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663" r:id="rId2"/>
    <p:sldId id="664" r:id="rId3"/>
    <p:sldId id="665" r:id="rId4"/>
    <p:sldId id="705" r:id="rId5"/>
    <p:sldId id="719" r:id="rId6"/>
    <p:sldId id="728" r:id="rId7"/>
    <p:sldId id="752" r:id="rId8"/>
    <p:sldId id="718" r:id="rId9"/>
    <p:sldId id="754" r:id="rId10"/>
    <p:sldId id="753" r:id="rId11"/>
    <p:sldId id="710" r:id="rId12"/>
    <p:sldId id="703" r:id="rId13"/>
    <p:sldId id="706" r:id="rId14"/>
    <p:sldId id="707" r:id="rId15"/>
    <p:sldId id="720" r:id="rId16"/>
    <p:sldId id="721" r:id="rId17"/>
    <p:sldId id="722" r:id="rId18"/>
    <p:sldId id="737" r:id="rId19"/>
    <p:sldId id="738" r:id="rId20"/>
    <p:sldId id="723" r:id="rId21"/>
    <p:sldId id="711" r:id="rId22"/>
    <p:sldId id="735" r:id="rId23"/>
    <p:sldId id="724" r:id="rId24"/>
    <p:sldId id="702" r:id="rId25"/>
    <p:sldId id="395" r:id="rId26"/>
    <p:sldId id="396" r:id="rId27"/>
    <p:sldId id="397" r:id="rId28"/>
    <p:sldId id="399" r:id="rId29"/>
    <p:sldId id="522" r:id="rId30"/>
    <p:sldId id="400" r:id="rId31"/>
    <p:sldId id="401" r:id="rId32"/>
    <p:sldId id="402" r:id="rId33"/>
    <p:sldId id="403" r:id="rId34"/>
    <p:sldId id="644" r:id="rId35"/>
    <p:sldId id="404" r:id="rId36"/>
    <p:sldId id="495" r:id="rId37"/>
    <p:sldId id="496" r:id="rId38"/>
    <p:sldId id="661" r:id="rId39"/>
    <p:sldId id="405" r:id="rId40"/>
    <p:sldId id="406" r:id="rId41"/>
    <p:sldId id="748" r:id="rId42"/>
    <p:sldId id="749" r:id="rId43"/>
    <p:sldId id="407" r:id="rId44"/>
    <p:sldId id="408" r:id="rId45"/>
    <p:sldId id="409" r:id="rId46"/>
    <p:sldId id="410" r:id="rId47"/>
    <p:sldId id="411" r:id="rId48"/>
    <p:sldId id="412" r:id="rId49"/>
    <p:sldId id="413" r:id="rId50"/>
    <p:sldId id="414" r:id="rId51"/>
    <p:sldId id="415" r:id="rId52"/>
    <p:sldId id="416" r:id="rId53"/>
    <p:sldId id="417" r:id="rId54"/>
    <p:sldId id="688" r:id="rId55"/>
    <p:sldId id="759" r:id="rId56"/>
    <p:sldId id="418" r:id="rId57"/>
    <p:sldId id="526" r:id="rId58"/>
    <p:sldId id="420" r:id="rId59"/>
    <p:sldId id="419" r:id="rId60"/>
    <p:sldId id="421" r:id="rId61"/>
    <p:sldId id="422" r:id="rId62"/>
    <p:sldId id="760" r:id="rId63"/>
    <p:sldId id="740" r:id="rId64"/>
    <p:sldId id="739" r:id="rId65"/>
    <p:sldId id="751" r:id="rId66"/>
    <p:sldId id="617" r:id="rId67"/>
    <p:sldId id="545" r:id="rId68"/>
    <p:sldId id="626" r:id="rId69"/>
    <p:sldId id="501" r:id="rId70"/>
    <p:sldId id="452" r:id="rId71"/>
    <p:sldId id="548" r:id="rId72"/>
    <p:sldId id="549" r:id="rId73"/>
    <p:sldId id="550" r:id="rId74"/>
    <p:sldId id="551" r:id="rId75"/>
    <p:sldId id="552" r:id="rId76"/>
    <p:sldId id="553" r:id="rId77"/>
    <p:sldId id="554" r:id="rId78"/>
    <p:sldId id="555" r:id="rId79"/>
    <p:sldId id="556" r:id="rId80"/>
    <p:sldId id="557" r:id="rId81"/>
    <p:sldId id="558" r:id="rId82"/>
    <p:sldId id="559" r:id="rId83"/>
    <p:sldId id="560" r:id="rId84"/>
    <p:sldId id="758" r:id="rId85"/>
    <p:sldId id="561" r:id="rId86"/>
    <p:sldId id="562" r:id="rId87"/>
    <p:sldId id="564" r:id="rId88"/>
    <p:sldId id="565" r:id="rId89"/>
    <p:sldId id="612" r:id="rId90"/>
    <p:sldId id="567" r:id="rId91"/>
    <p:sldId id="568" r:id="rId92"/>
    <p:sldId id="569" r:id="rId93"/>
    <p:sldId id="755" r:id="rId94"/>
    <p:sldId id="756" r:id="rId95"/>
    <p:sldId id="747" r:id="rId96"/>
    <p:sldId id="742" r:id="rId97"/>
    <p:sldId id="743" r:id="rId98"/>
    <p:sldId id="689" r:id="rId99"/>
    <p:sldId id="690" r:id="rId100"/>
    <p:sldId id="691" r:id="rId101"/>
    <p:sldId id="700" r:id="rId102"/>
    <p:sldId id="581" r:id="rId103"/>
    <p:sldId id="582" r:id="rId104"/>
    <p:sldId id="583" r:id="rId105"/>
    <p:sldId id="584" r:id="rId106"/>
    <p:sldId id="585" r:id="rId107"/>
    <p:sldId id="586" r:id="rId108"/>
    <p:sldId id="587" r:id="rId109"/>
    <p:sldId id="589" r:id="rId110"/>
    <p:sldId id="750" r:id="rId111"/>
    <p:sldId id="502" r:id="rId112"/>
    <p:sldId id="627" r:id="rId113"/>
    <p:sldId id="381" r:id="rId114"/>
    <p:sldId id="729" r:id="rId115"/>
    <p:sldId id="701" r:id="rId116"/>
    <p:sldId id="646" r:id="rId117"/>
    <p:sldId id="383" r:id="rId1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FFA829"/>
    <a:srgbClr val="FF6969"/>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947" autoAdjust="0"/>
    <p:restoredTop sz="77465" autoAdjust="0"/>
  </p:normalViewPr>
  <p:slideViewPr>
    <p:cSldViewPr snapToGrid="0">
      <p:cViewPr>
        <p:scale>
          <a:sx n="70" d="100"/>
          <a:sy n="70" d="100"/>
        </p:scale>
        <p:origin x="808"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D4FD9F-A0E0-4A28-AB88-819213941AD5}" type="doc">
      <dgm:prSet loTypeId="urn:microsoft.com/office/officeart/2005/8/layout/arrow5" loCatId="process" qsTypeId="urn:microsoft.com/office/officeart/2005/8/quickstyle/simple1" qsCatId="simple" csTypeId="urn:microsoft.com/office/officeart/2005/8/colors/accent1_2" csCatId="accent1" phldr="1"/>
      <dgm:spPr/>
      <dgm:t>
        <a:bodyPr/>
        <a:lstStyle/>
        <a:p>
          <a:endParaRPr lang="zh-CN" altLang="en-US"/>
        </a:p>
      </dgm:t>
    </dgm:pt>
    <dgm:pt modelId="{A5BB2D49-EE1C-473B-98DE-2ABCC093BCE1}">
      <dgm:prSet phldrT="[文本]"/>
      <dgm:spPr>
        <a:solidFill>
          <a:schemeClr val="accent1">
            <a:lumMod val="90000"/>
          </a:schemeClr>
        </a:solidFill>
      </dgm:spPr>
      <dgm:t>
        <a:bodyPr/>
        <a:lstStyle/>
        <a:p>
          <a:r>
            <a:rPr lang="en-US" altLang="zh-CN" dirty="0">
              <a:solidFill>
                <a:schemeClr val="tx1"/>
              </a:solidFill>
            </a:rPr>
            <a:t>A</a:t>
          </a:r>
          <a:endParaRPr lang="zh-CN" altLang="en-US" dirty="0">
            <a:solidFill>
              <a:schemeClr val="tx1"/>
            </a:solidFill>
          </a:endParaRPr>
        </a:p>
      </dgm:t>
    </dgm:pt>
    <dgm:pt modelId="{C9818166-9EDC-4466-BEFD-FC6BEBD5FA46}" type="parTrans" cxnId="{2BE1444E-67D6-4C09-BE35-98C7F579A09D}">
      <dgm:prSet/>
      <dgm:spPr/>
      <dgm:t>
        <a:bodyPr/>
        <a:lstStyle/>
        <a:p>
          <a:endParaRPr lang="zh-CN" altLang="en-US"/>
        </a:p>
      </dgm:t>
    </dgm:pt>
    <dgm:pt modelId="{E142980B-C0A2-4A00-8DBB-7D664ED6DB22}" type="sibTrans" cxnId="{2BE1444E-67D6-4C09-BE35-98C7F579A09D}">
      <dgm:prSet/>
      <dgm:spPr/>
      <dgm:t>
        <a:bodyPr/>
        <a:lstStyle/>
        <a:p>
          <a:endParaRPr lang="zh-CN" altLang="en-US"/>
        </a:p>
      </dgm:t>
    </dgm:pt>
    <dgm:pt modelId="{C15A0FC9-DF9A-4ED5-87D7-B570592E7DDA}">
      <dgm:prSet phldrT="[文本]"/>
      <dgm:spPr>
        <a:solidFill>
          <a:schemeClr val="accent1">
            <a:lumMod val="90000"/>
          </a:schemeClr>
        </a:solidFill>
      </dgm:spPr>
      <dgm:t>
        <a:bodyPr/>
        <a:lstStyle/>
        <a:p>
          <a:r>
            <a:rPr lang="en-US" altLang="zh-CN" dirty="0">
              <a:solidFill>
                <a:schemeClr val="tx1"/>
              </a:solidFill>
            </a:rPr>
            <a:t>B</a:t>
          </a:r>
          <a:endParaRPr lang="zh-CN" altLang="en-US" dirty="0">
            <a:solidFill>
              <a:schemeClr val="tx1"/>
            </a:solidFill>
          </a:endParaRPr>
        </a:p>
      </dgm:t>
    </dgm:pt>
    <dgm:pt modelId="{BE346135-966E-4EB1-81F0-BE3AE206AC3B}" type="parTrans" cxnId="{0222BDCD-28F2-4449-B9DD-DE6ECA71639B}">
      <dgm:prSet/>
      <dgm:spPr/>
      <dgm:t>
        <a:bodyPr/>
        <a:lstStyle/>
        <a:p>
          <a:endParaRPr lang="zh-CN" altLang="en-US"/>
        </a:p>
      </dgm:t>
    </dgm:pt>
    <dgm:pt modelId="{D7B3B555-AA6D-4C58-9746-37349F33E0EF}" type="sibTrans" cxnId="{0222BDCD-28F2-4449-B9DD-DE6ECA71639B}">
      <dgm:prSet/>
      <dgm:spPr/>
      <dgm:t>
        <a:bodyPr/>
        <a:lstStyle/>
        <a:p>
          <a:endParaRPr lang="zh-CN" altLang="en-US"/>
        </a:p>
      </dgm:t>
    </dgm:pt>
    <dgm:pt modelId="{4DFCAD2F-1065-4208-928B-17477061F5D7}" type="pres">
      <dgm:prSet presAssocID="{EED4FD9F-A0E0-4A28-AB88-819213941AD5}" presName="diagram" presStyleCnt="0">
        <dgm:presLayoutVars>
          <dgm:dir/>
          <dgm:resizeHandles val="exact"/>
        </dgm:presLayoutVars>
      </dgm:prSet>
      <dgm:spPr/>
      <dgm:t>
        <a:bodyPr/>
        <a:lstStyle/>
        <a:p>
          <a:endParaRPr lang="zh-CN" altLang="en-US"/>
        </a:p>
      </dgm:t>
    </dgm:pt>
    <dgm:pt modelId="{ECCE15CD-C3B9-4BC2-9E0B-A18DB793BBA2}" type="pres">
      <dgm:prSet presAssocID="{A5BB2D49-EE1C-473B-98DE-2ABCC093BCE1}" presName="arrow" presStyleLbl="node1" presStyleIdx="0" presStyleCnt="2">
        <dgm:presLayoutVars>
          <dgm:bulletEnabled val="1"/>
        </dgm:presLayoutVars>
      </dgm:prSet>
      <dgm:spPr/>
      <dgm:t>
        <a:bodyPr/>
        <a:lstStyle/>
        <a:p>
          <a:endParaRPr lang="zh-CN" altLang="en-US"/>
        </a:p>
      </dgm:t>
    </dgm:pt>
    <dgm:pt modelId="{DA223B80-3CF1-4536-B85E-FBEB0689E5C3}" type="pres">
      <dgm:prSet presAssocID="{C15A0FC9-DF9A-4ED5-87D7-B570592E7DDA}" presName="arrow" presStyleLbl="node1" presStyleIdx="1" presStyleCnt="2">
        <dgm:presLayoutVars>
          <dgm:bulletEnabled val="1"/>
        </dgm:presLayoutVars>
      </dgm:prSet>
      <dgm:spPr/>
      <dgm:t>
        <a:bodyPr/>
        <a:lstStyle/>
        <a:p>
          <a:endParaRPr lang="zh-CN" altLang="en-US"/>
        </a:p>
      </dgm:t>
    </dgm:pt>
  </dgm:ptLst>
  <dgm:cxnLst>
    <dgm:cxn modelId="{0CD79345-1683-4E0A-A256-1E3B984EB03C}" type="presOf" srcId="{EED4FD9F-A0E0-4A28-AB88-819213941AD5}" destId="{4DFCAD2F-1065-4208-928B-17477061F5D7}" srcOrd="0" destOrd="0" presId="urn:microsoft.com/office/officeart/2005/8/layout/arrow5"/>
    <dgm:cxn modelId="{B7F3E17E-E760-485B-8643-D4B7D94C299A}" type="presOf" srcId="{C15A0FC9-DF9A-4ED5-87D7-B570592E7DDA}" destId="{DA223B80-3CF1-4536-B85E-FBEB0689E5C3}" srcOrd="0" destOrd="0" presId="urn:microsoft.com/office/officeart/2005/8/layout/arrow5"/>
    <dgm:cxn modelId="{0222BDCD-28F2-4449-B9DD-DE6ECA71639B}" srcId="{EED4FD9F-A0E0-4A28-AB88-819213941AD5}" destId="{C15A0FC9-DF9A-4ED5-87D7-B570592E7DDA}" srcOrd="1" destOrd="0" parTransId="{BE346135-966E-4EB1-81F0-BE3AE206AC3B}" sibTransId="{D7B3B555-AA6D-4C58-9746-37349F33E0EF}"/>
    <dgm:cxn modelId="{2BE1444E-67D6-4C09-BE35-98C7F579A09D}" srcId="{EED4FD9F-A0E0-4A28-AB88-819213941AD5}" destId="{A5BB2D49-EE1C-473B-98DE-2ABCC093BCE1}" srcOrd="0" destOrd="0" parTransId="{C9818166-9EDC-4466-BEFD-FC6BEBD5FA46}" sibTransId="{E142980B-C0A2-4A00-8DBB-7D664ED6DB22}"/>
    <dgm:cxn modelId="{0547751B-7783-47E0-95BC-F163A3C12C00}" type="presOf" srcId="{A5BB2D49-EE1C-473B-98DE-2ABCC093BCE1}" destId="{ECCE15CD-C3B9-4BC2-9E0B-A18DB793BBA2}" srcOrd="0" destOrd="0" presId="urn:microsoft.com/office/officeart/2005/8/layout/arrow5"/>
    <dgm:cxn modelId="{BD5A67B5-F40B-4D89-A6A3-4EBE7C3C8B94}" type="presParOf" srcId="{4DFCAD2F-1065-4208-928B-17477061F5D7}" destId="{ECCE15CD-C3B9-4BC2-9E0B-A18DB793BBA2}" srcOrd="0" destOrd="0" presId="urn:microsoft.com/office/officeart/2005/8/layout/arrow5"/>
    <dgm:cxn modelId="{F9319E14-8AC5-456D-BF1E-CBFD937401C5}" type="presParOf" srcId="{4DFCAD2F-1065-4208-928B-17477061F5D7}" destId="{DA223B80-3CF1-4536-B85E-FBEB0689E5C3}"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E15CD-C3B9-4BC2-9E0B-A18DB793BBA2}">
      <dsp:nvSpPr>
        <dsp:cNvPr id="0" name=""/>
        <dsp:cNvSpPr/>
      </dsp:nvSpPr>
      <dsp:spPr>
        <a:xfrm rot="16200000">
          <a:off x="504" y="579882"/>
          <a:ext cx="1639578" cy="1639578"/>
        </a:xfrm>
        <a:prstGeom prst="downArrow">
          <a:avLst>
            <a:gd name="adj1" fmla="val 50000"/>
            <a:gd name="adj2" fmla="val 35000"/>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altLang="zh-CN" sz="2900" kern="1200" dirty="0">
              <a:solidFill>
                <a:schemeClr val="tx1"/>
              </a:solidFill>
            </a:rPr>
            <a:t>A</a:t>
          </a:r>
          <a:endParaRPr lang="zh-CN" altLang="en-US" sz="2900" kern="1200" dirty="0">
            <a:solidFill>
              <a:schemeClr val="tx1"/>
            </a:solidFill>
          </a:endParaRPr>
        </a:p>
      </dsp:txBody>
      <dsp:txXfrm rot="5400000">
        <a:off x="505" y="989776"/>
        <a:ext cx="1352652" cy="819789"/>
      </dsp:txXfrm>
    </dsp:sp>
    <dsp:sp modelId="{DA223B80-3CF1-4536-B85E-FBEB0689E5C3}">
      <dsp:nvSpPr>
        <dsp:cNvPr id="0" name=""/>
        <dsp:cNvSpPr/>
      </dsp:nvSpPr>
      <dsp:spPr>
        <a:xfrm rot="5400000">
          <a:off x="1775844" y="579882"/>
          <a:ext cx="1639578" cy="1639578"/>
        </a:xfrm>
        <a:prstGeom prst="downArrow">
          <a:avLst>
            <a:gd name="adj1" fmla="val 50000"/>
            <a:gd name="adj2" fmla="val 35000"/>
          </a:avLst>
        </a:prstGeom>
        <a:solidFill>
          <a:schemeClr val="accent1">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lvl="0" algn="ctr" defTabSz="1289050">
            <a:lnSpc>
              <a:spcPct val="90000"/>
            </a:lnSpc>
            <a:spcBef>
              <a:spcPct val="0"/>
            </a:spcBef>
            <a:spcAft>
              <a:spcPct val="35000"/>
            </a:spcAft>
          </a:pPr>
          <a:r>
            <a:rPr lang="en-US" altLang="zh-CN" sz="2900" kern="1200" dirty="0">
              <a:solidFill>
                <a:schemeClr val="tx1"/>
              </a:solidFill>
            </a:rPr>
            <a:t>B</a:t>
          </a:r>
          <a:endParaRPr lang="zh-CN" altLang="en-US" sz="2900" kern="1200" dirty="0">
            <a:solidFill>
              <a:schemeClr val="tx1"/>
            </a:solidFill>
          </a:endParaRPr>
        </a:p>
      </dsp:txBody>
      <dsp:txXfrm rot="-5400000">
        <a:off x="2062771" y="989777"/>
        <a:ext cx="1352652" cy="819789"/>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EBCCDB-2FBD-4EF1-BDF5-A8B60E40705A}" type="datetimeFigureOut">
              <a:rPr lang="zh-CN" altLang="en-US" smtClean="0"/>
              <a:t>2018/12/8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1DF98-BA4B-4B61-80BD-8BB89E209D75}" type="slidenum">
              <a:rPr lang="zh-CN" altLang="en-US" smtClean="0"/>
              <a:t>‹#›</a:t>
            </a:fld>
            <a:endParaRPr lang="zh-CN" altLang="en-US"/>
          </a:p>
        </p:txBody>
      </p:sp>
    </p:spTree>
    <p:extLst>
      <p:ext uri="{BB962C8B-B14F-4D97-AF65-F5344CB8AC3E}">
        <p14:creationId xmlns:p14="http://schemas.microsoft.com/office/powerpoint/2010/main" val="1424123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 Id="rId3" Type="http://schemas.openxmlformats.org/officeDocument/2006/relationships/hyperlink" Target="https://baike.baidu.com/item/%E5%AD%9F%E5%AD%9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a:ln/>
        </p:spPr>
      </p:sp>
      <p:sp>
        <p:nvSpPr>
          <p:cNvPr id="144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latin typeface="Arial" pitchFamily="34" charset="0"/>
            </a:endParaRPr>
          </a:p>
        </p:txBody>
      </p:sp>
      <p:sp>
        <p:nvSpPr>
          <p:cNvPr id="14438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E2919620-E60E-44B8-B7D9-88940039D290}" type="datetime1">
              <a:rPr lang="zh-CN" altLang="en-US" b="0" smtClean="0">
                <a:solidFill>
                  <a:srgbClr val="000000"/>
                </a:solidFill>
              </a:rPr>
              <a:pPr eaLnBrk="1" hangingPunct="1"/>
              <a:t>2018/12/8</a:t>
            </a:fld>
            <a:endParaRPr lang="en-US" altLang="zh-CN" b="0" smtClean="0">
              <a:solidFill>
                <a:srgbClr val="000000"/>
              </a:solidFill>
            </a:endParaRPr>
          </a:p>
        </p:txBody>
      </p:sp>
      <p:sp>
        <p:nvSpPr>
          <p:cNvPr id="14438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4C316949-A342-4B84-A3F4-8E7D62FD5A73}" type="slidenum">
              <a:rPr lang="en-US" altLang="zh-CN" b="0" smtClean="0">
                <a:solidFill>
                  <a:srgbClr val="000000"/>
                </a:solidFill>
              </a:rPr>
              <a:pPr eaLnBrk="1" hangingPunct="1"/>
              <a:t>1</a:t>
            </a:fld>
            <a:endParaRPr lang="en-US" altLang="zh-CN" b="0" smtClean="0">
              <a:solidFill>
                <a:srgbClr val="000000"/>
              </a:solidFill>
            </a:endParaRPr>
          </a:p>
        </p:txBody>
      </p:sp>
    </p:spTree>
    <p:extLst>
      <p:ext uri="{BB962C8B-B14F-4D97-AF65-F5344CB8AC3E}">
        <p14:creationId xmlns:p14="http://schemas.microsoft.com/office/powerpoint/2010/main" val="3780796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用人所长，先从用已所长开始，核心能力</a:t>
            </a:r>
            <a:r>
              <a:rPr lang="en-US" altLang="zh-CN" dirty="0" smtClean="0"/>
              <a:t>——</a:t>
            </a:r>
            <a:r>
              <a:rPr lang="zh-CN" altLang="en-US" dirty="0" smtClean="0"/>
              <a:t>就是让别人干瞪眼的能力。</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11</a:t>
            </a:fld>
            <a:endParaRPr lang="zh-CN" altLang="en-US"/>
          </a:p>
        </p:txBody>
      </p:sp>
    </p:spTree>
    <p:extLst>
      <p:ext uri="{BB962C8B-B14F-4D97-AF65-F5344CB8AC3E}">
        <p14:creationId xmlns:p14="http://schemas.microsoft.com/office/powerpoint/2010/main" val="1950670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13</a:t>
            </a:fld>
            <a:endParaRPr lang="zh-CN" altLang="en-US"/>
          </a:p>
        </p:txBody>
      </p:sp>
    </p:spTree>
    <p:extLst>
      <p:ext uri="{BB962C8B-B14F-4D97-AF65-F5344CB8AC3E}">
        <p14:creationId xmlns:p14="http://schemas.microsoft.com/office/powerpoint/2010/main" val="2576521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14</a:t>
            </a:fld>
            <a:endParaRPr lang="zh-CN" altLang="en-US"/>
          </a:p>
        </p:txBody>
      </p:sp>
    </p:spTree>
    <p:extLst>
      <p:ext uri="{BB962C8B-B14F-4D97-AF65-F5344CB8AC3E}">
        <p14:creationId xmlns:p14="http://schemas.microsoft.com/office/powerpoint/2010/main" val="2195947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17</a:t>
            </a:fld>
            <a:endParaRPr lang="zh-CN" altLang="en-US"/>
          </a:p>
        </p:txBody>
      </p:sp>
    </p:spTree>
    <p:extLst>
      <p:ext uri="{BB962C8B-B14F-4D97-AF65-F5344CB8AC3E}">
        <p14:creationId xmlns:p14="http://schemas.microsoft.com/office/powerpoint/2010/main" val="2892614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endParaRPr lang="zh-CN" altLang="en-US" dirty="0" smtClean="0">
              <a:latin typeface="Arial" pitchFamily="34" charset="0"/>
            </a:endParaRPr>
          </a:p>
          <a:p>
            <a:endParaRPr lang="zh-CN" altLang="en-US" dirty="0"/>
          </a:p>
        </p:txBody>
      </p:sp>
      <p:sp>
        <p:nvSpPr>
          <p:cNvPr id="4" name="灯片编号占位符 3"/>
          <p:cNvSpPr>
            <a:spLocks noGrp="1"/>
          </p:cNvSpPr>
          <p:nvPr>
            <p:ph type="sldNum" sz="quarter" idx="10"/>
          </p:nvPr>
        </p:nvSpPr>
        <p:spPr/>
        <p:txBody>
          <a:bodyPr/>
          <a:lstStyle/>
          <a:p>
            <a:fld id="{205AC558-40CE-4A44-A5FA-8F03826C0538}" type="slidenum">
              <a:rPr lang="zh-CN" altLang="en-US" smtClean="0"/>
              <a:t>18</a:t>
            </a:fld>
            <a:endParaRPr lang="zh-CN" altLang="en-US"/>
          </a:p>
        </p:txBody>
      </p:sp>
    </p:spTree>
    <p:extLst>
      <p:ext uri="{BB962C8B-B14F-4D97-AF65-F5344CB8AC3E}">
        <p14:creationId xmlns:p14="http://schemas.microsoft.com/office/powerpoint/2010/main" val="18572062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05AC558-40CE-4A44-A5FA-8F03826C0538}" type="slidenum">
              <a:rPr lang="zh-CN" altLang="en-US" smtClean="0"/>
              <a:t>19</a:t>
            </a:fld>
            <a:endParaRPr lang="zh-CN" altLang="en-US"/>
          </a:p>
        </p:txBody>
      </p:sp>
    </p:spTree>
    <p:extLst>
      <p:ext uri="{BB962C8B-B14F-4D97-AF65-F5344CB8AC3E}">
        <p14:creationId xmlns:p14="http://schemas.microsoft.com/office/powerpoint/2010/main" val="33652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这部分这次课要不要讲？要看整个课前秀的时间。</a:t>
            </a:r>
            <a:endParaRPr kumimoji="1" lang="zh-CN" altLang="en-US" dirty="0"/>
          </a:p>
        </p:txBody>
      </p:sp>
      <p:sp>
        <p:nvSpPr>
          <p:cNvPr id="4" name="幻灯片编号占位符 3"/>
          <p:cNvSpPr>
            <a:spLocks noGrp="1"/>
          </p:cNvSpPr>
          <p:nvPr>
            <p:ph type="sldNum" sz="quarter" idx="10"/>
          </p:nvPr>
        </p:nvSpPr>
        <p:spPr/>
        <p:txBody>
          <a:bodyPr/>
          <a:lstStyle/>
          <a:p>
            <a:fld id="{C751DF98-BA4B-4B61-80BD-8BB89E209D75}" type="slidenum">
              <a:rPr lang="zh-CN" altLang="en-US" smtClean="0"/>
              <a:t>20</a:t>
            </a:fld>
            <a:endParaRPr lang="zh-CN" altLang="en-US"/>
          </a:p>
        </p:txBody>
      </p:sp>
    </p:spTree>
    <p:extLst>
      <p:ext uri="{BB962C8B-B14F-4D97-AF65-F5344CB8AC3E}">
        <p14:creationId xmlns:p14="http://schemas.microsoft.com/office/powerpoint/2010/main" val="135651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21</a:t>
            </a:fld>
            <a:endParaRPr lang="zh-CN" altLang="en-US"/>
          </a:p>
        </p:txBody>
      </p:sp>
    </p:spTree>
    <p:extLst>
      <p:ext uri="{BB962C8B-B14F-4D97-AF65-F5344CB8AC3E}">
        <p14:creationId xmlns:p14="http://schemas.microsoft.com/office/powerpoint/2010/main" val="202546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751DF98-BA4B-4B61-80BD-8BB89E209D75}" type="slidenum">
              <a:rPr lang="zh-CN" altLang="en-US" smtClean="0"/>
              <a:t>22</a:t>
            </a:fld>
            <a:endParaRPr lang="zh-CN" altLang="en-US"/>
          </a:p>
        </p:txBody>
      </p:sp>
    </p:spTree>
    <p:extLst>
      <p:ext uri="{BB962C8B-B14F-4D97-AF65-F5344CB8AC3E}">
        <p14:creationId xmlns:p14="http://schemas.microsoft.com/office/powerpoint/2010/main" val="20254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751DF98-BA4B-4B61-80BD-8BB89E209D75}" type="slidenum">
              <a:rPr lang="zh-CN" altLang="en-US" smtClean="0"/>
              <a:t>23</a:t>
            </a:fld>
            <a:endParaRPr lang="zh-CN" altLang="en-US"/>
          </a:p>
        </p:txBody>
      </p:sp>
    </p:spTree>
    <p:extLst>
      <p:ext uri="{BB962C8B-B14F-4D97-AF65-F5344CB8AC3E}">
        <p14:creationId xmlns:p14="http://schemas.microsoft.com/office/powerpoint/2010/main" val="202546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613" y="8685213"/>
            <a:ext cx="2971800" cy="457200"/>
          </a:xfrm>
          <a:prstGeom prst="rect">
            <a:avLst/>
          </a:prstGeom>
          <a:noFill/>
          <a:ln>
            <a:miter lim="800000"/>
            <a:headEnd/>
            <a:tailEnd/>
          </a:ln>
        </p:spPr>
        <p:txBody>
          <a:bodyPr anchor="b"/>
          <a:lstStyle/>
          <a:p>
            <a:pPr algn="r" fontAlgn="base">
              <a:spcBef>
                <a:spcPct val="0"/>
              </a:spcBef>
              <a:spcAft>
                <a:spcPct val="0"/>
              </a:spcAft>
              <a:defRPr/>
            </a:pPr>
            <a:fld id="{3E7EAAE4-5C3A-4ED2-8EE2-F3EB482FDC74}" type="slidenum">
              <a:rPr lang="zh-CN" altLang="en-US" sz="1200">
                <a:solidFill>
                  <a:srgbClr val="000000"/>
                </a:solidFill>
                <a:latin typeface="Arial" charset="0"/>
              </a:rPr>
              <a:pPr algn="r" fontAlgn="base">
                <a:spcBef>
                  <a:spcPct val="0"/>
                </a:spcBef>
                <a:spcAft>
                  <a:spcPct val="0"/>
                </a:spcAft>
                <a:defRPr/>
              </a:pPr>
              <a:t>2</a:t>
            </a:fld>
            <a:endParaRPr lang="en-US" altLang="zh-CN" sz="1200">
              <a:solidFill>
                <a:srgbClr val="000000"/>
              </a:solidFill>
              <a:latin typeface="Arial"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endParaRPr lang="zh-CN" altLang="en-US" dirty="0" smtClean="0">
              <a:latin typeface="Arial" pitchFamily="34" charset="0"/>
            </a:endParaRPr>
          </a:p>
        </p:txBody>
      </p:sp>
    </p:spTree>
    <p:extLst>
      <p:ext uri="{BB962C8B-B14F-4D97-AF65-F5344CB8AC3E}">
        <p14:creationId xmlns:p14="http://schemas.microsoft.com/office/powerpoint/2010/main" val="3660934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26</a:t>
            </a:fld>
            <a:endParaRPr lang="zh-CN" altLang="en-US"/>
          </a:p>
        </p:txBody>
      </p:sp>
    </p:spTree>
    <p:extLst>
      <p:ext uri="{BB962C8B-B14F-4D97-AF65-F5344CB8AC3E}">
        <p14:creationId xmlns:p14="http://schemas.microsoft.com/office/powerpoint/2010/main" val="5926733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28</a:t>
            </a:fld>
            <a:endParaRPr lang="zh-CN" altLang="en-US"/>
          </a:p>
        </p:txBody>
      </p:sp>
    </p:spTree>
    <p:extLst>
      <p:ext uri="{BB962C8B-B14F-4D97-AF65-F5344CB8AC3E}">
        <p14:creationId xmlns:p14="http://schemas.microsoft.com/office/powerpoint/2010/main" val="205388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29</a:t>
            </a:fld>
            <a:endParaRPr lang="zh-CN" altLang="en-US"/>
          </a:p>
        </p:txBody>
      </p:sp>
    </p:spTree>
    <p:extLst>
      <p:ext uri="{BB962C8B-B14F-4D97-AF65-F5344CB8AC3E}">
        <p14:creationId xmlns:p14="http://schemas.microsoft.com/office/powerpoint/2010/main" val="1146919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30</a:t>
            </a:fld>
            <a:endParaRPr lang="zh-CN" altLang="en-US"/>
          </a:p>
        </p:txBody>
      </p:sp>
    </p:spTree>
    <p:extLst>
      <p:ext uri="{BB962C8B-B14F-4D97-AF65-F5344CB8AC3E}">
        <p14:creationId xmlns:p14="http://schemas.microsoft.com/office/powerpoint/2010/main" val="318611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31</a:t>
            </a:fld>
            <a:endParaRPr lang="zh-CN" altLang="en-US"/>
          </a:p>
        </p:txBody>
      </p:sp>
    </p:spTree>
    <p:extLst>
      <p:ext uri="{BB962C8B-B14F-4D97-AF65-F5344CB8AC3E}">
        <p14:creationId xmlns:p14="http://schemas.microsoft.com/office/powerpoint/2010/main" val="3685967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32</a:t>
            </a:fld>
            <a:endParaRPr lang="zh-CN" altLang="en-US"/>
          </a:p>
        </p:txBody>
      </p:sp>
    </p:spTree>
    <p:extLst>
      <p:ext uri="{BB962C8B-B14F-4D97-AF65-F5344CB8AC3E}">
        <p14:creationId xmlns:p14="http://schemas.microsoft.com/office/powerpoint/2010/main" val="3560093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0" fontAlgn="base" hangingPunct="0"/>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33</a:t>
            </a:fld>
            <a:endParaRPr lang="zh-CN" altLang="en-US"/>
          </a:p>
        </p:txBody>
      </p:sp>
    </p:spTree>
    <p:extLst>
      <p:ext uri="{BB962C8B-B14F-4D97-AF65-F5344CB8AC3E}">
        <p14:creationId xmlns:p14="http://schemas.microsoft.com/office/powerpoint/2010/main" val="279285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0" fontAlgn="base" hangingPunct="0"/>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34</a:t>
            </a:fld>
            <a:endParaRPr lang="zh-CN" altLang="en-US"/>
          </a:p>
        </p:txBody>
      </p:sp>
    </p:spTree>
    <p:extLst>
      <p:ext uri="{BB962C8B-B14F-4D97-AF65-F5344CB8AC3E}">
        <p14:creationId xmlns:p14="http://schemas.microsoft.com/office/powerpoint/2010/main" val="8632663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35</a:t>
            </a:fld>
            <a:endParaRPr lang="zh-CN" altLang="en-US"/>
          </a:p>
        </p:txBody>
      </p:sp>
    </p:spTree>
    <p:extLst>
      <p:ext uri="{BB962C8B-B14F-4D97-AF65-F5344CB8AC3E}">
        <p14:creationId xmlns:p14="http://schemas.microsoft.com/office/powerpoint/2010/main" val="537041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36</a:t>
            </a:fld>
            <a:endParaRPr lang="zh-CN" altLang="en-US"/>
          </a:p>
        </p:txBody>
      </p:sp>
    </p:spTree>
    <p:extLst>
      <p:ext uri="{BB962C8B-B14F-4D97-AF65-F5344CB8AC3E}">
        <p14:creationId xmlns:p14="http://schemas.microsoft.com/office/powerpoint/2010/main" val="101222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朱光潜曾经将书法家的这种感觉称之为一种“筋肉习惯”</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铃木大拙在《学箭悟禅录》序言中讲到，“假如一个人真想精通一门艺术，光有技巧方面的知识是不够的。他必须超越技巧，让艺术成为一种源于无意识的‘无艺之艺’。只要我们思虑一起，头脑中一形成概念，那原有的无意识就失去了，思想便闯了进来。</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一万小时</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熟能生巧</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无艺之艺</a:t>
            </a:r>
            <a:endParaRPr lang="zh-CN" altLang="zh-CN" sz="1200" kern="1200" dirty="0" smtClean="0">
              <a:solidFill>
                <a:schemeClr val="tx1"/>
              </a:solidFill>
              <a:effectLst/>
              <a:latin typeface="+mn-lt"/>
              <a:ea typeface="+mn-ea"/>
              <a:cs typeface="+mn-cs"/>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4</a:t>
            </a:fld>
            <a:endParaRPr lang="zh-CN" altLang="en-US"/>
          </a:p>
        </p:txBody>
      </p:sp>
    </p:spTree>
    <p:extLst>
      <p:ext uri="{BB962C8B-B14F-4D97-AF65-F5344CB8AC3E}">
        <p14:creationId xmlns:p14="http://schemas.microsoft.com/office/powerpoint/2010/main" val="995687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1959</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月，美国本田公司在美国洛山矶设立，成为本田进入国外的第一步。藤泽把美国作为第一个海外市场，是有背于常识判断的。</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37</a:t>
            </a:fld>
            <a:endParaRPr lang="zh-CN" altLang="en-US"/>
          </a:p>
        </p:txBody>
      </p:sp>
    </p:spTree>
    <p:extLst>
      <p:ext uri="{BB962C8B-B14F-4D97-AF65-F5344CB8AC3E}">
        <p14:creationId xmlns:p14="http://schemas.microsoft.com/office/powerpoint/2010/main" val="4220151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1" fontAlgn="base" hangingPunct="1"/>
            <a:r>
              <a:rPr lang="zh-CN" altLang="zh-CN" sz="1200" kern="1200" dirty="0" smtClean="0">
                <a:solidFill>
                  <a:schemeClr val="tx1"/>
                </a:solidFill>
                <a:effectLst/>
                <a:latin typeface="+mn-lt"/>
                <a:ea typeface="+mn-ea"/>
                <a:cs typeface="+mn-cs"/>
              </a:rPr>
              <a:t>索尼的井深大曾经评价说，“藤泽武夫是一位使本田</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发挥才能的精明经营者，本田宗一郎则是</a:t>
            </a:r>
            <a:r>
              <a:rPr lang="en-US" altLang="zh-CN" sz="1200" kern="1200" dirty="0" smtClean="0">
                <a:solidFill>
                  <a:schemeClr val="tx1"/>
                </a:solidFill>
                <a:effectLst/>
                <a:latin typeface="+mn-lt"/>
                <a:ea typeface="+mn-ea"/>
                <a:cs typeface="+mn-cs"/>
              </a:rPr>
              <a:t>100%</a:t>
            </a:r>
            <a:r>
              <a:rPr lang="zh-CN" altLang="zh-CN" sz="1200" kern="1200" dirty="0" smtClean="0">
                <a:solidFill>
                  <a:schemeClr val="tx1"/>
                </a:solidFill>
                <a:effectLst/>
                <a:latin typeface="+mn-lt"/>
                <a:ea typeface="+mn-ea"/>
                <a:cs typeface="+mn-cs"/>
              </a:rPr>
              <a:t>信任藤泽才华的幸运天才技师。”其实，这两位的角色分工，酷似井深大和盛田昭夫自己。</a:t>
            </a:r>
            <a:endParaRPr lang="zh-CN" altLang="zh-CN" dirty="0" smtClean="0">
              <a:effectLst/>
            </a:endParaRPr>
          </a:p>
          <a:p>
            <a:pPr rtl="0" eaLnBrk="1" fontAlgn="base" hangingPunct="1"/>
            <a:r>
              <a:rPr lang="zh-CN" altLang="zh-CN" sz="1200" kern="1200" dirty="0" smtClean="0">
                <a:solidFill>
                  <a:schemeClr val="tx1"/>
                </a:solidFill>
                <a:effectLst/>
                <a:latin typeface="+mn-lt"/>
                <a:ea typeface="+mn-ea"/>
                <a:cs typeface="+mn-cs"/>
              </a:rPr>
              <a:t>　　作为第一号人物的本田宗一郎，对第二号人物藤泽武夫极度信任、放手。他一般都穿着工作服呆在研究所里，对销售、财务、管理制度等，几乎不闻不问，也极少到本田总公司去。他甚至把公司章、社长印章都交给藤泽武夫保管，还常常开玩笑说：“六本木（他对藤泽的称呼）才比较象是本田的社长，我只是挂个名罢了。”</a:t>
            </a:r>
            <a:endParaRPr lang="zh-CN" altLang="zh-CN" dirty="0" smtClean="0">
              <a:effectLst/>
            </a:endParaRPr>
          </a:p>
          <a:p>
            <a:pPr rtl="0" eaLnBrk="1" fontAlgn="base" hangingPunct="1"/>
            <a:r>
              <a:rPr lang="zh-CN" altLang="zh-CN" sz="1200" kern="1200" dirty="0" smtClean="0">
                <a:solidFill>
                  <a:schemeClr val="tx1"/>
                </a:solidFill>
                <a:effectLst/>
                <a:latin typeface="+mn-lt"/>
                <a:ea typeface="+mn-ea"/>
                <a:cs typeface="+mn-cs"/>
              </a:rPr>
              <a:t>　　个性的巨大差异，并没有成为他们合作的障碍。除了“让本田不断茁壮，永续经营”这一点之外，两人几乎没有任何相同之处。本田宗一郎身材不高，走路急促，一般不穿和服；藤泽武夫身材魁梧，走路缓慢，爱穿和服。两人相互以地名称呼：</a:t>
            </a:r>
            <a:r>
              <a:rPr lang="en-US" altLang="zh-CN" sz="1200" kern="1200" dirty="0" smtClean="0">
                <a:solidFill>
                  <a:schemeClr val="tx1"/>
                </a:solidFill>
                <a:effectLst/>
                <a:latin typeface="+mn-lt"/>
                <a:ea typeface="+mn-ea"/>
                <a:cs typeface="+mn-cs"/>
              </a:rPr>
              <a:t>1964</a:t>
            </a:r>
            <a:r>
              <a:rPr lang="zh-CN" altLang="zh-CN" sz="1200" kern="1200" dirty="0" smtClean="0">
                <a:solidFill>
                  <a:schemeClr val="tx1"/>
                </a:solidFill>
                <a:effectLst/>
                <a:latin typeface="+mn-lt"/>
                <a:ea typeface="+mn-ea"/>
                <a:cs typeface="+mn-cs"/>
              </a:rPr>
              <a:t>年本田宗一郎迁居到东京新宿区的西落合，从此藤泽武夫叫他“西落合”，本田宗一郎则“以牙还牙”，叫住在六本木的藤泽武夫为“六本木”。</a:t>
            </a:r>
            <a:endParaRPr lang="zh-CN" altLang="zh-CN" dirty="0" smtClean="0">
              <a:effectLst/>
            </a:endParaRPr>
          </a:p>
          <a:p>
            <a:pPr rtl="0" eaLnBrk="1" fontAlgn="base" hangingPunct="1"/>
            <a:r>
              <a:rPr lang="zh-CN" altLang="zh-CN" sz="1200" kern="1200" dirty="0" smtClean="0">
                <a:solidFill>
                  <a:schemeClr val="tx1"/>
                </a:solidFill>
                <a:effectLst/>
                <a:latin typeface="+mn-lt"/>
                <a:ea typeface="+mn-ea"/>
                <a:cs typeface="+mn-cs"/>
              </a:rPr>
              <a:t>　　</a:t>
            </a:r>
            <a:endParaRPr lang="zh-CN" altLang="zh-CN" dirty="0">
              <a:effectLst/>
            </a:endParaRPr>
          </a:p>
        </p:txBody>
      </p:sp>
      <p:sp>
        <p:nvSpPr>
          <p:cNvPr id="4" name="灯片编号占位符 3"/>
          <p:cNvSpPr>
            <a:spLocks noGrp="1"/>
          </p:cNvSpPr>
          <p:nvPr>
            <p:ph type="sldNum" sz="quarter" idx="10"/>
          </p:nvPr>
        </p:nvSpPr>
        <p:spPr/>
        <p:txBody>
          <a:bodyPr/>
          <a:lstStyle/>
          <a:p>
            <a:fld id="{C751DF98-BA4B-4B61-80BD-8BB89E209D75}" type="slidenum">
              <a:rPr lang="zh-CN" altLang="en-US" smtClean="0"/>
              <a:t>38</a:t>
            </a:fld>
            <a:endParaRPr lang="zh-CN" altLang="en-US"/>
          </a:p>
        </p:txBody>
      </p:sp>
    </p:spTree>
    <p:extLst>
      <p:ext uri="{BB962C8B-B14F-4D97-AF65-F5344CB8AC3E}">
        <p14:creationId xmlns:p14="http://schemas.microsoft.com/office/powerpoint/2010/main" val="38775247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751DF98-BA4B-4B61-80BD-8BB89E209D75}" type="slidenum">
              <a:rPr lang="zh-CN" altLang="en-US" smtClean="0"/>
              <a:t>39</a:t>
            </a:fld>
            <a:endParaRPr lang="zh-CN" altLang="en-US"/>
          </a:p>
        </p:txBody>
      </p:sp>
    </p:spTree>
    <p:extLst>
      <p:ext uri="{BB962C8B-B14F-4D97-AF65-F5344CB8AC3E}">
        <p14:creationId xmlns:p14="http://schemas.microsoft.com/office/powerpoint/2010/main" val="35023107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40</a:t>
            </a:fld>
            <a:endParaRPr lang="zh-CN" altLang="en-US"/>
          </a:p>
        </p:txBody>
      </p:sp>
    </p:spTree>
    <p:extLst>
      <p:ext uri="{BB962C8B-B14F-4D97-AF65-F5344CB8AC3E}">
        <p14:creationId xmlns:p14="http://schemas.microsoft.com/office/powerpoint/2010/main" val="200386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175108" name="日期占位符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7A9E4425-7ECA-48B6-965C-16221AA58CF1}" type="datetime1">
              <a:rPr lang="zh-CN" altLang="en-US" smtClean="0">
                <a:solidFill>
                  <a:srgbClr val="000000"/>
                </a:solidFill>
              </a:rPr>
              <a:pPr eaLnBrk="1" hangingPunct="1"/>
              <a:t>2018/12/8</a:t>
            </a:fld>
            <a:endParaRPr lang="en-US" altLang="zh-CN" smtClean="0">
              <a:solidFill>
                <a:srgbClr val="000000"/>
              </a:solidFill>
            </a:endParaRPr>
          </a:p>
        </p:txBody>
      </p:sp>
      <p:sp>
        <p:nvSpPr>
          <p:cNvPr id="175109" name="灯片编号占位符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FAFEBF09-5151-406D-BF14-0DFEF6AC5901}" type="slidenum">
              <a:rPr lang="en-US" altLang="zh-CN" smtClean="0">
                <a:solidFill>
                  <a:srgbClr val="000000"/>
                </a:solidFill>
              </a:rPr>
              <a:pPr eaLnBrk="1" hangingPunct="1"/>
              <a:t>42</a:t>
            </a:fld>
            <a:endParaRPr lang="en-US" altLang="zh-CN" smtClean="0">
              <a:solidFill>
                <a:srgbClr val="000000"/>
              </a:solidFill>
            </a:endParaRPr>
          </a:p>
        </p:txBody>
      </p:sp>
    </p:spTree>
    <p:extLst>
      <p:ext uri="{BB962C8B-B14F-4D97-AF65-F5344CB8AC3E}">
        <p14:creationId xmlns:p14="http://schemas.microsoft.com/office/powerpoint/2010/main" val="1923957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哈佛商学院院长的研究</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43</a:t>
            </a:fld>
            <a:endParaRPr lang="zh-CN" altLang="en-US"/>
          </a:p>
        </p:txBody>
      </p:sp>
    </p:spTree>
    <p:extLst>
      <p:ext uri="{BB962C8B-B14F-4D97-AF65-F5344CB8AC3E}">
        <p14:creationId xmlns:p14="http://schemas.microsoft.com/office/powerpoint/2010/main" val="2364575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大内不仅指出了</a:t>
            </a:r>
            <a:r>
              <a:rPr kumimoji="1" lang="en-US" altLang="zh-CN" dirty="0" smtClean="0"/>
              <a:t>A</a:t>
            </a:r>
            <a:r>
              <a:rPr kumimoji="1" lang="zh-CN" altLang="en-US" dirty="0" smtClean="0"/>
              <a:t>型和</a:t>
            </a:r>
            <a:r>
              <a:rPr kumimoji="1" lang="en-US" altLang="zh-CN" dirty="0" smtClean="0"/>
              <a:t>J</a:t>
            </a:r>
            <a:r>
              <a:rPr kumimoji="1" lang="zh-CN" altLang="en-US" dirty="0" smtClean="0"/>
              <a:t>型组织的各种特点，而且还分析了美国和日本各自不同的文化传统以致其典型组织分别为</a:t>
            </a:r>
            <a:r>
              <a:rPr kumimoji="1" lang="en-US" altLang="zh-CN" dirty="0" smtClean="0"/>
              <a:t>A</a:t>
            </a:r>
            <a:r>
              <a:rPr kumimoji="1" lang="zh-CN" altLang="en-US" dirty="0" smtClean="0"/>
              <a:t>型和</a:t>
            </a:r>
            <a:r>
              <a:rPr kumimoji="1" lang="en-US" altLang="zh-CN" dirty="0" smtClean="0"/>
              <a:t>J</a:t>
            </a:r>
            <a:r>
              <a:rPr kumimoji="1" lang="zh-CN" altLang="en-US" dirty="0" smtClean="0"/>
              <a:t>型，这样，就明确了日本的管理经验不能简单地照搬到美国去。为此，他提出了“</a:t>
            </a:r>
            <a:r>
              <a:rPr kumimoji="1" lang="en-US" altLang="zh-CN" dirty="0" smtClean="0"/>
              <a:t>Z</a:t>
            </a:r>
            <a:r>
              <a:rPr kumimoji="1" lang="zh-CN" altLang="en-US" dirty="0" smtClean="0"/>
              <a:t>型组织”的观念，认为美国公司借鉴日本经验就要向</a:t>
            </a:r>
            <a:r>
              <a:rPr kumimoji="1" lang="en-US" altLang="zh-CN" dirty="0" smtClean="0"/>
              <a:t>Z</a:t>
            </a:r>
            <a:r>
              <a:rPr kumimoji="1" lang="zh-CN" altLang="en-US" dirty="0" smtClean="0"/>
              <a:t>型组织转化，</a:t>
            </a:r>
            <a:r>
              <a:rPr kumimoji="1" lang="en-US" altLang="zh-CN" dirty="0" smtClean="0"/>
              <a:t>Z</a:t>
            </a:r>
            <a:r>
              <a:rPr kumimoji="1" lang="zh-CN" altLang="en-US" dirty="0" smtClean="0"/>
              <a:t>型组织符合美国文化，又可学习日本管理方式的长处，比如“在</a:t>
            </a:r>
            <a:r>
              <a:rPr kumimoji="1" lang="en-US" altLang="zh-CN" dirty="0" smtClean="0"/>
              <a:t>Z</a:t>
            </a:r>
            <a:r>
              <a:rPr kumimoji="1" lang="zh-CN" altLang="en-US" dirty="0" smtClean="0"/>
              <a:t>型公司里，决策可能是集体做出的，但是最终要由一个人对这个决定负责”。（第</a:t>
            </a:r>
            <a:r>
              <a:rPr kumimoji="1" lang="en-US" altLang="zh-CN" dirty="0" smtClean="0"/>
              <a:t>66</a:t>
            </a:r>
            <a:r>
              <a:rPr kumimoji="1" lang="zh-CN" altLang="en-US" dirty="0" smtClean="0"/>
              <a:t>页）而这与典型的日本公司（即</a:t>
            </a:r>
            <a:r>
              <a:rPr kumimoji="1" lang="en-US" altLang="zh-CN" dirty="0" smtClean="0"/>
              <a:t>J</a:t>
            </a:r>
            <a:r>
              <a:rPr kumimoji="1" lang="zh-CN" altLang="en-US" dirty="0" smtClean="0"/>
              <a:t>型组织）做法是不同的， “在日本没有一个单独的个人对某种特殊事情担负责任，而是一组雇员对一组任务负有共同责任”。（第</a:t>
            </a:r>
            <a:r>
              <a:rPr kumimoji="1" lang="en-US" altLang="zh-CN" dirty="0" smtClean="0"/>
              <a:t>39</a:t>
            </a:r>
            <a:r>
              <a:rPr kumimoji="1" lang="zh-CN" altLang="en-US" dirty="0" smtClean="0"/>
              <a:t>页），他认为“与市场和官僚机构相比，</a:t>
            </a:r>
            <a:r>
              <a:rPr kumimoji="1" lang="en-US" altLang="zh-CN" dirty="0" smtClean="0"/>
              <a:t>Z</a:t>
            </a:r>
            <a:r>
              <a:rPr kumimoji="1" lang="zh-CN" altLang="en-US" dirty="0" smtClean="0"/>
              <a:t>型组织与氏族更为相似”，并详细剖析了</a:t>
            </a:r>
            <a:r>
              <a:rPr kumimoji="1" lang="en-US" altLang="zh-CN" dirty="0" smtClean="0"/>
              <a:t>Z</a:t>
            </a:r>
            <a:r>
              <a:rPr kumimoji="1" lang="zh-CN" altLang="en-US" dirty="0" smtClean="0"/>
              <a:t>型组织的特点。</a:t>
            </a:r>
            <a:endParaRPr kumimoji="1" lang="zh-CN" altLang="en-US" dirty="0"/>
          </a:p>
        </p:txBody>
      </p:sp>
      <p:sp>
        <p:nvSpPr>
          <p:cNvPr id="4" name="幻灯片编号占位符 3"/>
          <p:cNvSpPr>
            <a:spLocks noGrp="1"/>
          </p:cNvSpPr>
          <p:nvPr>
            <p:ph type="sldNum" sz="quarter" idx="10"/>
          </p:nvPr>
        </p:nvSpPr>
        <p:spPr/>
        <p:txBody>
          <a:bodyPr/>
          <a:lstStyle/>
          <a:p>
            <a:fld id="{C751DF98-BA4B-4B61-80BD-8BB89E209D75}" type="slidenum">
              <a:rPr lang="zh-CN" altLang="en-US" smtClean="0"/>
              <a:t>46</a:t>
            </a:fld>
            <a:endParaRPr lang="zh-CN" altLang="en-US"/>
          </a:p>
        </p:txBody>
      </p:sp>
    </p:spTree>
    <p:extLst>
      <p:ext uri="{BB962C8B-B14F-4D97-AF65-F5344CB8AC3E}">
        <p14:creationId xmlns:p14="http://schemas.microsoft.com/office/powerpoint/2010/main" val="7143981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是</a:t>
            </a:r>
            <a:r>
              <a:rPr lang="en-US" altLang="zh-CN" dirty="0" smtClean="0"/>
              <a:t>《</a:t>
            </a:r>
            <a:r>
              <a:rPr lang="zh-CN" altLang="en-US" dirty="0" smtClean="0"/>
              <a:t>追求卓越</a:t>
            </a:r>
            <a:r>
              <a:rPr lang="en-US" altLang="zh-CN" dirty="0" smtClean="0"/>
              <a:t>》</a:t>
            </a:r>
            <a:r>
              <a:rPr lang="zh-CN" altLang="en-US" dirty="0" smtClean="0"/>
              <a:t>一书使托马斯</a:t>
            </a:r>
            <a:r>
              <a:rPr lang="en-US" altLang="zh-CN" dirty="0" smtClean="0"/>
              <a:t>·</a:t>
            </a:r>
            <a:r>
              <a:rPr lang="zh-CN" altLang="en-US" dirty="0" smtClean="0"/>
              <a:t>彼得斯从麦肯锡公司的普通职员一跃而为管理大师。</a:t>
            </a:r>
            <a:r>
              <a:rPr lang="en-US" altLang="zh-CN" dirty="0" smtClean="0"/>
              <a:t>《</a:t>
            </a:r>
            <a:r>
              <a:rPr lang="zh-CN" altLang="en-US" dirty="0" smtClean="0"/>
              <a:t>追求卓越</a:t>
            </a:r>
            <a:r>
              <a:rPr lang="en-US" altLang="zh-CN" dirty="0" smtClean="0"/>
              <a:t>》</a:t>
            </a:r>
            <a:r>
              <a:rPr lang="zh-CN" altLang="en-US" dirty="0" smtClean="0"/>
              <a:t>成为美国历史上第一本销量超过百万的商业管理书籍。许多读者赞誉有加，称之为“</a:t>
            </a:r>
            <a:r>
              <a:rPr lang="en-US" altLang="zh-CN" dirty="0" smtClean="0"/>
              <a:t>1982</a:t>
            </a:r>
            <a:r>
              <a:rPr lang="zh-CN" altLang="en-US" dirty="0" smtClean="0"/>
              <a:t>年以来美国工商管理的‘圣经’”。一时间，所有的媒体与商界人士都在谈论着这本书，这本书甚至促成了商业书籍出版业的成熟。当代管理学泰斗彼得</a:t>
            </a:r>
            <a:r>
              <a:rPr lang="en-US" altLang="zh-CN" dirty="0" smtClean="0"/>
              <a:t>·</a:t>
            </a:r>
            <a:r>
              <a:rPr lang="zh-CN" altLang="en-US" dirty="0" smtClean="0"/>
              <a:t>德鲁克一语道破天机：“彼得斯著作的力量就在于他强迫你关注最基本的东西</a:t>
            </a:r>
            <a:r>
              <a:rPr lang="en-US" altLang="zh-CN" dirty="0" smtClean="0"/>
              <a:t>……</a:t>
            </a:r>
            <a:r>
              <a:rPr lang="zh-CN" altLang="en-US" dirty="0" smtClean="0"/>
              <a:t>它使管理听起来是令人难以置信地容易。你所要做的就是把这本书放回在枕头下，然后一切都会完成。”</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47</a:t>
            </a:fld>
            <a:endParaRPr lang="zh-CN" altLang="en-US"/>
          </a:p>
        </p:txBody>
      </p:sp>
    </p:spTree>
    <p:extLst>
      <p:ext uri="{BB962C8B-B14F-4D97-AF65-F5344CB8AC3E}">
        <p14:creationId xmlns:p14="http://schemas.microsoft.com/office/powerpoint/2010/main" val="3286680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48</a:t>
            </a:fld>
            <a:endParaRPr lang="zh-CN" altLang="en-US"/>
          </a:p>
        </p:txBody>
      </p:sp>
    </p:spTree>
    <p:extLst>
      <p:ext uri="{BB962C8B-B14F-4D97-AF65-F5344CB8AC3E}">
        <p14:creationId xmlns:p14="http://schemas.microsoft.com/office/powerpoint/2010/main" val="4097712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49</a:t>
            </a:fld>
            <a:endParaRPr lang="zh-CN" altLang="en-US"/>
          </a:p>
        </p:txBody>
      </p:sp>
    </p:spTree>
    <p:extLst>
      <p:ext uri="{BB962C8B-B14F-4D97-AF65-F5344CB8AC3E}">
        <p14:creationId xmlns:p14="http://schemas.microsoft.com/office/powerpoint/2010/main" val="1839540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停止：想求胜，怕失败，沾在过去的人与事上</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人一有所求，动作就变形</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流动：</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751DF98-BA4B-4B61-80BD-8BB89E209D75}" type="slidenum">
              <a:rPr lang="zh-CN" altLang="en-US" smtClean="0"/>
              <a:t>5</a:t>
            </a:fld>
            <a:endParaRPr lang="zh-CN" altLang="en-US"/>
          </a:p>
        </p:txBody>
      </p:sp>
    </p:spTree>
    <p:extLst>
      <p:ext uri="{BB962C8B-B14F-4D97-AF65-F5344CB8AC3E}">
        <p14:creationId xmlns:p14="http://schemas.microsoft.com/office/powerpoint/2010/main" val="9956874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此处和课前秀的呼应与衔接？</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50</a:t>
            </a:fld>
            <a:endParaRPr lang="zh-CN" altLang="en-US"/>
          </a:p>
        </p:txBody>
      </p:sp>
    </p:spTree>
    <p:extLst>
      <p:ext uri="{BB962C8B-B14F-4D97-AF65-F5344CB8AC3E}">
        <p14:creationId xmlns:p14="http://schemas.microsoft.com/office/powerpoint/2010/main" val="2195947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51</a:t>
            </a:fld>
            <a:endParaRPr lang="zh-CN" altLang="en-US"/>
          </a:p>
        </p:txBody>
      </p:sp>
    </p:spTree>
    <p:extLst>
      <p:ext uri="{BB962C8B-B14F-4D97-AF65-F5344CB8AC3E}">
        <p14:creationId xmlns:p14="http://schemas.microsoft.com/office/powerpoint/2010/main" val="34469285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52</a:t>
            </a:fld>
            <a:endParaRPr lang="zh-CN" altLang="en-US"/>
          </a:p>
        </p:txBody>
      </p:sp>
    </p:spTree>
    <p:extLst>
      <p:ext uri="{BB962C8B-B14F-4D97-AF65-F5344CB8AC3E}">
        <p14:creationId xmlns:p14="http://schemas.microsoft.com/office/powerpoint/2010/main" val="2533191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53</a:t>
            </a:fld>
            <a:endParaRPr lang="zh-CN" altLang="en-US"/>
          </a:p>
        </p:txBody>
      </p:sp>
    </p:spTree>
    <p:extLst>
      <p:ext uri="{BB962C8B-B14F-4D97-AF65-F5344CB8AC3E}">
        <p14:creationId xmlns:p14="http://schemas.microsoft.com/office/powerpoint/2010/main" val="530257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54</a:t>
            </a:fld>
            <a:endParaRPr lang="zh-CN" altLang="en-US"/>
          </a:p>
        </p:txBody>
      </p:sp>
    </p:spTree>
    <p:extLst>
      <p:ext uri="{BB962C8B-B14F-4D97-AF65-F5344CB8AC3E}">
        <p14:creationId xmlns:p14="http://schemas.microsoft.com/office/powerpoint/2010/main" val="1839540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F1CC1B09-46DC-4656-A5BB-8139C77804E1}" type="datetime1">
              <a:rPr lang="zh-CN" altLang="en-US" smtClean="0"/>
              <a:pPr>
                <a:defRPr/>
              </a:pPr>
              <a:t>2018/12/8</a:t>
            </a:fld>
            <a:endParaRPr lang="en-US" altLang="zh-CN"/>
          </a:p>
        </p:txBody>
      </p:sp>
      <p:sp>
        <p:nvSpPr>
          <p:cNvPr id="5" name="灯片编号占位符 4"/>
          <p:cNvSpPr>
            <a:spLocks noGrp="1"/>
          </p:cNvSpPr>
          <p:nvPr>
            <p:ph type="sldNum" sz="quarter" idx="11"/>
          </p:nvPr>
        </p:nvSpPr>
        <p:spPr/>
        <p:txBody>
          <a:bodyPr/>
          <a:lstStyle/>
          <a:p>
            <a:pPr>
              <a:defRPr/>
            </a:pPr>
            <a:fld id="{6957618B-1B46-46CA-BE69-9EFB85F3B858}" type="slidenum">
              <a:rPr lang="en-US" altLang="zh-CN" smtClean="0"/>
              <a:pPr>
                <a:defRPr/>
              </a:pPr>
              <a:t>55</a:t>
            </a:fld>
            <a:endParaRPr lang="en-US" altLang="zh-CN"/>
          </a:p>
        </p:txBody>
      </p:sp>
    </p:spTree>
    <p:extLst>
      <p:ext uri="{BB962C8B-B14F-4D97-AF65-F5344CB8AC3E}">
        <p14:creationId xmlns:p14="http://schemas.microsoft.com/office/powerpoint/2010/main" val="345654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57</a:t>
            </a:fld>
            <a:endParaRPr lang="zh-CN" altLang="en-US"/>
          </a:p>
        </p:txBody>
      </p:sp>
    </p:spTree>
    <p:extLst>
      <p:ext uri="{BB962C8B-B14F-4D97-AF65-F5344CB8AC3E}">
        <p14:creationId xmlns:p14="http://schemas.microsoft.com/office/powerpoint/2010/main" val="26905994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58</a:t>
            </a:fld>
            <a:endParaRPr lang="zh-CN" altLang="en-US"/>
          </a:p>
        </p:txBody>
      </p:sp>
    </p:spTree>
    <p:extLst>
      <p:ext uri="{BB962C8B-B14F-4D97-AF65-F5344CB8AC3E}">
        <p14:creationId xmlns:p14="http://schemas.microsoft.com/office/powerpoint/2010/main" val="31124501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不是所有的人都是人才！</a:t>
            </a:r>
            <a:endParaRPr lang="en-US" altLang="zh-CN" dirty="0" smtClean="0"/>
          </a:p>
          <a:p>
            <a:r>
              <a:rPr lang="zh-CN" altLang="en-US" dirty="0" smtClean="0"/>
              <a:t>两重杠杆！</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61</a:t>
            </a:fld>
            <a:endParaRPr lang="zh-CN" altLang="en-US"/>
          </a:p>
        </p:txBody>
      </p:sp>
    </p:spTree>
    <p:extLst>
      <p:ext uri="{BB962C8B-B14F-4D97-AF65-F5344CB8AC3E}">
        <p14:creationId xmlns:p14="http://schemas.microsoft.com/office/powerpoint/2010/main" val="283449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62</a:t>
            </a:fld>
            <a:endParaRPr lang="zh-CN" altLang="en-US"/>
          </a:p>
        </p:txBody>
      </p:sp>
    </p:spTree>
    <p:extLst>
      <p:ext uri="{BB962C8B-B14F-4D97-AF65-F5344CB8AC3E}">
        <p14:creationId xmlns:p14="http://schemas.microsoft.com/office/powerpoint/2010/main" val="870701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流动：开车的比喻。</a:t>
            </a:r>
            <a:endParaRPr lang="en-US" altLang="zh-CN" dirty="0" smtClean="0"/>
          </a:p>
          <a:p>
            <a:r>
              <a:rPr lang="zh-CN" altLang="en-US" dirty="0" smtClean="0"/>
              <a:t>物理上的感受：心口的一个能量流。</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a:t>
            </a:fld>
            <a:endParaRPr lang="zh-CN" altLang="en-US"/>
          </a:p>
        </p:txBody>
      </p:sp>
    </p:spTree>
    <p:extLst>
      <p:ext uri="{BB962C8B-B14F-4D97-AF65-F5344CB8AC3E}">
        <p14:creationId xmlns:p14="http://schemas.microsoft.com/office/powerpoint/2010/main" val="9956874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205AC558-40CE-4A44-A5FA-8F03826C0538}" type="slidenum">
              <a:rPr lang="zh-CN" altLang="en-US" smtClean="0"/>
              <a:t>63</a:t>
            </a:fld>
            <a:endParaRPr lang="zh-CN" altLang="en-US"/>
          </a:p>
        </p:txBody>
      </p:sp>
    </p:spTree>
    <p:extLst>
      <p:ext uri="{BB962C8B-B14F-4D97-AF65-F5344CB8AC3E}">
        <p14:creationId xmlns:p14="http://schemas.microsoft.com/office/powerpoint/2010/main" val="859327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64</a:t>
            </a:fld>
            <a:endParaRPr lang="zh-CN" altLang="en-US"/>
          </a:p>
        </p:txBody>
      </p:sp>
    </p:spTree>
    <p:extLst>
      <p:ext uri="{BB962C8B-B14F-4D97-AF65-F5344CB8AC3E}">
        <p14:creationId xmlns:p14="http://schemas.microsoft.com/office/powerpoint/2010/main" val="20751538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65</a:t>
            </a:fld>
            <a:endParaRPr lang="zh-CN" altLang="en-US"/>
          </a:p>
        </p:txBody>
      </p:sp>
    </p:spTree>
    <p:extLst>
      <p:ext uri="{BB962C8B-B14F-4D97-AF65-F5344CB8AC3E}">
        <p14:creationId xmlns:p14="http://schemas.microsoft.com/office/powerpoint/2010/main" val="602413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66</a:t>
            </a:fld>
            <a:endParaRPr lang="zh-CN" altLang="en-US"/>
          </a:p>
        </p:txBody>
      </p:sp>
    </p:spTree>
    <p:extLst>
      <p:ext uri="{BB962C8B-B14F-4D97-AF65-F5344CB8AC3E}">
        <p14:creationId xmlns:p14="http://schemas.microsoft.com/office/powerpoint/2010/main" val="2394426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68</a:t>
            </a:fld>
            <a:endParaRPr lang="zh-CN" altLang="en-US"/>
          </a:p>
        </p:txBody>
      </p:sp>
    </p:spTree>
    <p:extLst>
      <p:ext uri="{BB962C8B-B14F-4D97-AF65-F5344CB8AC3E}">
        <p14:creationId xmlns:p14="http://schemas.microsoft.com/office/powerpoint/2010/main" val="25180095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F9B3DF34-C253-460D-A3B6-CD3A1A21C880}"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0EB7C37F-D65E-4FEB-B9DE-84EA045F63CA}" type="slidenum">
              <a:rPr lang="en-US" altLang="zh-CN" smtClean="0">
                <a:solidFill>
                  <a:prstClr val="black"/>
                </a:solidFill>
              </a:rPr>
              <a:pPr>
                <a:defRPr/>
              </a:pPr>
              <a:t>73</a:t>
            </a:fld>
            <a:endParaRPr lang="en-US" altLang="zh-CN">
              <a:solidFill>
                <a:prstClr val="black"/>
              </a:solidFill>
            </a:endParaRPr>
          </a:p>
        </p:txBody>
      </p:sp>
    </p:spTree>
    <p:extLst>
      <p:ext uri="{BB962C8B-B14F-4D97-AF65-F5344CB8AC3E}">
        <p14:creationId xmlns:p14="http://schemas.microsoft.com/office/powerpoint/2010/main" val="32197520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74</a:t>
            </a:fld>
            <a:endParaRPr lang="en-US" altLang="zh-CN">
              <a:solidFill>
                <a:prstClr val="black"/>
              </a:solidFill>
            </a:endParaRPr>
          </a:p>
        </p:txBody>
      </p:sp>
    </p:spTree>
    <p:extLst>
      <p:ext uri="{BB962C8B-B14F-4D97-AF65-F5344CB8AC3E}">
        <p14:creationId xmlns:p14="http://schemas.microsoft.com/office/powerpoint/2010/main" val="7755108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76</a:t>
            </a:fld>
            <a:endParaRPr lang="en-US" altLang="zh-CN">
              <a:solidFill>
                <a:prstClr val="black"/>
              </a:solidFill>
            </a:endParaRPr>
          </a:p>
        </p:txBody>
      </p:sp>
    </p:spTree>
    <p:extLst>
      <p:ext uri="{BB962C8B-B14F-4D97-AF65-F5344CB8AC3E}">
        <p14:creationId xmlns:p14="http://schemas.microsoft.com/office/powerpoint/2010/main" val="15643175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82</a:t>
            </a:fld>
            <a:endParaRPr lang="zh-CN" altLang="en-US"/>
          </a:p>
        </p:txBody>
      </p:sp>
    </p:spTree>
    <p:extLst>
      <p:ext uri="{BB962C8B-B14F-4D97-AF65-F5344CB8AC3E}">
        <p14:creationId xmlns:p14="http://schemas.microsoft.com/office/powerpoint/2010/main" val="18394091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83</a:t>
            </a:fld>
            <a:endParaRPr lang="zh-CN" altLang="en-US"/>
          </a:p>
        </p:txBody>
      </p:sp>
    </p:spTree>
    <p:extLst>
      <p:ext uri="{BB962C8B-B14F-4D97-AF65-F5344CB8AC3E}">
        <p14:creationId xmlns:p14="http://schemas.microsoft.com/office/powerpoint/2010/main" val="271719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90600">
              <a:defRPr/>
            </a:pPr>
            <a:r>
              <a:rPr lang="zh-CN" altLang="en-US" sz="1300" dirty="0" smtClean="0"/>
              <a:t>那些</a:t>
            </a:r>
            <a:r>
              <a:rPr lang="zh-CN" altLang="en-US" sz="1300" dirty="0"/>
              <a:t>野心成就不了你的，热爱却</a:t>
            </a:r>
            <a:r>
              <a:rPr lang="zh-CN" altLang="en-US" sz="1300" dirty="0" smtClean="0"/>
              <a:t>可以。</a:t>
            </a:r>
            <a:endParaRPr lang="en-US" altLang="zh-CN" sz="1300" dirty="0" smtClean="0"/>
          </a:p>
          <a:p>
            <a:pPr defTabSz="990600">
              <a:defRPr/>
            </a:pPr>
            <a:r>
              <a:rPr lang="en-US" altLang="zh-CN" sz="1300" dirty="0" smtClean="0"/>
              <a:t>《</a:t>
            </a:r>
            <a:r>
              <a:rPr lang="zh-CN" altLang="en-US" sz="1300" dirty="0" smtClean="0"/>
              <a:t>快感和成就感的区别是什么</a:t>
            </a:r>
            <a:r>
              <a:rPr lang="en-US" altLang="zh-CN" sz="1300" dirty="0" smtClean="0"/>
              <a:t>》</a:t>
            </a:r>
          </a:p>
          <a:p>
            <a:pPr defTabSz="990600">
              <a:defRPr/>
            </a:pPr>
            <a:r>
              <a:rPr lang="en-US" altLang="zh-CN" sz="1300" dirty="0" smtClean="0"/>
              <a:t>『</a:t>
            </a:r>
            <a:r>
              <a:rPr lang="zh-CN" altLang="en-US" sz="1300" dirty="0" smtClean="0"/>
              <a:t>自己选择的路，跪着也要走完</a:t>
            </a:r>
            <a:r>
              <a:rPr lang="en-US" altLang="zh-CN" sz="1300" dirty="0" smtClean="0"/>
              <a:t>』</a:t>
            </a:r>
            <a:endParaRPr lang="en-US" altLang="zh-CN" sz="1300" dirty="0" smtClean="0"/>
          </a:p>
          <a:p>
            <a:pPr defTabSz="990600">
              <a:defRPr/>
            </a:pPr>
            <a:endParaRPr lang="zh-CN" altLang="zh-CN" sz="1300" b="1" dirty="0">
              <a:latin typeface="黑体" panose="02010609060101010101" pitchFamily="2" charset="-122"/>
              <a:ea typeface="黑体" panose="02010609060101010101" pitchFamily="2" charset="-122"/>
            </a:endParaRPr>
          </a:p>
          <a:p>
            <a:endParaRPr lang="en-US" altLang="zh-CN" baseline="0" dirty="0" smtClean="0"/>
          </a:p>
        </p:txBody>
      </p:sp>
      <p:sp>
        <p:nvSpPr>
          <p:cNvPr id="4" name="日期占位符 3"/>
          <p:cNvSpPr>
            <a:spLocks noGrp="1"/>
          </p:cNvSpPr>
          <p:nvPr>
            <p:ph type="dt" idx="10"/>
          </p:nvPr>
        </p:nvSpPr>
        <p:spPr/>
        <p:txBody>
          <a:bodyPr/>
          <a:lstStyle/>
          <a:p>
            <a:pPr>
              <a:defRPr/>
            </a:pPr>
            <a:fld id="{F9B3DF34-C253-460D-A3B6-CD3A1A21C880}" type="datetime1">
              <a:rPr lang="zh-CN" altLang="en-US" smtClean="0">
                <a:solidFill>
                  <a:srgbClr val="000000"/>
                </a:solidFill>
              </a:rPr>
              <a:t>2018/12/8</a:t>
            </a:fld>
            <a:endParaRPr lang="en-US" altLang="zh-CN">
              <a:solidFill>
                <a:srgbClr val="000000"/>
              </a:solidFill>
            </a:endParaRPr>
          </a:p>
        </p:txBody>
      </p:sp>
      <p:sp>
        <p:nvSpPr>
          <p:cNvPr id="5" name="灯片编号占位符 4"/>
          <p:cNvSpPr>
            <a:spLocks noGrp="1"/>
          </p:cNvSpPr>
          <p:nvPr>
            <p:ph type="sldNum" sz="quarter" idx="11"/>
          </p:nvPr>
        </p:nvSpPr>
        <p:spPr/>
        <p:txBody>
          <a:bodyPr/>
          <a:lstStyle/>
          <a:p>
            <a:pPr>
              <a:defRPr/>
            </a:pPr>
            <a:fld id="{0EB7C37F-D65E-4FEB-B9DE-84EA045F63CA}" type="slidenum">
              <a:rPr lang="en-US" altLang="zh-CN" smtClean="0">
                <a:solidFill>
                  <a:srgbClr val="000000"/>
                </a:solidFill>
              </a:rPr>
              <a:t>7</a:t>
            </a:fld>
            <a:endParaRPr lang="en-US" altLang="zh-CN">
              <a:solidFill>
                <a:srgbClr val="000000"/>
              </a:solidFill>
            </a:endParaRPr>
          </a:p>
        </p:txBody>
      </p:sp>
    </p:spTree>
    <p:extLst>
      <p:ext uri="{BB962C8B-B14F-4D97-AF65-F5344CB8AC3E}">
        <p14:creationId xmlns:p14="http://schemas.microsoft.com/office/powerpoint/2010/main" val="19014713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85</a:t>
            </a:fld>
            <a:endParaRPr lang="en-US" altLang="zh-CN">
              <a:solidFill>
                <a:prstClr val="black"/>
              </a:solidFill>
            </a:endParaRPr>
          </a:p>
        </p:txBody>
      </p:sp>
    </p:spTree>
    <p:extLst>
      <p:ext uri="{BB962C8B-B14F-4D97-AF65-F5344CB8AC3E}">
        <p14:creationId xmlns:p14="http://schemas.microsoft.com/office/powerpoint/2010/main" val="21869823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eaLnBrk="0" fontAlgn="base" latinLnBrk="0" hangingPunct="0"/>
            <a:r>
              <a:rPr lang="zh-CN" altLang="en-US" sz="1200" kern="1200" baseline="0" dirty="0" smtClean="0">
                <a:solidFill>
                  <a:schemeClr val="tx1"/>
                </a:solidFill>
                <a:effectLst/>
                <a:latin typeface="+mn-lt"/>
                <a:ea typeface="+mn-ea"/>
                <a:cs typeface="+mn-cs"/>
              </a:rPr>
              <a:t>。</a:t>
            </a:r>
            <a:endParaRPr lang="zh-CN" altLang="zh-CN" dirty="0" smtClean="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86</a:t>
            </a:fld>
            <a:endParaRPr lang="en-US" altLang="zh-CN">
              <a:solidFill>
                <a:prstClr val="black"/>
              </a:solidFill>
            </a:endParaRPr>
          </a:p>
        </p:txBody>
      </p:sp>
    </p:spTree>
    <p:extLst>
      <p:ext uri="{BB962C8B-B14F-4D97-AF65-F5344CB8AC3E}">
        <p14:creationId xmlns:p14="http://schemas.microsoft.com/office/powerpoint/2010/main" val="237518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87</a:t>
            </a:fld>
            <a:endParaRPr lang="en-US" altLang="zh-CN">
              <a:solidFill>
                <a:prstClr val="black"/>
              </a:solidFill>
            </a:endParaRPr>
          </a:p>
        </p:txBody>
      </p:sp>
    </p:spTree>
    <p:extLst>
      <p:ext uri="{BB962C8B-B14F-4D97-AF65-F5344CB8AC3E}">
        <p14:creationId xmlns:p14="http://schemas.microsoft.com/office/powerpoint/2010/main" val="2862646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88</a:t>
            </a:fld>
            <a:endParaRPr lang="en-US" altLang="zh-CN">
              <a:solidFill>
                <a:prstClr val="black"/>
              </a:solidFill>
            </a:endParaRPr>
          </a:p>
        </p:txBody>
      </p:sp>
    </p:spTree>
    <p:extLst>
      <p:ext uri="{BB962C8B-B14F-4D97-AF65-F5344CB8AC3E}">
        <p14:creationId xmlns:p14="http://schemas.microsoft.com/office/powerpoint/2010/main" val="14165084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89</a:t>
            </a:fld>
            <a:endParaRPr lang="en-US" altLang="zh-CN">
              <a:solidFill>
                <a:prstClr val="black"/>
              </a:solidFill>
            </a:endParaRPr>
          </a:p>
        </p:txBody>
      </p:sp>
    </p:spTree>
    <p:extLst>
      <p:ext uri="{BB962C8B-B14F-4D97-AF65-F5344CB8AC3E}">
        <p14:creationId xmlns:p14="http://schemas.microsoft.com/office/powerpoint/2010/main" val="9380841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90</a:t>
            </a:fld>
            <a:endParaRPr lang="en-US" altLang="zh-CN">
              <a:solidFill>
                <a:prstClr val="black"/>
              </a:solidFill>
            </a:endParaRPr>
          </a:p>
        </p:txBody>
      </p:sp>
    </p:spTree>
    <p:extLst>
      <p:ext uri="{BB962C8B-B14F-4D97-AF65-F5344CB8AC3E}">
        <p14:creationId xmlns:p14="http://schemas.microsoft.com/office/powerpoint/2010/main" val="7830555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91</a:t>
            </a:fld>
            <a:endParaRPr lang="en-US" altLang="zh-CN">
              <a:solidFill>
                <a:prstClr val="black"/>
              </a:solidFill>
            </a:endParaRPr>
          </a:p>
        </p:txBody>
      </p:sp>
    </p:spTree>
    <p:extLst>
      <p:ext uri="{BB962C8B-B14F-4D97-AF65-F5344CB8AC3E}">
        <p14:creationId xmlns:p14="http://schemas.microsoft.com/office/powerpoint/2010/main" val="264559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aseline="0"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92</a:t>
            </a:fld>
            <a:endParaRPr lang="en-US" altLang="zh-CN">
              <a:solidFill>
                <a:prstClr val="black"/>
              </a:solidFill>
            </a:endParaRPr>
          </a:p>
        </p:txBody>
      </p:sp>
    </p:spTree>
    <p:extLst>
      <p:ext uri="{BB962C8B-B14F-4D97-AF65-F5344CB8AC3E}">
        <p14:creationId xmlns:p14="http://schemas.microsoft.com/office/powerpoint/2010/main" val="16729964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95</a:t>
            </a:fld>
            <a:endParaRPr lang="en-US" altLang="zh-CN">
              <a:solidFill>
                <a:prstClr val="black"/>
              </a:solidFill>
            </a:endParaRPr>
          </a:p>
        </p:txBody>
      </p:sp>
    </p:spTree>
    <p:extLst>
      <p:ext uri="{BB962C8B-B14F-4D97-AF65-F5344CB8AC3E}">
        <p14:creationId xmlns:p14="http://schemas.microsoft.com/office/powerpoint/2010/main" val="12112063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96</a:t>
            </a:fld>
            <a:endParaRPr lang="en-US" altLang="zh-CN">
              <a:solidFill>
                <a:prstClr val="black"/>
              </a:solidFill>
            </a:endParaRPr>
          </a:p>
        </p:txBody>
      </p:sp>
    </p:spTree>
    <p:extLst>
      <p:ext uri="{BB962C8B-B14F-4D97-AF65-F5344CB8AC3E}">
        <p14:creationId xmlns:p14="http://schemas.microsoft.com/office/powerpoint/2010/main" val="50780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手段与目的，</a:t>
            </a:r>
            <a:r>
              <a:rPr lang="zh-CN" altLang="en-US" baseline="0" dirty="0" smtClean="0"/>
              <a:t>过程</a:t>
            </a:r>
            <a:r>
              <a:rPr lang="zh-CN" altLang="en-US" baseline="0" dirty="0" smtClean="0"/>
              <a:t>与结果的分离，是人类痛苦的来源。（杜威的教育论</a:t>
            </a:r>
            <a:r>
              <a:rPr lang="zh-CN" altLang="en-US" baseline="0" dirty="0" smtClean="0"/>
              <a:t>）</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创造性管道 ：内外一致的简单状态</a:t>
            </a:r>
            <a:endParaRPr lang="en-US" altLang="zh-CN" baseline="0" dirty="0" smtClean="0"/>
          </a:p>
        </p:txBody>
      </p:sp>
      <p:sp>
        <p:nvSpPr>
          <p:cNvPr id="4" name="日期占位符 3"/>
          <p:cNvSpPr>
            <a:spLocks noGrp="1"/>
          </p:cNvSpPr>
          <p:nvPr>
            <p:ph type="dt" idx="10"/>
          </p:nvPr>
        </p:nvSpPr>
        <p:spPr/>
        <p:txBody>
          <a:bodyPr/>
          <a:lstStyle/>
          <a:p>
            <a:pPr>
              <a:defRPr/>
            </a:pPr>
            <a:fld id="{F9B3DF34-C253-460D-A3B6-CD3A1A21C880}" type="datetime1">
              <a:rPr lang="zh-CN" altLang="en-US" smtClean="0">
                <a:solidFill>
                  <a:srgbClr val="000000"/>
                </a:solidFill>
              </a:rPr>
              <a:pPr>
                <a:defRPr/>
              </a:pPr>
              <a:t>2018/12/8</a:t>
            </a:fld>
            <a:endParaRPr lang="en-US" altLang="zh-CN">
              <a:solidFill>
                <a:srgbClr val="000000"/>
              </a:solidFill>
            </a:endParaRPr>
          </a:p>
        </p:txBody>
      </p:sp>
      <p:sp>
        <p:nvSpPr>
          <p:cNvPr id="5" name="灯片编号占位符 4"/>
          <p:cNvSpPr>
            <a:spLocks noGrp="1"/>
          </p:cNvSpPr>
          <p:nvPr>
            <p:ph type="sldNum" sz="quarter" idx="11"/>
          </p:nvPr>
        </p:nvSpPr>
        <p:spPr/>
        <p:txBody>
          <a:bodyPr/>
          <a:lstStyle/>
          <a:p>
            <a:pPr>
              <a:defRPr/>
            </a:pPr>
            <a:fld id="{0EB7C37F-D65E-4FEB-B9DE-84EA045F63CA}" type="slidenum">
              <a:rPr lang="en-US" altLang="zh-CN" smtClean="0">
                <a:solidFill>
                  <a:srgbClr val="000000"/>
                </a:solidFill>
              </a:rPr>
              <a:pPr>
                <a:defRPr/>
              </a:pPr>
              <a:t>8</a:t>
            </a:fld>
            <a:endParaRPr lang="en-US" altLang="zh-CN">
              <a:solidFill>
                <a:srgbClr val="000000"/>
              </a:solidFill>
            </a:endParaRPr>
          </a:p>
        </p:txBody>
      </p:sp>
    </p:spTree>
    <p:extLst>
      <p:ext uri="{BB962C8B-B14F-4D97-AF65-F5344CB8AC3E}">
        <p14:creationId xmlns:p14="http://schemas.microsoft.com/office/powerpoint/2010/main" val="47169389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97</a:t>
            </a:fld>
            <a:endParaRPr lang="en-US" altLang="zh-CN">
              <a:solidFill>
                <a:prstClr val="black"/>
              </a:solidFill>
            </a:endParaRPr>
          </a:p>
        </p:txBody>
      </p:sp>
    </p:spTree>
    <p:extLst>
      <p:ext uri="{BB962C8B-B14F-4D97-AF65-F5344CB8AC3E}">
        <p14:creationId xmlns:p14="http://schemas.microsoft.com/office/powerpoint/2010/main" val="892841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98</a:t>
            </a:fld>
            <a:endParaRPr lang="en-US" altLang="zh-CN">
              <a:solidFill>
                <a:prstClr val="black"/>
              </a:solidFill>
            </a:endParaRPr>
          </a:p>
        </p:txBody>
      </p:sp>
    </p:spTree>
    <p:extLst>
      <p:ext uri="{BB962C8B-B14F-4D97-AF65-F5344CB8AC3E}">
        <p14:creationId xmlns:p14="http://schemas.microsoft.com/office/powerpoint/2010/main" val="3147733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99</a:t>
            </a:fld>
            <a:endParaRPr lang="en-US" altLang="zh-CN">
              <a:solidFill>
                <a:prstClr val="black"/>
              </a:solidFill>
            </a:endParaRPr>
          </a:p>
        </p:txBody>
      </p:sp>
    </p:spTree>
    <p:extLst>
      <p:ext uri="{BB962C8B-B14F-4D97-AF65-F5344CB8AC3E}">
        <p14:creationId xmlns:p14="http://schemas.microsoft.com/office/powerpoint/2010/main" val="15566542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100</a:t>
            </a:fld>
            <a:endParaRPr lang="en-US" altLang="zh-CN">
              <a:solidFill>
                <a:prstClr val="black"/>
              </a:solidFill>
            </a:endParaRPr>
          </a:p>
        </p:txBody>
      </p:sp>
    </p:spTree>
    <p:extLst>
      <p:ext uri="{BB962C8B-B14F-4D97-AF65-F5344CB8AC3E}">
        <p14:creationId xmlns:p14="http://schemas.microsoft.com/office/powerpoint/2010/main" val="10844121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101</a:t>
            </a:fld>
            <a:endParaRPr lang="en-US" altLang="zh-CN">
              <a:solidFill>
                <a:prstClr val="black"/>
              </a:solidFill>
            </a:endParaRPr>
          </a:p>
        </p:txBody>
      </p:sp>
    </p:spTree>
    <p:extLst>
      <p:ext uri="{BB962C8B-B14F-4D97-AF65-F5344CB8AC3E}">
        <p14:creationId xmlns:p14="http://schemas.microsoft.com/office/powerpoint/2010/main" val="6302087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105</a:t>
            </a:fld>
            <a:endParaRPr lang="en-US" altLang="zh-CN">
              <a:solidFill>
                <a:prstClr val="black"/>
              </a:solidFill>
            </a:endParaRPr>
          </a:p>
        </p:txBody>
      </p:sp>
    </p:spTree>
    <p:extLst>
      <p:ext uri="{BB962C8B-B14F-4D97-AF65-F5344CB8AC3E}">
        <p14:creationId xmlns:p14="http://schemas.microsoft.com/office/powerpoint/2010/main" val="19372551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106</a:t>
            </a:fld>
            <a:endParaRPr lang="en-US" altLang="zh-CN">
              <a:solidFill>
                <a:prstClr val="black"/>
              </a:solidFill>
            </a:endParaRPr>
          </a:p>
        </p:txBody>
      </p:sp>
    </p:spTree>
    <p:extLst>
      <p:ext uri="{BB962C8B-B14F-4D97-AF65-F5344CB8AC3E}">
        <p14:creationId xmlns:p14="http://schemas.microsoft.com/office/powerpoint/2010/main" val="219866575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9D39A9B5-2B91-4FAD-890A-691F24DD88AD}" type="slidenum">
              <a:rPr lang="en-US" altLang="zh-CN" smtClean="0">
                <a:solidFill>
                  <a:prstClr val="black"/>
                </a:solidFill>
                <a:latin typeface="Arial" pitchFamily="34" charset="0"/>
              </a:rPr>
              <a:pPr/>
              <a:t>108</a:t>
            </a:fld>
            <a:endParaRPr lang="en-US" altLang="zh-CN" smtClean="0">
              <a:solidFill>
                <a:prstClr val="black"/>
              </a:solidFill>
              <a:latin typeface="Arial"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zh-CN" altLang="en-US" dirty="0" smtClean="0">
              <a:latin typeface="Arial" pitchFamily="34" charset="0"/>
            </a:endParaRPr>
          </a:p>
        </p:txBody>
      </p:sp>
    </p:spTree>
    <p:extLst>
      <p:ext uri="{BB962C8B-B14F-4D97-AF65-F5344CB8AC3E}">
        <p14:creationId xmlns:p14="http://schemas.microsoft.com/office/powerpoint/2010/main" val="32074510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fld id="{23DDC5E7-E34C-4984-8E71-62A94A27171C}" type="datetime1">
              <a:rPr lang="zh-CN" altLang="en-US" smtClean="0">
                <a:solidFill>
                  <a:prstClr val="black"/>
                </a:solidFill>
              </a:rPr>
              <a:pPr>
                <a:defRPr/>
              </a:pPr>
              <a:t>2018/12/8</a:t>
            </a:fld>
            <a:endParaRPr lang="en-US" altLang="zh-CN">
              <a:solidFill>
                <a:prstClr val="black"/>
              </a:solidFill>
            </a:endParaRPr>
          </a:p>
        </p:txBody>
      </p:sp>
      <p:sp>
        <p:nvSpPr>
          <p:cNvPr id="5" name="灯片编号占位符 4"/>
          <p:cNvSpPr>
            <a:spLocks noGrp="1"/>
          </p:cNvSpPr>
          <p:nvPr>
            <p:ph type="sldNum" sz="quarter" idx="11"/>
          </p:nvPr>
        </p:nvSpPr>
        <p:spPr/>
        <p:txBody>
          <a:bodyPr/>
          <a:lstStyle/>
          <a:p>
            <a:pPr>
              <a:defRPr/>
            </a:pPr>
            <a:fld id="{6477516C-1212-48B2-A8B4-5BD7E7DB4A7A}" type="slidenum">
              <a:rPr lang="en-US" altLang="zh-CN" smtClean="0">
                <a:solidFill>
                  <a:prstClr val="black"/>
                </a:solidFill>
              </a:rPr>
              <a:pPr>
                <a:defRPr/>
              </a:pPr>
              <a:t>109</a:t>
            </a:fld>
            <a:endParaRPr lang="en-US" altLang="zh-CN">
              <a:solidFill>
                <a:prstClr val="black"/>
              </a:solidFill>
            </a:endParaRPr>
          </a:p>
        </p:txBody>
      </p:sp>
    </p:spTree>
    <p:extLst>
      <p:ext uri="{BB962C8B-B14F-4D97-AF65-F5344CB8AC3E}">
        <p14:creationId xmlns:p14="http://schemas.microsoft.com/office/powerpoint/2010/main" val="26041502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端正事业物境，达致自心良知本体。““致知”云者，非若后儒所谓充扩其知识之谓也，致吾心之良知焉耳。良知者，</a:t>
            </a:r>
            <a:r>
              <a:rPr lang="zh-CN" altLang="en-US" sz="1200" b="0" i="0" u="none" strike="noStrike" kern="1200" dirty="0" smtClean="0">
                <a:solidFill>
                  <a:schemeClr val="tx1"/>
                </a:solidFill>
                <a:effectLst/>
                <a:latin typeface="+mn-lt"/>
                <a:ea typeface="+mn-ea"/>
                <a:cs typeface="+mn-cs"/>
                <a:hlinkClick r:id="rId3"/>
              </a:rPr>
              <a:t>孟子</a:t>
            </a:r>
            <a:r>
              <a:rPr lang="zh-CN" altLang="en-US" sz="1200" b="0" i="0" kern="1200" dirty="0" smtClean="0">
                <a:solidFill>
                  <a:schemeClr val="tx1"/>
                </a:solidFill>
                <a:effectLst/>
                <a:latin typeface="+mn-lt"/>
                <a:ea typeface="+mn-ea"/>
                <a:cs typeface="+mn-cs"/>
              </a:rPr>
              <a:t>所谓“是非之心，人皆有之”者也。是非之心，不待虑而知，不待学而能，是故谓之良知。是乃天命之性，吾心之本体，自然良知明觉者也。”“物者，事也，凡意之所发必有其事，意所在之事谓之物。格者，正也，正其不正以归于正之谓也。正其不正者，去恶之谓也。归於正者，为善之谓也。夫是之谓格。”、“心者身之主，意者心之发，知者意之体，物者意之用。如意用於事亲，即事亲之事，格之必尽。夫天理则吾事亲之良知，无私欲之间，而得以致其极。知致则意无所欺，而可诚矣；意诚则心无所放，而可正矣。格物如格君之格，是正其不正以归於正。”、“格物是止至善之功，既知至善，即知格物矣。”““格物”如孟子“大人格君心”之“格”。是去其心之不正，以全其本体之正。但意念所在，即要去其不正，以全其正。即无时无处不是存天理。即是穷理。”“格者，正也；正其不正，以归于正也。”“无善无恶是心之体，有善有恶是意之动，知善知恶是良知，为善去恶是格物。”、“随时就事上致其良知，便是格物。”</a:t>
            </a:r>
            <a:endParaRPr kumimoji="1" lang="zh-CN" altLang="en-US" dirty="0"/>
          </a:p>
        </p:txBody>
      </p:sp>
      <p:sp>
        <p:nvSpPr>
          <p:cNvPr id="4" name="幻灯片编号占位符 3"/>
          <p:cNvSpPr>
            <a:spLocks noGrp="1"/>
          </p:cNvSpPr>
          <p:nvPr>
            <p:ph type="sldNum" sz="quarter" idx="10"/>
          </p:nvPr>
        </p:nvSpPr>
        <p:spPr/>
        <p:txBody>
          <a:bodyPr/>
          <a:lstStyle/>
          <a:p>
            <a:fld id="{C751DF98-BA4B-4B61-80BD-8BB89E209D75}" type="slidenum">
              <a:rPr lang="zh-CN" altLang="en-US" smtClean="0"/>
              <a:t>110</a:t>
            </a:fld>
            <a:endParaRPr lang="zh-CN" altLang="en-US"/>
          </a:p>
        </p:txBody>
      </p:sp>
    </p:spTree>
    <p:extLst>
      <p:ext uri="{BB962C8B-B14F-4D97-AF65-F5344CB8AC3E}">
        <p14:creationId xmlns:p14="http://schemas.microsoft.com/office/powerpoint/2010/main" val="177796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用心与用脑</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9</a:t>
            </a:fld>
            <a:endParaRPr lang="zh-CN" altLang="en-US"/>
          </a:p>
        </p:txBody>
      </p:sp>
    </p:spTree>
    <p:extLst>
      <p:ext uri="{BB962C8B-B14F-4D97-AF65-F5344CB8AC3E}">
        <p14:creationId xmlns:p14="http://schemas.microsoft.com/office/powerpoint/2010/main" val="48664571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112</a:t>
            </a:fld>
            <a:endParaRPr lang="zh-CN" altLang="en-US"/>
          </a:p>
        </p:txBody>
      </p:sp>
    </p:spTree>
    <p:extLst>
      <p:ext uri="{BB962C8B-B14F-4D97-AF65-F5344CB8AC3E}">
        <p14:creationId xmlns:p14="http://schemas.microsoft.com/office/powerpoint/2010/main" val="395671937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0" i="0" kern="1200" dirty="0" smtClean="0">
                <a:solidFill>
                  <a:schemeClr val="tx1"/>
                </a:solidFill>
                <a:effectLst/>
                <a:latin typeface="+mn-lt"/>
                <a:ea typeface="+mn-ea"/>
                <a:cs typeface="+mn-cs"/>
              </a:rPr>
              <a:t>各美其美，美人之美，美美与共，天下大同。</a:t>
            </a:r>
            <a:endParaRPr kumimoji="1" lang="zh-CN" altLang="en-US" dirty="0"/>
          </a:p>
        </p:txBody>
      </p:sp>
      <p:sp>
        <p:nvSpPr>
          <p:cNvPr id="4" name="幻灯片编号占位符 3"/>
          <p:cNvSpPr>
            <a:spLocks noGrp="1"/>
          </p:cNvSpPr>
          <p:nvPr>
            <p:ph type="sldNum" sz="quarter" idx="10"/>
          </p:nvPr>
        </p:nvSpPr>
        <p:spPr/>
        <p:txBody>
          <a:bodyPr/>
          <a:lstStyle/>
          <a:p>
            <a:fld id="{C751DF98-BA4B-4B61-80BD-8BB89E209D75}" type="slidenum">
              <a:rPr lang="zh-CN" altLang="en-US" smtClean="0"/>
              <a:t>113</a:t>
            </a:fld>
            <a:endParaRPr lang="zh-CN" altLang="en-US"/>
          </a:p>
        </p:txBody>
      </p:sp>
    </p:spTree>
    <p:extLst>
      <p:ext uri="{BB962C8B-B14F-4D97-AF65-F5344CB8AC3E}">
        <p14:creationId xmlns:p14="http://schemas.microsoft.com/office/powerpoint/2010/main" val="11673608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企业文化，是企业和员工的精神存在形态，是商业上赢彻底或输干净之后大家最后怀想、记取、爱或者恨的东西。人毕竟不是一台通过工作来赚钱的机器，职业过程中产生和蕴含的文化和精神，方可让商业和职业在金钱之外拥有一丝魅力和光芒！做企业，最重要的一次觉悟是什么？是文化自觉！</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114</a:t>
            </a:fld>
            <a:endParaRPr lang="zh-CN" altLang="en-US"/>
          </a:p>
        </p:txBody>
      </p:sp>
    </p:spTree>
    <p:extLst>
      <p:ext uri="{BB962C8B-B14F-4D97-AF65-F5344CB8AC3E}">
        <p14:creationId xmlns:p14="http://schemas.microsoft.com/office/powerpoint/2010/main" val="9272102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幻灯片图像占位符 1"/>
          <p:cNvSpPr>
            <a:spLocks noGrp="1" noRot="1" noChangeAspect="1" noTextEdit="1"/>
          </p:cNvSpPr>
          <p:nvPr>
            <p:ph type="sldImg"/>
          </p:nvPr>
        </p:nvSpPr>
        <p:spPr>
          <a:ln/>
        </p:spPr>
      </p:sp>
      <p:sp>
        <p:nvSpPr>
          <p:cNvPr id="222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
        <p:nvSpPr>
          <p:cNvPr id="22221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18751518-FB5B-414E-B572-450CC0D94E59}" type="datetime1">
              <a:rPr lang="zh-CN" altLang="en-US" b="0" smtClean="0"/>
              <a:pPr eaLnBrk="1" hangingPunct="1"/>
              <a:t>2018/12/8</a:t>
            </a:fld>
            <a:endParaRPr lang="en-US" altLang="zh-CN" b="0" smtClean="0"/>
          </a:p>
        </p:txBody>
      </p:sp>
      <p:sp>
        <p:nvSpPr>
          <p:cNvPr id="222213"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fld id="{283BD45A-97E7-4086-A185-52FEA3C1D97B}" type="slidenum">
              <a:rPr lang="en-US" altLang="zh-CN" b="0" smtClean="0"/>
              <a:pPr eaLnBrk="1" hangingPunct="1"/>
              <a:t>117</a:t>
            </a:fld>
            <a:endParaRPr lang="en-US" altLang="zh-CN" b="0" smtClean="0"/>
          </a:p>
        </p:txBody>
      </p:sp>
    </p:spTree>
    <p:extLst>
      <p:ext uri="{BB962C8B-B14F-4D97-AF65-F5344CB8AC3E}">
        <p14:creationId xmlns:p14="http://schemas.microsoft.com/office/powerpoint/2010/main" val="104413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在校学生：用心投入一个挑战性目标</a:t>
            </a:r>
            <a:r>
              <a:rPr lang="en-US" altLang="zh-CN" dirty="0" smtClean="0"/>
              <a:t>+</a:t>
            </a:r>
            <a:r>
              <a:rPr lang="zh-CN" altLang="en-US" dirty="0" smtClean="0"/>
              <a:t>与少数他人建立有意义的联结</a:t>
            </a:r>
            <a:endParaRPr lang="en-US" altLang="zh-CN" dirty="0" smtClean="0"/>
          </a:p>
          <a:p>
            <a:r>
              <a:rPr lang="zh-CN" altLang="en-US" dirty="0" smtClean="0"/>
              <a:t>劳动创造了人本身，人做事的同时，其实更是工作成就了人</a:t>
            </a:r>
            <a:r>
              <a:rPr lang="en-US" altLang="zh-CN" dirty="0" smtClean="0"/>
              <a:t>——</a:t>
            </a:r>
            <a:r>
              <a:rPr lang="zh-CN" altLang="en-US" dirty="0" smtClean="0"/>
              <a:t>借事炼心，借假修真。</a:t>
            </a:r>
            <a:endParaRPr lang="zh-CN" altLang="en-US" dirty="0"/>
          </a:p>
        </p:txBody>
      </p:sp>
      <p:sp>
        <p:nvSpPr>
          <p:cNvPr id="4" name="灯片编号占位符 3"/>
          <p:cNvSpPr>
            <a:spLocks noGrp="1"/>
          </p:cNvSpPr>
          <p:nvPr>
            <p:ph type="sldNum" sz="quarter" idx="10"/>
          </p:nvPr>
        </p:nvSpPr>
        <p:spPr/>
        <p:txBody>
          <a:bodyPr/>
          <a:lstStyle/>
          <a:p>
            <a:fld id="{C751DF98-BA4B-4B61-80BD-8BB89E209D75}" type="slidenum">
              <a:rPr lang="zh-CN" altLang="en-US" smtClean="0"/>
              <a:t>10</a:t>
            </a:fld>
            <a:endParaRPr lang="zh-CN" altLang="en-US"/>
          </a:p>
        </p:txBody>
      </p:sp>
    </p:spTree>
    <p:extLst>
      <p:ext uri="{BB962C8B-B14F-4D97-AF65-F5344CB8AC3E}">
        <p14:creationId xmlns:p14="http://schemas.microsoft.com/office/powerpoint/2010/main" val="1499469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和君logo-rgb副本"/>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751" y="1844676"/>
            <a:ext cx="7677149"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8"/>
          <p:cNvSpPr>
            <a:spLocks noChangeArrowheads="1"/>
          </p:cNvSpPr>
          <p:nvPr userDrawn="1"/>
        </p:nvSpPr>
        <p:spPr bwMode="auto">
          <a:xfrm>
            <a:off x="0" y="1700214"/>
            <a:ext cx="12192000" cy="3457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zh-CN" altLang="en-US" sz="1800" b="1">
              <a:solidFill>
                <a:srgbClr val="000000"/>
              </a:solidFill>
              <a:ea typeface="宋体" pitchFamily="2" charset="-122"/>
            </a:endParaRPr>
          </a:p>
        </p:txBody>
      </p:sp>
      <p:sp>
        <p:nvSpPr>
          <p:cNvPr id="9218" name="Rectangle 2"/>
          <p:cNvSpPr>
            <a:spLocks noGrp="1" noChangeArrowheads="1"/>
          </p:cNvSpPr>
          <p:nvPr>
            <p:ph type="ctrTitle"/>
          </p:nvPr>
        </p:nvSpPr>
        <p:spPr>
          <a:xfrm>
            <a:off x="914400" y="2130426"/>
            <a:ext cx="10363200" cy="1470025"/>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zh-CN" altLang="en-US"/>
              <a:t>单击此处编辑母版副标题样式</a:t>
            </a:r>
          </a:p>
        </p:txBody>
      </p:sp>
    </p:spTree>
    <p:extLst>
      <p:ext uri="{BB962C8B-B14F-4D97-AF65-F5344CB8AC3E}">
        <p14:creationId xmlns:p14="http://schemas.microsoft.com/office/powerpoint/2010/main" val="81903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sldNum" sz="quarter" idx="10"/>
          </p:nvPr>
        </p:nvSpPr>
        <p:spPr/>
        <p:txBody>
          <a:bodyPr/>
          <a:lstStyle>
            <a:lvl1pPr>
              <a:defRPr/>
            </a:lvl1pPr>
          </a:lstStyle>
          <a:p>
            <a:pPr>
              <a:defRPr/>
            </a:pPr>
            <a:fld id="{4CDFDC22-7EDD-4829-AE9A-2260F48CE31B}"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2910522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2334" y="11114"/>
            <a:ext cx="2834217" cy="64420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23333" y="11114"/>
            <a:ext cx="8305800" cy="64420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sldNum" sz="quarter" idx="10"/>
          </p:nvPr>
        </p:nvSpPr>
        <p:spPr/>
        <p:txBody>
          <a:bodyPr/>
          <a:lstStyle>
            <a:lvl1pPr>
              <a:defRPr/>
            </a:lvl1pPr>
          </a:lstStyle>
          <a:p>
            <a:pPr>
              <a:defRPr/>
            </a:pPr>
            <a:fld id="{97D63529-BD52-4869-91BC-474C0D8FB9FD}"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2700598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23334" y="11114"/>
            <a:ext cx="11343217" cy="64420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31"/>
          <p:cNvSpPr>
            <a:spLocks noGrp="1" noChangeArrowheads="1"/>
          </p:cNvSpPr>
          <p:nvPr>
            <p:ph type="sldNum" sz="quarter" idx="10"/>
          </p:nvPr>
        </p:nvSpPr>
        <p:spPr/>
        <p:txBody>
          <a:bodyPr/>
          <a:lstStyle>
            <a:lvl1pPr>
              <a:defRPr/>
            </a:lvl1pPr>
          </a:lstStyle>
          <a:p>
            <a:pPr>
              <a:defRPr/>
            </a:pPr>
            <a:fld id="{3C6FCD1D-3354-4326-B3FB-1FFB7432EFA3}"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3353252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竖排文字占位符 2"/>
          <p:cNvSpPr>
            <a:spLocks noGrp="1"/>
          </p:cNvSpPr>
          <p:nvPr>
            <p:ph type="body" orient="vert" idx="1" hasCustomPrompt="1"/>
          </p:nvPr>
        </p:nvSpPr>
        <p:spPr>
          <a:xfrm>
            <a:off x="609601" y="1196752"/>
            <a:ext cx="10972800" cy="5400600"/>
          </a:xfrm>
          <a:prstGeom prst="rect">
            <a:avLst/>
          </a:prstGeom>
        </p:spPr>
        <p:txBody>
          <a:bodyPr vert="horz"/>
          <a:lstStyle>
            <a:lvl1pPr marL="342900" indent="-342900">
              <a:lnSpc>
                <a:spcPct val="150000"/>
              </a:lnSpc>
              <a:spcBef>
                <a:spcPts val="600"/>
              </a:spcBef>
              <a:buFont typeface="Wingdings" pitchFamily="2" charset="2"/>
              <a:buChar char="n"/>
              <a:defRPr sz="1800" b="1">
                <a:latin typeface="华文细黑" pitchFamily="2" charset="-122"/>
                <a:ea typeface="华文细黑" pitchFamily="2" charset="-122"/>
              </a:defRPr>
            </a:lvl1pPr>
            <a:lvl2pPr marL="742950" indent="-285750">
              <a:lnSpc>
                <a:spcPct val="150000"/>
              </a:lnSpc>
              <a:spcBef>
                <a:spcPts val="600"/>
              </a:spcBef>
              <a:buFont typeface="Wingdings" pitchFamily="2" charset="2"/>
              <a:buChar char="p"/>
              <a:defRPr sz="1500">
                <a:latin typeface="华文细黑" pitchFamily="2" charset="-122"/>
                <a:ea typeface="华文细黑" pitchFamily="2" charset="-122"/>
              </a:defRPr>
            </a:lvl2pPr>
            <a:lvl3pPr marL="1143000" indent="-228600">
              <a:lnSpc>
                <a:spcPct val="150000"/>
              </a:lnSpc>
              <a:spcBef>
                <a:spcPts val="600"/>
              </a:spcBef>
              <a:buFont typeface="Wingdings" pitchFamily="2" charset="2"/>
              <a:buChar char="Ø"/>
              <a:defRPr sz="1300">
                <a:latin typeface="华文细黑" pitchFamily="2" charset="-122"/>
                <a:ea typeface="华文细黑" pitchFamily="2" charset="-122"/>
              </a:defRPr>
            </a:lvl3pPr>
          </a:lstStyle>
          <a:p>
            <a:pPr lvl="0"/>
            <a:r>
              <a:rPr lang="zh-CN" altLang="en-US" dirty="0"/>
              <a:t>精益求精</a:t>
            </a:r>
            <a:endParaRPr lang="en-US" altLang="zh-CN" dirty="0"/>
          </a:p>
          <a:p>
            <a:pPr lvl="1"/>
            <a:r>
              <a:rPr lang="zh-CN" altLang="en-US" dirty="0"/>
              <a:t>精益求精</a:t>
            </a:r>
          </a:p>
          <a:p>
            <a:pPr lvl="2"/>
            <a:r>
              <a:rPr lang="zh-CN" altLang="en-US" dirty="0"/>
              <a:t> 精益求精</a:t>
            </a:r>
            <a:endParaRPr lang="en-US" altLang="zh-CN" dirty="0"/>
          </a:p>
        </p:txBody>
      </p:sp>
      <p:sp>
        <p:nvSpPr>
          <p:cNvPr id="5" name="标题 1"/>
          <p:cNvSpPr>
            <a:spLocks noGrp="1"/>
          </p:cNvSpPr>
          <p:nvPr>
            <p:ph type="title"/>
          </p:nvPr>
        </p:nvSpPr>
        <p:spPr>
          <a:xfrm>
            <a:off x="1343472" y="260648"/>
            <a:ext cx="10094912" cy="663104"/>
          </a:xfrm>
          <a:prstGeom prst="rect">
            <a:avLst/>
          </a:prstGeom>
        </p:spPr>
        <p:txBody>
          <a:bodyPr anchor="ctr" anchorCtr="0"/>
          <a:lstStyle>
            <a:lvl1pPr algn="l">
              <a:defRPr sz="2600" b="1">
                <a:latin typeface="黑体" pitchFamily="49" charset="-122"/>
                <a:ea typeface="黑体" pitchFamily="49" charset="-122"/>
              </a:defRPr>
            </a:lvl1pPr>
          </a:lstStyle>
          <a:p>
            <a:endParaRPr lang="zh-CN" altLang="en-US" dirty="0"/>
          </a:p>
        </p:txBody>
      </p:sp>
    </p:spTree>
    <p:extLst>
      <p:ext uri="{BB962C8B-B14F-4D97-AF65-F5344CB8AC3E}">
        <p14:creationId xmlns:p14="http://schemas.microsoft.com/office/powerpoint/2010/main" val="2664640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4" name="竖排文字占位符 2"/>
          <p:cNvSpPr>
            <a:spLocks noGrp="1"/>
          </p:cNvSpPr>
          <p:nvPr>
            <p:ph type="body" orient="vert" idx="1" hasCustomPrompt="1"/>
          </p:nvPr>
        </p:nvSpPr>
        <p:spPr>
          <a:xfrm>
            <a:off x="609601" y="1196752"/>
            <a:ext cx="10972800" cy="5400600"/>
          </a:xfrm>
          <a:prstGeom prst="rect">
            <a:avLst/>
          </a:prstGeom>
        </p:spPr>
        <p:txBody>
          <a:bodyPr vert="horz"/>
          <a:lstStyle>
            <a:lvl1pPr marL="342900" indent="-342900">
              <a:lnSpc>
                <a:spcPct val="150000"/>
              </a:lnSpc>
              <a:spcBef>
                <a:spcPts val="600"/>
              </a:spcBef>
              <a:buFont typeface="Wingdings" pitchFamily="2" charset="2"/>
              <a:buChar char="n"/>
              <a:defRPr sz="1800" b="1">
                <a:latin typeface="华文细黑" pitchFamily="2" charset="-122"/>
                <a:ea typeface="华文细黑" pitchFamily="2" charset="-122"/>
              </a:defRPr>
            </a:lvl1pPr>
            <a:lvl2pPr marL="742950" indent="-285750">
              <a:lnSpc>
                <a:spcPct val="150000"/>
              </a:lnSpc>
              <a:spcBef>
                <a:spcPts val="600"/>
              </a:spcBef>
              <a:buFont typeface="Wingdings" pitchFamily="2" charset="2"/>
              <a:buChar char="p"/>
              <a:defRPr sz="1500">
                <a:latin typeface="华文细黑" pitchFamily="2" charset="-122"/>
                <a:ea typeface="华文细黑" pitchFamily="2" charset="-122"/>
              </a:defRPr>
            </a:lvl2pPr>
            <a:lvl3pPr marL="1143000" indent="-228600">
              <a:lnSpc>
                <a:spcPct val="150000"/>
              </a:lnSpc>
              <a:spcBef>
                <a:spcPts val="600"/>
              </a:spcBef>
              <a:buFont typeface="Wingdings" pitchFamily="2" charset="2"/>
              <a:buChar char="Ø"/>
              <a:defRPr sz="1300">
                <a:latin typeface="华文细黑" pitchFamily="2" charset="-122"/>
                <a:ea typeface="华文细黑" pitchFamily="2" charset="-122"/>
              </a:defRPr>
            </a:lvl3pPr>
          </a:lstStyle>
          <a:p>
            <a:pPr lvl="0"/>
            <a:r>
              <a:rPr lang="zh-CN" altLang="en-US" dirty="0"/>
              <a:t>精益求精</a:t>
            </a:r>
            <a:endParaRPr lang="en-US" altLang="zh-CN" dirty="0"/>
          </a:p>
          <a:p>
            <a:pPr lvl="1"/>
            <a:r>
              <a:rPr lang="zh-CN" altLang="en-US" dirty="0"/>
              <a:t>精益求精</a:t>
            </a:r>
          </a:p>
          <a:p>
            <a:pPr lvl="2"/>
            <a:r>
              <a:rPr lang="zh-CN" altLang="en-US" dirty="0"/>
              <a:t> 精益求精</a:t>
            </a:r>
            <a:endParaRPr lang="en-US" altLang="zh-CN" dirty="0"/>
          </a:p>
        </p:txBody>
      </p:sp>
      <p:sp>
        <p:nvSpPr>
          <p:cNvPr id="5" name="标题 1"/>
          <p:cNvSpPr>
            <a:spLocks noGrp="1"/>
          </p:cNvSpPr>
          <p:nvPr>
            <p:ph type="title"/>
          </p:nvPr>
        </p:nvSpPr>
        <p:spPr>
          <a:xfrm>
            <a:off x="1343472" y="260648"/>
            <a:ext cx="10094912" cy="663104"/>
          </a:xfrm>
          <a:prstGeom prst="rect">
            <a:avLst/>
          </a:prstGeom>
        </p:spPr>
        <p:txBody>
          <a:bodyPr anchor="ctr" anchorCtr="0"/>
          <a:lstStyle>
            <a:lvl1pPr algn="l">
              <a:defRPr sz="2600" b="1">
                <a:latin typeface="黑体" pitchFamily="49" charset="-122"/>
                <a:ea typeface="黑体" pitchFamily="49" charset="-122"/>
              </a:defRPr>
            </a:lvl1pPr>
          </a:lstStyle>
          <a:p>
            <a:endParaRPr lang="zh-CN" altLang="en-US" dirty="0"/>
          </a:p>
        </p:txBody>
      </p:sp>
    </p:spTree>
    <p:extLst>
      <p:ext uri="{BB962C8B-B14F-4D97-AF65-F5344CB8AC3E}">
        <p14:creationId xmlns:p14="http://schemas.microsoft.com/office/powerpoint/2010/main" val="2664640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4" name="竖排文字占位符 2"/>
          <p:cNvSpPr>
            <a:spLocks noGrp="1"/>
          </p:cNvSpPr>
          <p:nvPr>
            <p:ph type="body" orient="vert" idx="1" hasCustomPrompt="1"/>
          </p:nvPr>
        </p:nvSpPr>
        <p:spPr>
          <a:xfrm>
            <a:off x="609601" y="1196752"/>
            <a:ext cx="10972800" cy="5400600"/>
          </a:xfrm>
          <a:prstGeom prst="rect">
            <a:avLst/>
          </a:prstGeom>
        </p:spPr>
        <p:txBody>
          <a:bodyPr vert="horz"/>
          <a:lstStyle>
            <a:lvl1pPr marL="342900" indent="-342900">
              <a:lnSpc>
                <a:spcPct val="150000"/>
              </a:lnSpc>
              <a:spcBef>
                <a:spcPts val="600"/>
              </a:spcBef>
              <a:buFont typeface="Wingdings" pitchFamily="2" charset="2"/>
              <a:buChar char="n"/>
              <a:defRPr sz="1800" b="1">
                <a:latin typeface="华文细黑" pitchFamily="2" charset="-122"/>
                <a:ea typeface="华文细黑" pitchFamily="2" charset="-122"/>
              </a:defRPr>
            </a:lvl1pPr>
            <a:lvl2pPr marL="742950" indent="-285750">
              <a:lnSpc>
                <a:spcPct val="150000"/>
              </a:lnSpc>
              <a:spcBef>
                <a:spcPts val="600"/>
              </a:spcBef>
              <a:buFont typeface="Wingdings" pitchFamily="2" charset="2"/>
              <a:buChar char="p"/>
              <a:defRPr sz="1500">
                <a:latin typeface="华文细黑" pitchFamily="2" charset="-122"/>
                <a:ea typeface="华文细黑" pitchFamily="2" charset="-122"/>
              </a:defRPr>
            </a:lvl2pPr>
            <a:lvl3pPr marL="1143000" indent="-228600">
              <a:lnSpc>
                <a:spcPct val="150000"/>
              </a:lnSpc>
              <a:spcBef>
                <a:spcPts val="600"/>
              </a:spcBef>
              <a:buFont typeface="Wingdings" pitchFamily="2" charset="2"/>
              <a:buChar char="Ø"/>
              <a:defRPr sz="1300">
                <a:latin typeface="华文细黑" pitchFamily="2" charset="-122"/>
                <a:ea typeface="华文细黑" pitchFamily="2" charset="-122"/>
              </a:defRPr>
            </a:lvl3pPr>
          </a:lstStyle>
          <a:p>
            <a:pPr lvl="0"/>
            <a:r>
              <a:rPr lang="zh-CN" altLang="en-US" dirty="0"/>
              <a:t>精益求精</a:t>
            </a:r>
            <a:endParaRPr lang="en-US" altLang="zh-CN" dirty="0"/>
          </a:p>
          <a:p>
            <a:pPr lvl="1"/>
            <a:r>
              <a:rPr lang="zh-CN" altLang="en-US" dirty="0"/>
              <a:t>精益求精</a:t>
            </a:r>
          </a:p>
          <a:p>
            <a:pPr lvl="2"/>
            <a:r>
              <a:rPr lang="zh-CN" altLang="en-US" dirty="0"/>
              <a:t> 精益求精</a:t>
            </a:r>
            <a:endParaRPr lang="en-US" altLang="zh-CN" dirty="0"/>
          </a:p>
        </p:txBody>
      </p:sp>
      <p:sp>
        <p:nvSpPr>
          <p:cNvPr id="5" name="标题 1"/>
          <p:cNvSpPr>
            <a:spLocks noGrp="1"/>
          </p:cNvSpPr>
          <p:nvPr>
            <p:ph type="title"/>
          </p:nvPr>
        </p:nvSpPr>
        <p:spPr>
          <a:xfrm>
            <a:off x="1343472" y="260648"/>
            <a:ext cx="10094912" cy="663104"/>
          </a:xfrm>
          <a:prstGeom prst="rect">
            <a:avLst/>
          </a:prstGeom>
        </p:spPr>
        <p:txBody>
          <a:bodyPr anchor="ctr" anchorCtr="0"/>
          <a:lstStyle>
            <a:lvl1pPr algn="l">
              <a:defRPr sz="2600" b="1">
                <a:latin typeface="黑体" pitchFamily="49" charset="-122"/>
                <a:ea typeface="黑体" pitchFamily="49" charset="-122"/>
              </a:defRPr>
            </a:lvl1pPr>
          </a:lstStyle>
          <a:p>
            <a:endParaRPr lang="zh-CN" altLang="en-US" dirty="0"/>
          </a:p>
        </p:txBody>
      </p:sp>
    </p:spTree>
    <p:extLst>
      <p:ext uri="{BB962C8B-B14F-4D97-AF65-F5344CB8AC3E}">
        <p14:creationId xmlns:p14="http://schemas.microsoft.com/office/powerpoint/2010/main" val="1870013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371" y="116632"/>
            <a:ext cx="8832851" cy="836612"/>
          </a:xfrm>
        </p:spPr>
        <p:txBody>
          <a:bodyPr/>
          <a:lstStyle>
            <a:lvl1pPr algn="l">
              <a:defRPr>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31"/>
          <p:cNvSpPr>
            <a:spLocks noGrp="1" noChangeArrowheads="1"/>
          </p:cNvSpPr>
          <p:nvPr>
            <p:ph type="sldNum" sz="quarter" idx="10"/>
          </p:nvPr>
        </p:nvSpPr>
        <p:spPr/>
        <p:txBody>
          <a:bodyPr/>
          <a:lstStyle>
            <a:lvl1pPr>
              <a:defRPr/>
            </a:lvl1pPr>
          </a:lstStyle>
          <a:p>
            <a:pPr>
              <a:defRPr/>
            </a:pPr>
            <a:fld id="{536172A2-9650-4594-8F9C-0813FADE7504}" type="slidenum">
              <a:rPr lang="en-US" altLang="zh-CN">
                <a:solidFill>
                  <a:srgbClr val="000000">
                    <a:lumMod val="65000"/>
                    <a:lumOff val="35000"/>
                  </a:srgbClr>
                </a:solidFill>
              </a:rPr>
              <a:pPr>
                <a:defRPr/>
              </a:pPr>
              <a:t>‹#›</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31721672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31"/>
          <p:cNvSpPr>
            <a:spLocks noGrp="1" noChangeArrowheads="1"/>
          </p:cNvSpPr>
          <p:nvPr>
            <p:ph type="sldNum" sz="quarter" idx="10"/>
          </p:nvPr>
        </p:nvSpPr>
        <p:spPr/>
        <p:txBody>
          <a:bodyPr/>
          <a:lstStyle>
            <a:lvl1pPr>
              <a:defRPr/>
            </a:lvl1pPr>
          </a:lstStyle>
          <a:p>
            <a:pPr>
              <a:defRPr/>
            </a:pPr>
            <a:fld id="{9EFA32B3-215E-4DC0-A03D-50A987D61050}"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1401174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31371" y="116632"/>
            <a:ext cx="8832851" cy="836612"/>
          </a:xfrm>
        </p:spPr>
        <p:txBody>
          <a:bodyPr/>
          <a:lstStyle>
            <a:lvl1pPr algn="l">
              <a:defRPr>
                <a:solidFill>
                  <a:schemeClr val="tx1"/>
                </a:solidFill>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23334" y="1196976"/>
            <a:ext cx="5568951"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195484" y="1196976"/>
            <a:ext cx="5571067" cy="5256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33"/>
          <p:cNvSpPr>
            <a:spLocks noGrp="1" noChangeArrowheads="1"/>
          </p:cNvSpPr>
          <p:nvPr>
            <p:ph type="dt" sz="half" idx="10"/>
          </p:nvPr>
        </p:nvSpPr>
        <p:spPr>
          <a:ln/>
        </p:spPr>
        <p:txBody>
          <a:bodyPr/>
          <a:lstStyle>
            <a:lvl1pPr>
              <a:defRPr/>
            </a:lvl1pPr>
          </a:lstStyle>
          <a:p>
            <a:pPr>
              <a:defRPr/>
            </a:pPr>
            <a:fld id="{8D07E6FE-184E-4ED1-AA77-C80CF1BD172B}" type="datetime1">
              <a:rPr lang="zh-CN" altLang="en-US">
                <a:solidFill>
                  <a:srgbClr val="000000">
                    <a:lumMod val="65000"/>
                    <a:lumOff val="35000"/>
                  </a:srgbClr>
                </a:solidFill>
              </a:rPr>
              <a:pPr>
                <a:defRPr/>
              </a:pPr>
              <a:t>2018/12/8</a:t>
            </a:fld>
            <a:endParaRPr lang="en-US" altLang="zh-CN" dirty="0">
              <a:solidFill>
                <a:srgbClr val="000000">
                  <a:lumMod val="65000"/>
                  <a:lumOff val="35000"/>
                </a:srgbClr>
              </a:solidFill>
            </a:endParaRPr>
          </a:p>
        </p:txBody>
      </p:sp>
      <p:sp>
        <p:nvSpPr>
          <p:cNvPr id="6" name="Rectangle 31"/>
          <p:cNvSpPr>
            <a:spLocks noGrp="1" noChangeArrowheads="1"/>
          </p:cNvSpPr>
          <p:nvPr>
            <p:ph type="sldNum" sz="quarter" idx="11"/>
          </p:nvPr>
        </p:nvSpPr>
        <p:spPr>
          <a:ln/>
        </p:spPr>
        <p:txBody>
          <a:bodyPr/>
          <a:lstStyle>
            <a:lvl1pPr>
              <a:defRPr/>
            </a:lvl1pPr>
          </a:lstStyle>
          <a:p>
            <a:pPr>
              <a:defRPr/>
            </a:pPr>
            <a:fld id="{D0164EEB-9F22-4479-AA47-1E1A4B332859}"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428688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31"/>
          <p:cNvSpPr>
            <a:spLocks noGrp="1" noChangeArrowheads="1"/>
          </p:cNvSpPr>
          <p:nvPr>
            <p:ph type="sldNum" sz="quarter" idx="10"/>
          </p:nvPr>
        </p:nvSpPr>
        <p:spPr/>
        <p:txBody>
          <a:bodyPr/>
          <a:lstStyle>
            <a:lvl1pPr>
              <a:defRPr/>
            </a:lvl1pPr>
          </a:lstStyle>
          <a:p>
            <a:pPr>
              <a:defRPr/>
            </a:pPr>
            <a:fld id="{2987477B-45DC-4123-B2D4-5F0851A8B974}"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1428171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1"/>
          <p:cNvSpPr>
            <a:spLocks noGrp="1" noChangeArrowheads="1"/>
          </p:cNvSpPr>
          <p:nvPr>
            <p:ph type="sldNum" sz="quarter" idx="10"/>
          </p:nvPr>
        </p:nvSpPr>
        <p:spPr/>
        <p:txBody>
          <a:bodyPr/>
          <a:lstStyle>
            <a:lvl1pPr>
              <a:defRPr/>
            </a:lvl1pPr>
          </a:lstStyle>
          <a:p>
            <a:pPr>
              <a:defRPr/>
            </a:pPr>
            <a:fld id="{3FA6EF1E-395A-40D7-B3EF-1B47308A90F3}"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191572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1"/>
          <p:cNvSpPr>
            <a:spLocks noGrp="1" noChangeArrowheads="1"/>
          </p:cNvSpPr>
          <p:nvPr>
            <p:ph type="sldNum" sz="quarter" idx="10"/>
          </p:nvPr>
        </p:nvSpPr>
        <p:spPr/>
        <p:txBody>
          <a:bodyPr/>
          <a:lstStyle>
            <a:lvl1pPr>
              <a:defRPr/>
            </a:lvl1pPr>
          </a:lstStyle>
          <a:p>
            <a:pPr>
              <a:defRPr/>
            </a:pPr>
            <a:fld id="{301DA898-8A61-4B82-962C-AC7569077AB4}"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3803689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sldNum" sz="quarter" idx="10"/>
          </p:nvPr>
        </p:nvSpPr>
        <p:spPr/>
        <p:txBody>
          <a:bodyPr/>
          <a:lstStyle>
            <a:lvl1pPr>
              <a:defRPr/>
            </a:lvl1pPr>
          </a:lstStyle>
          <a:p>
            <a:pPr>
              <a:defRPr/>
            </a:pPr>
            <a:fld id="{01A3BFA0-4558-4571-9756-AE1F63A98342}"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399773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31"/>
          <p:cNvSpPr>
            <a:spLocks noGrp="1" noChangeArrowheads="1"/>
          </p:cNvSpPr>
          <p:nvPr>
            <p:ph type="sldNum" sz="quarter" idx="10"/>
          </p:nvPr>
        </p:nvSpPr>
        <p:spPr/>
        <p:txBody>
          <a:bodyPr/>
          <a:lstStyle>
            <a:lvl1pPr>
              <a:defRPr/>
            </a:lvl1pPr>
          </a:lstStyle>
          <a:p>
            <a:pPr>
              <a:defRPr/>
            </a:pPr>
            <a:fld id="{6A4D2895-778C-448B-8175-5A0B174BC145}" type="slidenum">
              <a:rPr lang="en-US" altLang="zh-CN">
                <a:solidFill>
                  <a:srgbClr val="000000">
                    <a:lumMod val="65000"/>
                    <a:lumOff val="35000"/>
                  </a:srgbClr>
                </a:solidFill>
              </a:rPr>
              <a:pPr>
                <a:defRPr/>
              </a:pPr>
              <a:t>‹#›</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30076688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jpeg"/><Relationship Id="rId19" Type="http://schemas.openxmlformats.org/officeDocument/2006/relationships/image" Target="../media/image3.gi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 descr="F:\work\第二\奥运\未标题-1副本.png"/>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2117" y="-1588"/>
            <a:ext cx="12194117"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7" descr="D:\和君\和君ppt模版\1003新版\未标题-2--.jpg"/>
          <p:cNvPicPr>
            <a:picLocks noChangeAspect="1" noChangeArrowheads="1"/>
          </p:cNvPicPr>
          <p:nvPr userDrawn="1"/>
        </p:nvPicPr>
        <p:blipFill>
          <a:blip r:embed="rId18" cstate="email">
            <a:extLst>
              <a:ext uri="{28A0092B-C50C-407E-A947-70E740481C1C}">
                <a14:useLocalDpi xmlns:a14="http://schemas.microsoft.com/office/drawing/2010/main" val="0"/>
              </a:ext>
            </a:extLst>
          </a:blip>
          <a:srcRect/>
          <a:stretch>
            <a:fillRect/>
          </a:stretch>
        </p:blipFill>
        <p:spPr bwMode="auto">
          <a:xfrm>
            <a:off x="0" y="0"/>
            <a:ext cx="1219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7" name="Rectangle 33"/>
          <p:cNvSpPr>
            <a:spLocks noGrp="1" noChangeArrowheads="1"/>
          </p:cNvSpPr>
          <p:nvPr>
            <p:ph type="dt" sz="half" idx="2"/>
          </p:nvPr>
        </p:nvSpPr>
        <p:spPr bwMode="auto">
          <a:xfrm>
            <a:off x="0" y="6545264"/>
            <a:ext cx="2844800" cy="2682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b="0">
                <a:solidFill>
                  <a:schemeClr val="tx1">
                    <a:lumMod val="65000"/>
                    <a:lumOff val="35000"/>
                  </a:schemeClr>
                </a:solidFill>
                <a:latin typeface="Arial" charset="0"/>
              </a:defRPr>
            </a:lvl1pPr>
          </a:lstStyle>
          <a:p>
            <a:pPr fontAlgn="base">
              <a:spcBef>
                <a:spcPct val="0"/>
              </a:spcBef>
              <a:spcAft>
                <a:spcPct val="0"/>
              </a:spcAft>
              <a:defRPr/>
            </a:pPr>
            <a:fld id="{B2A18BE9-78E0-4785-892F-304BAC0DCDC0}" type="datetime1">
              <a:rPr lang="zh-CN" altLang="en-US">
                <a:solidFill>
                  <a:srgbClr val="000000">
                    <a:lumMod val="65000"/>
                    <a:lumOff val="35000"/>
                  </a:srgbClr>
                </a:solidFill>
                <a:ea typeface="宋体" pitchFamily="2" charset="-122"/>
              </a:rPr>
              <a:pPr fontAlgn="base">
                <a:spcBef>
                  <a:spcPct val="0"/>
                </a:spcBef>
                <a:spcAft>
                  <a:spcPct val="0"/>
                </a:spcAft>
                <a:defRPr/>
              </a:pPr>
              <a:t>2018/12/8</a:t>
            </a:fld>
            <a:endParaRPr lang="en-US" altLang="zh-CN" dirty="0">
              <a:solidFill>
                <a:srgbClr val="000000">
                  <a:lumMod val="65000"/>
                  <a:lumOff val="35000"/>
                </a:srgbClr>
              </a:solidFill>
              <a:ea typeface="宋体" pitchFamily="2" charset="-122"/>
            </a:endParaRPr>
          </a:p>
        </p:txBody>
      </p:sp>
      <p:sp>
        <p:nvSpPr>
          <p:cNvPr id="1029" name="Rectangle 3"/>
          <p:cNvSpPr>
            <a:spLocks noGrp="1" noChangeArrowheads="1"/>
          </p:cNvSpPr>
          <p:nvPr>
            <p:ph type="body" idx="1"/>
          </p:nvPr>
        </p:nvSpPr>
        <p:spPr bwMode="auto">
          <a:xfrm>
            <a:off x="423334" y="1196976"/>
            <a:ext cx="11343217"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p:txBody>
      </p:sp>
      <p:sp>
        <p:nvSpPr>
          <p:cNvPr id="1030" name="Rectangle 2"/>
          <p:cNvSpPr>
            <a:spLocks noGrp="1" noChangeArrowheads="1"/>
          </p:cNvSpPr>
          <p:nvPr>
            <p:ph type="title"/>
          </p:nvPr>
        </p:nvSpPr>
        <p:spPr bwMode="auto">
          <a:xfrm>
            <a:off x="335360" y="89694"/>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55" name="Rectangle 31"/>
          <p:cNvSpPr>
            <a:spLocks noGrp="1" noChangeArrowheads="1"/>
          </p:cNvSpPr>
          <p:nvPr>
            <p:ph type="sldNum" sz="quarter" idx="4"/>
          </p:nvPr>
        </p:nvSpPr>
        <p:spPr bwMode="auto">
          <a:xfrm>
            <a:off x="11089218" y="6546850"/>
            <a:ext cx="73236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solidFill>
                  <a:schemeClr val="tx1">
                    <a:lumMod val="65000"/>
                    <a:lumOff val="35000"/>
                  </a:schemeClr>
                </a:solidFill>
                <a:latin typeface="Arial" charset="0"/>
              </a:defRPr>
            </a:lvl1pPr>
          </a:lstStyle>
          <a:p>
            <a:pPr fontAlgn="base">
              <a:spcBef>
                <a:spcPct val="0"/>
              </a:spcBef>
              <a:spcAft>
                <a:spcPct val="0"/>
              </a:spcAft>
              <a:defRPr/>
            </a:pPr>
            <a:fld id="{529D6164-7451-47A3-88B1-93A278E3FFA1}" type="slidenum">
              <a:rPr lang="en-US" altLang="zh-CN">
                <a:solidFill>
                  <a:srgbClr val="000000">
                    <a:lumMod val="65000"/>
                    <a:lumOff val="35000"/>
                  </a:srgbClr>
                </a:solidFill>
                <a:ea typeface="宋体" pitchFamily="2" charset="-122"/>
              </a:rPr>
              <a:pPr fontAlgn="base">
                <a:spcBef>
                  <a:spcPct val="0"/>
                </a:spcBef>
                <a:spcAft>
                  <a:spcPct val="0"/>
                </a:spcAft>
                <a:defRPr/>
              </a:pPr>
              <a:t>‹#›</a:t>
            </a:fld>
            <a:endParaRPr lang="en-US" altLang="zh-CN" dirty="0">
              <a:solidFill>
                <a:srgbClr val="000000">
                  <a:lumMod val="65000"/>
                  <a:lumOff val="35000"/>
                </a:srgbClr>
              </a:solidFill>
              <a:ea typeface="宋体" pitchFamily="2" charset="-122"/>
            </a:endParaRPr>
          </a:p>
        </p:txBody>
      </p:sp>
      <p:sp>
        <p:nvSpPr>
          <p:cNvPr id="1032" name="Rectangle 49"/>
          <p:cNvSpPr>
            <a:spLocks noChangeArrowheads="1"/>
          </p:cNvSpPr>
          <p:nvPr userDrawn="1"/>
        </p:nvSpPr>
        <p:spPr bwMode="auto">
          <a:xfrm>
            <a:off x="0" y="981075"/>
            <a:ext cx="12192000" cy="7143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zh-CN" altLang="en-US" sz="1800" b="1">
              <a:solidFill>
                <a:srgbClr val="000000"/>
              </a:solidFill>
              <a:ea typeface="宋体" pitchFamily="2" charset="-122"/>
            </a:endParaRPr>
          </a:p>
        </p:txBody>
      </p:sp>
      <p:sp>
        <p:nvSpPr>
          <p:cNvPr id="1033" name="Rectangle 50"/>
          <p:cNvSpPr>
            <a:spLocks noChangeArrowheads="1"/>
          </p:cNvSpPr>
          <p:nvPr userDrawn="1"/>
        </p:nvSpPr>
        <p:spPr bwMode="auto">
          <a:xfrm>
            <a:off x="0" y="981075"/>
            <a:ext cx="1439333" cy="71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zh-CN" altLang="en-US" sz="1800" b="1">
              <a:solidFill>
                <a:srgbClr val="000000"/>
              </a:solidFill>
              <a:ea typeface="宋体" pitchFamily="2" charset="-122"/>
            </a:endParaRPr>
          </a:p>
        </p:txBody>
      </p:sp>
    </p:spTree>
    <p:extLst>
      <p:ext uri="{BB962C8B-B14F-4D97-AF65-F5344CB8AC3E}">
        <p14:creationId xmlns:p14="http://schemas.microsoft.com/office/powerpoint/2010/main" val="16483753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iming>
    <p:tnLst>
      <p:par>
        <p:cTn id="1" dur="indefinite" restart="never" nodeType="tmRoot"/>
      </p:par>
    </p:tnLst>
  </p:timing>
  <p:hf hdr="0" ft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p:titleStyle>
    <p:body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19"/>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19"/>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19"/>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19"/>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19"/>
        </a:buBlip>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5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tiff"/><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7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7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5.jpe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jpeg"/><Relationship Id="rId4" Type="http://schemas.openxmlformats.org/officeDocument/2006/relationships/image" Target="../media/image81.jpeg"/><Relationship Id="rId5" Type="http://schemas.openxmlformats.org/officeDocument/2006/relationships/image" Target="../media/image82.jpeg"/><Relationship Id="rId6" Type="http://schemas.openxmlformats.org/officeDocument/2006/relationships/image" Target="../media/image83.jpeg"/><Relationship Id="rId7" Type="http://schemas.openxmlformats.org/officeDocument/2006/relationships/image" Target="../media/image84.jpeg"/><Relationship Id="rId8" Type="http://schemas.openxmlformats.org/officeDocument/2006/relationships/image" Target="../media/image85.jpeg"/><Relationship Id="rId1" Type="http://schemas.openxmlformats.org/officeDocument/2006/relationships/slideLayout" Target="../slideLayouts/slideLayout4.xml"/><Relationship Id="rId2" Type="http://schemas.openxmlformats.org/officeDocument/2006/relationships/image" Target="../media/image79.jpeg"/></Relationships>
</file>

<file path=ppt/slides/_rels/slide117.xml.rels><?xml version="1.0" encoding="UTF-8" standalone="yes"?>
<Relationships xmlns="http://schemas.openxmlformats.org/package/2006/relationships"><Relationship Id="rId3" Type="http://schemas.openxmlformats.org/officeDocument/2006/relationships/image" Target="../media/image86.tiff"/><Relationship Id="rId4" Type="http://schemas.openxmlformats.org/officeDocument/2006/relationships/image" Target="../media/image87.png"/><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image" Target="../media/image3.gif"/><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jpe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jpeg"/><Relationship Id="rId5"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jpeg"/></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7.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gif"/><Relationship Id="rId4" Type="http://schemas.openxmlformats.org/officeDocument/2006/relationships/image" Target="../media/image31.jpe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7.xml.rels><?xml version="1.0" encoding="UTF-8" standalone="yes"?>
<Relationships xmlns="http://schemas.openxmlformats.org/package/2006/relationships"><Relationship Id="rId3" Type="http://schemas.openxmlformats.org/officeDocument/2006/relationships/image" Target="../media/image3.gif"/><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gif"/><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3.gif"/><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3.gi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2.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hyperlink" Target="http://image.jike.com/detail?did=2306352469099710388&amp;pos=40&amp;num=36&amp;q=%E5%AD%99%E6%AD%A3%E4%B9%89&amp;fm=sesop" TargetMode="External"/><Relationship Id="rId5" Type="http://schemas.openxmlformats.org/officeDocument/2006/relationships/image" Target="../media/image40.jpeg"/><Relationship Id="rId6" Type="http://schemas.openxmlformats.org/officeDocument/2006/relationships/hyperlink" Target="http://image.jike.com/detail?did=-3478600204911792400&amp;pos=17&amp;num=36&amp;q=%E6%AF%94%E5%B0%94%E7%9B%96%E8%8C%A8&amp;fm=sesop" TargetMode="External"/><Relationship Id="rId7" Type="http://schemas.openxmlformats.org/officeDocument/2006/relationships/image" Target="../media/image41.jpeg"/><Relationship Id="rId8"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w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57.xml.rels><?xml version="1.0" encoding="UTF-8" standalone="yes"?>
<Relationships xmlns="http://schemas.openxmlformats.org/package/2006/relationships"><Relationship Id="rId3" Type="http://schemas.openxmlformats.org/officeDocument/2006/relationships/image" Target="../media/image47.emf"/><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jpe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eg"/><Relationship Id="rId3"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gi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gi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gi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3.gif"/></Relationships>
</file>

<file path=ppt/slides/_rels/slide93.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94.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70.tif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71" name="灯片编号占位符 4"/>
          <p:cNvSpPr>
            <a:spLocks noGrp="1"/>
          </p:cNvSpPr>
          <p:nvPr>
            <p:ph type="sldNum" sz="quarter" idx="10"/>
          </p:nvPr>
        </p:nvSpPr>
        <p:spPr/>
        <p:txBody>
          <a:bodyPr/>
          <a:lstStyle/>
          <a:p>
            <a:pPr>
              <a:defRPr/>
            </a:pPr>
            <a:fld id="{5A713587-90E2-4D27-BE29-54876AA62C2A}" type="slidenum">
              <a:rPr lang="en-US" altLang="zh-CN" smtClean="0">
                <a:solidFill>
                  <a:srgbClr val="000000">
                    <a:lumMod val="65000"/>
                    <a:lumOff val="35000"/>
                  </a:srgbClr>
                </a:solidFill>
              </a:rPr>
              <a:pPr>
                <a:defRPr/>
              </a:pPr>
              <a:t>1</a:t>
            </a:fld>
            <a:endParaRPr lang="en-US" altLang="zh-CN" smtClean="0">
              <a:solidFill>
                <a:srgbClr val="000000">
                  <a:lumMod val="65000"/>
                  <a:lumOff val="35000"/>
                </a:srgbClr>
              </a:solidFill>
            </a:endParaRPr>
          </a:p>
        </p:txBody>
      </p:sp>
      <p:sp>
        <p:nvSpPr>
          <p:cNvPr id="103430" name="Text Box 6"/>
          <p:cNvSpPr txBox="1">
            <a:spLocks noChangeArrowheads="1"/>
          </p:cNvSpPr>
          <p:nvPr/>
        </p:nvSpPr>
        <p:spPr bwMode="auto">
          <a:xfrm>
            <a:off x="3524251" y="2857501"/>
            <a:ext cx="5256213" cy="646113"/>
          </a:xfrm>
          <a:prstGeom prst="rect">
            <a:avLst/>
          </a:prstGeom>
          <a:noFill/>
          <a:ln w="9525">
            <a:noFill/>
            <a:miter lim="800000"/>
            <a:headEnd/>
            <a:tailEnd/>
          </a:ln>
          <a:effectLst/>
        </p:spPr>
        <p:txBody>
          <a:bodyPr lIns="90516" tIns="45258" rIns="90516" bIns="45258">
            <a:spAutoFit/>
          </a:bodyPr>
          <a:lstStyle/>
          <a:p>
            <a:pPr algn="dist" defTabSz="904875" fontAlgn="base">
              <a:spcBef>
                <a:spcPct val="50000"/>
              </a:spcBef>
              <a:spcAft>
                <a:spcPct val="0"/>
              </a:spcAft>
              <a:defRPr/>
            </a:pPr>
            <a:r>
              <a:rPr lang="zh-CN" altLang="en-US" sz="3600" b="1" dirty="0">
                <a:solidFill>
                  <a:srgbClr val="0E2462"/>
                </a:solidFill>
                <a:effectLst>
                  <a:outerShdw blurRad="38100" dist="38100" dir="2700000" algn="tl">
                    <a:srgbClr val="C0C0C0"/>
                  </a:outerShdw>
                </a:effectLst>
                <a:ea typeface="黑体" pitchFamily="2" charset="-122"/>
              </a:rPr>
              <a:t>企业</a:t>
            </a:r>
            <a:r>
              <a:rPr lang="zh-CN" altLang="en-US" sz="3600" b="1" dirty="0" smtClean="0">
                <a:solidFill>
                  <a:srgbClr val="0E2462"/>
                </a:solidFill>
                <a:effectLst>
                  <a:outerShdw blurRad="38100" dist="38100" dir="2700000" algn="tl">
                    <a:srgbClr val="C0C0C0"/>
                  </a:outerShdw>
                </a:effectLst>
                <a:ea typeface="黑体" pitchFamily="2" charset="-122"/>
              </a:rPr>
              <a:t>文化与基业长青</a:t>
            </a:r>
            <a:endParaRPr lang="zh-CN" altLang="en-US" sz="3600" b="1" dirty="0">
              <a:solidFill>
                <a:srgbClr val="0E2462"/>
              </a:solidFill>
              <a:effectLst>
                <a:outerShdw blurRad="38100" dist="38100" dir="2700000" algn="tl">
                  <a:srgbClr val="C0C0C0"/>
                </a:outerShdw>
              </a:effectLst>
              <a:ea typeface="黑体" pitchFamily="2" charset="-122"/>
            </a:endParaRPr>
          </a:p>
        </p:txBody>
      </p:sp>
      <p:sp>
        <p:nvSpPr>
          <p:cNvPr id="16389" name="Rectangle 49"/>
          <p:cNvSpPr>
            <a:spLocks noChangeArrowheads="1"/>
          </p:cNvSpPr>
          <p:nvPr/>
        </p:nvSpPr>
        <p:spPr bwMode="auto">
          <a:xfrm>
            <a:off x="3619500" y="3571875"/>
            <a:ext cx="5111750" cy="7143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zh-CN" altLang="en-US" b="1">
              <a:solidFill>
                <a:srgbClr val="000000"/>
              </a:solidFill>
              <a:ea typeface="宋体" pitchFamily="2" charset="-122"/>
            </a:endParaRPr>
          </a:p>
        </p:txBody>
      </p:sp>
      <p:sp>
        <p:nvSpPr>
          <p:cNvPr id="16390" name="Rectangle 50"/>
          <p:cNvSpPr>
            <a:spLocks noChangeArrowheads="1"/>
          </p:cNvSpPr>
          <p:nvPr/>
        </p:nvSpPr>
        <p:spPr bwMode="auto">
          <a:xfrm>
            <a:off x="3619500" y="3571875"/>
            <a:ext cx="1079500" cy="71438"/>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fontAlgn="base">
              <a:spcBef>
                <a:spcPct val="0"/>
              </a:spcBef>
              <a:spcAft>
                <a:spcPct val="0"/>
              </a:spcAft>
            </a:pPr>
            <a:endParaRPr lang="zh-CN" altLang="en-US" b="1">
              <a:solidFill>
                <a:srgbClr val="000000"/>
              </a:solidFill>
              <a:ea typeface="宋体" pitchFamily="2" charset="-122"/>
            </a:endParaRPr>
          </a:p>
        </p:txBody>
      </p:sp>
      <p:sp>
        <p:nvSpPr>
          <p:cNvPr id="11" name="Rectangle 10"/>
          <p:cNvSpPr/>
          <p:nvPr/>
        </p:nvSpPr>
        <p:spPr>
          <a:xfrm>
            <a:off x="3935413" y="4714875"/>
            <a:ext cx="4572000" cy="784830"/>
          </a:xfrm>
          <a:prstGeom prst="rect">
            <a:avLst/>
          </a:prstGeom>
        </p:spPr>
        <p:txBody>
          <a:bodyPr>
            <a:spAutoFit/>
          </a:bodyPr>
          <a:lstStyle/>
          <a:p>
            <a:pPr algn="ctr" defTabSz="904875" fontAlgn="base">
              <a:spcBef>
                <a:spcPct val="50000"/>
              </a:spcBef>
              <a:spcAft>
                <a:spcPct val="0"/>
              </a:spcAft>
              <a:defRPr/>
            </a:pPr>
            <a:r>
              <a:rPr lang="zh-CN" altLang="en-US" b="1" dirty="0" smtClean="0">
                <a:solidFill>
                  <a:srgbClr val="0E2462"/>
                </a:solidFill>
                <a:effectLst>
                  <a:outerShdw blurRad="38100" dist="38100" dir="2700000" algn="tl">
                    <a:srgbClr val="C0C0C0"/>
                  </a:outerShdw>
                </a:effectLst>
                <a:latin typeface="宋体" pitchFamily="2" charset="-122"/>
                <a:ea typeface="宋体" pitchFamily="2" charset="-122"/>
              </a:rPr>
              <a:t>解浩然</a:t>
            </a:r>
            <a:endParaRPr lang="en-US" altLang="zh-CN" b="1" dirty="0" smtClean="0">
              <a:solidFill>
                <a:srgbClr val="0E2462"/>
              </a:solidFill>
              <a:effectLst>
                <a:outerShdw blurRad="38100" dist="38100" dir="2700000" algn="tl">
                  <a:srgbClr val="C0C0C0"/>
                </a:outerShdw>
              </a:effectLst>
              <a:latin typeface="宋体" pitchFamily="2" charset="-122"/>
              <a:ea typeface="宋体" pitchFamily="2" charset="-122"/>
            </a:endParaRPr>
          </a:p>
          <a:p>
            <a:pPr algn="ctr" defTabSz="904875" fontAlgn="base">
              <a:spcBef>
                <a:spcPct val="50000"/>
              </a:spcBef>
              <a:spcAft>
                <a:spcPct val="0"/>
              </a:spcAft>
              <a:defRPr/>
            </a:pPr>
            <a:r>
              <a:rPr lang="en-US" altLang="zh-CN" b="1" dirty="0" smtClean="0">
                <a:solidFill>
                  <a:srgbClr val="0E2462"/>
                </a:solidFill>
                <a:effectLst>
                  <a:outerShdw blurRad="38100" dist="38100" dir="2700000" algn="tl">
                    <a:srgbClr val="C0C0C0"/>
                  </a:outerShdw>
                </a:effectLst>
                <a:latin typeface="宋体" pitchFamily="2" charset="-122"/>
                <a:ea typeface="宋体" pitchFamily="2" charset="-122"/>
              </a:rPr>
              <a:t>2018</a:t>
            </a:r>
            <a:r>
              <a:rPr lang="zh-CN" altLang="en-US" b="1" dirty="0" smtClean="0">
                <a:solidFill>
                  <a:srgbClr val="0E2462"/>
                </a:solidFill>
                <a:effectLst>
                  <a:outerShdw blurRad="38100" dist="38100" dir="2700000" algn="tl">
                    <a:srgbClr val="C0C0C0"/>
                  </a:outerShdw>
                </a:effectLst>
                <a:latin typeface="宋体" pitchFamily="2" charset="-122"/>
                <a:ea typeface="宋体" pitchFamily="2" charset="-122"/>
              </a:rPr>
              <a:t>年</a:t>
            </a:r>
            <a:r>
              <a:rPr lang="en-US" altLang="zh-CN" b="1" dirty="0" smtClean="0">
                <a:solidFill>
                  <a:srgbClr val="0E2462"/>
                </a:solidFill>
                <a:effectLst>
                  <a:outerShdw blurRad="38100" dist="38100" dir="2700000" algn="tl">
                    <a:srgbClr val="C0C0C0"/>
                  </a:outerShdw>
                </a:effectLst>
                <a:latin typeface="宋体" pitchFamily="2" charset="-122"/>
                <a:ea typeface="宋体" pitchFamily="2" charset="-122"/>
              </a:rPr>
              <a:t>12</a:t>
            </a:r>
            <a:r>
              <a:rPr lang="zh-CN" altLang="en-US" b="1" dirty="0" smtClean="0">
                <a:solidFill>
                  <a:srgbClr val="0E2462"/>
                </a:solidFill>
                <a:effectLst>
                  <a:outerShdw blurRad="38100" dist="38100" dir="2700000" algn="tl">
                    <a:srgbClr val="C0C0C0"/>
                  </a:outerShdw>
                </a:effectLst>
                <a:latin typeface="宋体" pitchFamily="2" charset="-122"/>
                <a:ea typeface="宋体" pitchFamily="2" charset="-122"/>
              </a:rPr>
              <a:t>月</a:t>
            </a:r>
            <a:r>
              <a:rPr lang="en-US" altLang="zh-CN" b="1" dirty="0" smtClean="0">
                <a:solidFill>
                  <a:srgbClr val="0E2462"/>
                </a:solidFill>
                <a:effectLst>
                  <a:outerShdw blurRad="38100" dist="38100" dir="2700000" algn="tl">
                    <a:srgbClr val="C0C0C0"/>
                  </a:outerShdw>
                </a:effectLst>
                <a:latin typeface="宋体" pitchFamily="2" charset="-122"/>
                <a:ea typeface="宋体" pitchFamily="2" charset="-122"/>
              </a:rPr>
              <a:t>09</a:t>
            </a:r>
            <a:r>
              <a:rPr lang="zh-CN" altLang="en-US" b="1" dirty="0" smtClean="0">
                <a:solidFill>
                  <a:srgbClr val="0E2462"/>
                </a:solidFill>
                <a:effectLst>
                  <a:outerShdw blurRad="38100" dist="38100" dir="2700000" algn="tl">
                    <a:srgbClr val="C0C0C0"/>
                  </a:outerShdw>
                </a:effectLst>
                <a:latin typeface="宋体" pitchFamily="2" charset="-122"/>
                <a:ea typeface="宋体" pitchFamily="2" charset="-122"/>
              </a:rPr>
              <a:t>日  </a:t>
            </a:r>
            <a:endParaRPr lang="en-US" altLang="zh-CN" b="1" dirty="0" smtClean="0">
              <a:solidFill>
                <a:srgbClr val="0E2462"/>
              </a:solidFill>
              <a:effectLst>
                <a:outerShdw blurRad="38100" dist="38100" dir="2700000" algn="tl">
                  <a:srgbClr val="C0C0C0"/>
                </a:outerShdw>
              </a:effectLst>
              <a:latin typeface="宋体" pitchFamily="2" charset="-122"/>
              <a:ea typeface="宋体" pitchFamily="2" charset="-122"/>
            </a:endParaRPr>
          </a:p>
        </p:txBody>
      </p:sp>
      <p:sp>
        <p:nvSpPr>
          <p:cNvPr id="8" name="Text Box 8"/>
          <p:cNvSpPr txBox="1">
            <a:spLocks noChangeArrowheads="1"/>
          </p:cNvSpPr>
          <p:nvPr/>
        </p:nvSpPr>
        <p:spPr bwMode="auto">
          <a:xfrm>
            <a:off x="4925219" y="2132857"/>
            <a:ext cx="2500313" cy="337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600" dirty="0">
                <a:solidFill>
                  <a:srgbClr val="808080"/>
                </a:solidFill>
                <a:latin typeface="隶书" pitchFamily="49" charset="-122"/>
                <a:ea typeface="隶书" pitchFamily="49" charset="-122"/>
              </a:rPr>
              <a:t>卓有识度　圆融会通</a:t>
            </a:r>
          </a:p>
        </p:txBody>
      </p:sp>
      <p:pic>
        <p:nvPicPr>
          <p:cNvPr id="4" name="图片 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99002" y="91988"/>
            <a:ext cx="2121592" cy="2121592"/>
          </a:xfrm>
          <a:prstGeom prst="rect">
            <a:avLst/>
          </a:prstGeom>
        </p:spPr>
      </p:pic>
    </p:spTree>
    <p:extLst>
      <p:ext uri="{BB962C8B-B14F-4D97-AF65-F5344CB8AC3E}">
        <p14:creationId xmlns:p14="http://schemas.microsoft.com/office/powerpoint/2010/main" val="907186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10</a:t>
            </a:fld>
            <a:endParaRPr lang="en-US" altLang="zh-CN">
              <a:solidFill>
                <a:srgbClr val="000000">
                  <a:lumMod val="65000"/>
                  <a:lumOff val="35000"/>
                </a:srgbClr>
              </a:solidFill>
            </a:endParaRPr>
          </a:p>
        </p:txBody>
      </p:sp>
      <p:sp>
        <p:nvSpPr>
          <p:cNvPr id="5" name="Rectangle 2"/>
          <p:cNvSpPr>
            <a:spLocks noChangeArrowheads="1"/>
          </p:cNvSpPr>
          <p:nvPr/>
        </p:nvSpPr>
        <p:spPr bwMode="auto">
          <a:xfrm>
            <a:off x="239051" y="4522025"/>
            <a:ext cx="2420936" cy="157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lnSpc>
                <a:spcPct val="150000"/>
              </a:lnSpc>
              <a:spcBef>
                <a:spcPct val="0"/>
              </a:spcBef>
              <a:spcAft>
                <a:spcPct val="0"/>
              </a:spcAft>
            </a:pPr>
            <a:r>
              <a:rPr lang="en-US" altLang="zh-CN" sz="2000" b="1" dirty="0" smtClean="0">
                <a:solidFill>
                  <a:srgbClr val="000000"/>
                </a:solidFill>
                <a:latin typeface="楷体" pitchFamily="49" charset="-122"/>
                <a:ea typeface="楷体" pitchFamily="49" charset="-122"/>
              </a:rPr>
              <a:t>Herbert A. Simon</a:t>
            </a:r>
          </a:p>
          <a:p>
            <a:pPr algn="ctr" fontAlgn="base">
              <a:lnSpc>
                <a:spcPct val="150000"/>
              </a:lnSpc>
              <a:spcBef>
                <a:spcPct val="0"/>
              </a:spcBef>
              <a:spcAft>
                <a:spcPct val="0"/>
              </a:spcAft>
            </a:pPr>
            <a:r>
              <a:rPr lang="zh-CN" altLang="en-US" sz="2000" b="1" dirty="0" smtClean="0">
                <a:solidFill>
                  <a:srgbClr val="000000"/>
                </a:solidFill>
                <a:latin typeface="楷体" pitchFamily="49" charset="-122"/>
                <a:ea typeface="楷体" pitchFamily="49" charset="-122"/>
              </a:rPr>
              <a:t>（</a:t>
            </a:r>
            <a:r>
              <a:rPr lang="en-US" altLang="zh-CN" sz="2000" b="1" dirty="0" smtClean="0">
                <a:solidFill>
                  <a:srgbClr val="000000"/>
                </a:solidFill>
                <a:latin typeface="楷体" pitchFamily="49" charset="-122"/>
                <a:ea typeface="楷体" pitchFamily="49" charset="-122"/>
              </a:rPr>
              <a:t>1916</a:t>
            </a:r>
            <a:r>
              <a:rPr lang="zh-CN" altLang="en-US" sz="2000" b="1" dirty="0">
                <a:solidFill>
                  <a:srgbClr val="000000"/>
                </a:solidFill>
                <a:latin typeface="楷体" pitchFamily="49" charset="-122"/>
                <a:ea typeface="楷体" pitchFamily="49" charset="-122"/>
              </a:rPr>
              <a:t>～</a:t>
            </a:r>
            <a:r>
              <a:rPr lang="en-US" altLang="zh-CN" sz="2000" b="1" dirty="0">
                <a:solidFill>
                  <a:srgbClr val="000000"/>
                </a:solidFill>
                <a:latin typeface="楷体" pitchFamily="49" charset="-122"/>
                <a:ea typeface="楷体" pitchFamily="49" charset="-122"/>
              </a:rPr>
              <a:t>2001)</a:t>
            </a:r>
            <a:endParaRPr lang="zh-CN" altLang="en-US" sz="2000" b="1" dirty="0">
              <a:solidFill>
                <a:srgbClr val="000000"/>
              </a:solidFill>
              <a:latin typeface="楷体" pitchFamily="49" charset="-122"/>
              <a:ea typeface="楷体" pitchFamily="49" charset="-122"/>
            </a:endParaRPr>
          </a:p>
        </p:txBody>
      </p:sp>
      <p:sp>
        <p:nvSpPr>
          <p:cNvPr id="6" name="Text Box 4"/>
          <p:cNvSpPr txBox="1">
            <a:spLocks noChangeArrowheads="1"/>
          </p:cNvSpPr>
          <p:nvPr/>
        </p:nvSpPr>
        <p:spPr bwMode="auto">
          <a:xfrm>
            <a:off x="2430379" y="1325563"/>
            <a:ext cx="9228223" cy="4755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lvl="1" indent="-342900" eaLnBrk="1" fontAlgn="base" hangingPunct="1">
              <a:lnSpc>
                <a:spcPct val="150000"/>
              </a:lnSpc>
              <a:spcBef>
                <a:spcPts val="600"/>
              </a:spcBef>
              <a:spcAft>
                <a:spcPct val="0"/>
              </a:spcAft>
              <a:buFont typeface="Wingdings" panose="05000000000000000000" pitchFamily="2" charset="2"/>
              <a:buChar char="n"/>
            </a:pPr>
            <a:r>
              <a:rPr lang="zh-CN" altLang="en-US" sz="2400" b="1" dirty="0">
                <a:latin typeface="+mj-ea"/>
                <a:ea typeface="+mj-ea"/>
                <a:cs typeface="KaiTi" charset="-122"/>
              </a:rPr>
              <a:t>赫伯特</a:t>
            </a:r>
            <a:r>
              <a:rPr lang="en-US" altLang="zh-CN" sz="2400" b="1" dirty="0">
                <a:latin typeface="+mj-ea"/>
                <a:ea typeface="+mj-ea"/>
                <a:cs typeface="KaiTi" charset="-122"/>
              </a:rPr>
              <a:t>.</a:t>
            </a:r>
            <a:r>
              <a:rPr lang="zh-CN" altLang="en-US" sz="2400" b="1" dirty="0" smtClean="0">
                <a:latin typeface="+mj-ea"/>
                <a:ea typeface="+mj-ea"/>
                <a:cs typeface="KaiTi" charset="-122"/>
              </a:rPr>
              <a:t>西蒙（</a:t>
            </a:r>
            <a:r>
              <a:rPr lang="en-US" altLang="zh-CN" sz="2400" b="1" dirty="0" smtClean="0">
                <a:latin typeface="+mj-ea"/>
                <a:ea typeface="+mj-ea"/>
                <a:cs typeface="KaiTi" charset="-122"/>
              </a:rPr>
              <a:t>1965</a:t>
            </a:r>
            <a:r>
              <a:rPr lang="zh-CN" altLang="en-US" sz="2400" b="1" dirty="0" smtClean="0">
                <a:latin typeface="+mj-ea"/>
                <a:ea typeface="+mj-ea"/>
                <a:cs typeface="KaiTi" charset="-122"/>
              </a:rPr>
              <a:t>）</a:t>
            </a:r>
            <a:r>
              <a:rPr lang="zh-CN" altLang="en-US" sz="2400" b="1" dirty="0" smtClean="0">
                <a:latin typeface="KaiTi" charset="-122"/>
                <a:ea typeface="KaiTi" charset="-122"/>
                <a:cs typeface="KaiTi" charset="-122"/>
              </a:rPr>
              <a:t>：</a:t>
            </a:r>
            <a:r>
              <a:rPr lang="zh-CN" altLang="en-US" sz="2400" dirty="0">
                <a:latin typeface="+mj-ea"/>
              </a:rPr>
              <a:t> </a:t>
            </a:r>
            <a:r>
              <a:rPr lang="zh-CN" altLang="en-US" sz="2400" b="1" dirty="0" smtClean="0">
                <a:latin typeface="KaiTi" charset="-122"/>
                <a:ea typeface="KaiTi" charset="-122"/>
                <a:cs typeface="KaiTi" charset="-122"/>
              </a:rPr>
              <a:t>对</a:t>
            </a:r>
            <a:r>
              <a:rPr lang="zh-CN" altLang="en-US" sz="2400" b="1" dirty="0">
                <a:latin typeface="KaiTi" charset="-122"/>
                <a:ea typeface="KaiTi" charset="-122"/>
                <a:cs typeface="KaiTi" charset="-122"/>
              </a:rPr>
              <a:t>人类而言，在摆脱了饥饿之后，有两种体验就变得极为</a:t>
            </a:r>
            <a:r>
              <a:rPr lang="zh-CN" altLang="en-US" sz="2400" b="1" dirty="0" smtClean="0">
                <a:latin typeface="KaiTi" charset="-122"/>
                <a:ea typeface="KaiTi" charset="-122"/>
                <a:cs typeface="KaiTi" charset="-122"/>
              </a:rPr>
              <a:t>重要</a:t>
            </a:r>
            <a:r>
              <a:rPr lang="zh-CN" altLang="en-US" sz="2400" b="1" dirty="0">
                <a:latin typeface="KaiTi" charset="-122"/>
                <a:ea typeface="KaiTi" charset="-122"/>
                <a:cs typeface="KaiTi" charset="-122"/>
              </a:rPr>
              <a:t>：</a:t>
            </a:r>
            <a:endParaRPr lang="en-US" altLang="zh-CN" sz="2400" b="1" dirty="0" smtClean="0">
              <a:latin typeface="KaiTi" charset="-122"/>
              <a:ea typeface="KaiTi" charset="-122"/>
              <a:cs typeface="KaiTi" charset="-122"/>
            </a:endParaRPr>
          </a:p>
          <a:p>
            <a:pPr marL="1085850" lvl="1" indent="-342900" eaLnBrk="1" fontAlgn="base" hangingPunct="1">
              <a:lnSpc>
                <a:spcPct val="150000"/>
              </a:lnSpc>
              <a:spcBef>
                <a:spcPts val="600"/>
              </a:spcBef>
              <a:spcAft>
                <a:spcPct val="0"/>
              </a:spcAft>
              <a:buFont typeface="Wingdings" panose="05000000000000000000" pitchFamily="2" charset="2"/>
              <a:buChar char="n"/>
            </a:pPr>
            <a:r>
              <a:rPr lang="zh-CN" altLang="en-US" sz="2400" b="1" dirty="0" smtClean="0">
                <a:latin typeface="KaiTi" charset="-122"/>
                <a:ea typeface="KaiTi" charset="-122"/>
                <a:cs typeface="KaiTi" charset="-122"/>
              </a:rPr>
              <a:t>首先</a:t>
            </a:r>
            <a:r>
              <a:rPr lang="zh-CN" altLang="en-US" sz="2400" b="1" dirty="0">
                <a:latin typeface="KaiTi" charset="-122"/>
                <a:ea typeface="KaiTi" charset="-122"/>
                <a:cs typeface="KaiTi" charset="-122"/>
              </a:rPr>
              <a:t>一种最深刻的需求就是运用技能（不能是哪方面的技能）完成具有挑战性的任务，并从中获得巨大快感</a:t>
            </a:r>
            <a:r>
              <a:rPr lang="en-US" altLang="zh-CN" sz="2400" b="1" dirty="0">
                <a:latin typeface="KaiTi" charset="-122"/>
                <a:ea typeface="KaiTi" charset="-122"/>
                <a:cs typeface="KaiTi" charset="-122"/>
              </a:rPr>
              <a:t>——</a:t>
            </a:r>
            <a:r>
              <a:rPr lang="zh-CN" altLang="en-US" sz="2400" b="1" dirty="0">
                <a:latin typeface="KaiTi" charset="-122"/>
                <a:ea typeface="KaiTi" charset="-122"/>
                <a:cs typeface="KaiTi" charset="-122"/>
              </a:rPr>
              <a:t>不管是打出一记好球，还是漂亮地解决一个问题</a:t>
            </a:r>
            <a:r>
              <a:rPr lang="zh-CN" altLang="en-US" sz="2400" b="1" dirty="0" smtClean="0">
                <a:latin typeface="KaiTi" charset="-122"/>
                <a:ea typeface="KaiTi" charset="-122"/>
                <a:cs typeface="KaiTi" charset="-122"/>
              </a:rPr>
              <a:t>。</a:t>
            </a:r>
            <a:endParaRPr lang="en-US" altLang="zh-CN" sz="2400" b="1" dirty="0" smtClean="0">
              <a:latin typeface="KaiTi" charset="-122"/>
              <a:ea typeface="KaiTi" charset="-122"/>
              <a:cs typeface="KaiTi" charset="-122"/>
            </a:endParaRPr>
          </a:p>
          <a:p>
            <a:pPr marL="1085850" lvl="1" indent="-342900" eaLnBrk="1" fontAlgn="base" hangingPunct="1">
              <a:lnSpc>
                <a:spcPct val="150000"/>
              </a:lnSpc>
              <a:spcBef>
                <a:spcPts val="600"/>
              </a:spcBef>
              <a:spcAft>
                <a:spcPct val="0"/>
              </a:spcAft>
              <a:buFont typeface="Wingdings" panose="05000000000000000000" pitchFamily="2" charset="2"/>
              <a:buChar char="n"/>
            </a:pPr>
            <a:r>
              <a:rPr lang="zh-CN" altLang="en-US" sz="2400" b="1" dirty="0" smtClean="0">
                <a:latin typeface="KaiTi" charset="-122"/>
                <a:ea typeface="KaiTi" charset="-122"/>
                <a:cs typeface="KaiTi" charset="-122"/>
              </a:rPr>
              <a:t>另</a:t>
            </a:r>
            <a:r>
              <a:rPr lang="zh-CN" altLang="en-US" sz="2400" b="1" dirty="0">
                <a:latin typeface="KaiTi" charset="-122"/>
                <a:ea typeface="KaiTi" charset="-122"/>
                <a:cs typeface="KaiTi" charset="-122"/>
              </a:rPr>
              <a:t>一种需求就是与少数其他人建立起有意义的真诚的关系</a:t>
            </a:r>
            <a:r>
              <a:rPr lang="en-US" altLang="zh-CN" sz="2400" b="1" dirty="0">
                <a:latin typeface="KaiTi" charset="-122"/>
                <a:ea typeface="KaiTi" charset="-122"/>
                <a:cs typeface="KaiTi" charset="-122"/>
              </a:rPr>
              <a:t>——</a:t>
            </a:r>
            <a:r>
              <a:rPr lang="zh-CN" altLang="en-US" sz="2400" b="1" dirty="0">
                <a:latin typeface="KaiTi" charset="-122"/>
                <a:ea typeface="KaiTi" charset="-122"/>
                <a:cs typeface="KaiTi" charset="-122"/>
              </a:rPr>
              <a:t>爱和被爱，分享体验，互相尊重，同舟共济</a:t>
            </a:r>
            <a:r>
              <a:rPr lang="zh-CN" altLang="en-US" sz="2400" b="1" dirty="0" smtClean="0">
                <a:latin typeface="KaiTi" charset="-122"/>
                <a:ea typeface="KaiTi" charset="-122"/>
                <a:cs typeface="KaiTi" charset="-122"/>
              </a:rPr>
              <a:t>。</a:t>
            </a:r>
            <a:r>
              <a:rPr lang="zh-CN" altLang="en-US" sz="2400" dirty="0">
                <a:latin typeface="+mj-ea"/>
              </a:rPr>
              <a:t> </a:t>
            </a:r>
            <a:r>
              <a:rPr lang="zh-CN" altLang="en-US" sz="2400" dirty="0" smtClean="0">
                <a:latin typeface="+mj-ea"/>
              </a:rPr>
              <a:t> </a:t>
            </a:r>
            <a:r>
              <a:rPr lang="zh-CN" altLang="en-US" sz="2400" b="1" dirty="0">
                <a:latin typeface="KaiTi" charset="-122"/>
                <a:ea typeface="KaiTi" charset="-122"/>
                <a:cs typeface="KaiTi" charset="-122"/>
              </a:rPr>
              <a:t> </a:t>
            </a:r>
            <a:endParaRPr lang="en-US" altLang="zh-CN" sz="2400" b="1" dirty="0" smtClean="0">
              <a:latin typeface="KaiTi" charset="-122"/>
              <a:ea typeface="KaiTi" charset="-122"/>
              <a:cs typeface="KaiTi" charset="-122"/>
            </a:endParaRPr>
          </a:p>
          <a:p>
            <a:pPr lvl="1" indent="0" eaLnBrk="1" fontAlgn="base" hangingPunct="1">
              <a:lnSpc>
                <a:spcPct val="150000"/>
              </a:lnSpc>
              <a:spcBef>
                <a:spcPts val="600"/>
              </a:spcBef>
              <a:spcAft>
                <a:spcPct val="0"/>
              </a:spcAft>
            </a:pPr>
            <a:r>
              <a:rPr lang="zh-CN" altLang="en-US" sz="2400" b="1" dirty="0">
                <a:latin typeface="KaiTi" charset="-122"/>
                <a:ea typeface="KaiTi" charset="-122"/>
                <a:cs typeface="KaiTi" charset="-122"/>
              </a:rPr>
              <a:t> </a:t>
            </a:r>
            <a:r>
              <a:rPr lang="zh-CN" altLang="en-US" sz="2400" b="1" dirty="0" smtClean="0">
                <a:latin typeface="KaiTi" charset="-122"/>
                <a:ea typeface="KaiTi" charset="-122"/>
                <a:cs typeface="KaiTi" charset="-122"/>
              </a:rPr>
              <a:t>                       </a:t>
            </a:r>
            <a:endParaRPr lang="zh-CN" altLang="en-US" sz="2000" b="1" dirty="0">
              <a:solidFill>
                <a:srgbClr val="FF0000"/>
              </a:solidFill>
              <a:latin typeface="KaiTi" charset="-122"/>
              <a:ea typeface="KaiTi" charset="-122"/>
              <a:cs typeface="KaiTi" charset="-122"/>
            </a:endParaRPr>
          </a:p>
        </p:txBody>
      </p:sp>
      <p:pic>
        <p:nvPicPr>
          <p:cNvPr id="7" name="Picture 2" descr="c:\users\ADMINI~1\appdata\roaming\360se6\USERDA~1\Temp\013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51" y="1325563"/>
            <a:ext cx="2001836" cy="298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p:cNvSpPr>
            <a:spLocks noGrp="1"/>
          </p:cNvSpPr>
          <p:nvPr>
            <p:ph type="title"/>
          </p:nvPr>
        </p:nvSpPr>
        <p:spPr>
          <a:xfrm>
            <a:off x="431371" y="116632"/>
            <a:ext cx="8832851" cy="836612"/>
          </a:xfrm>
        </p:spPr>
        <p:txBody>
          <a:bodyPr/>
          <a:lstStyle/>
          <a:p>
            <a:r>
              <a:rPr lang="zh-CN" altLang="en-US" dirty="0" smtClean="0"/>
              <a:t>工作即修行：</a:t>
            </a:r>
            <a:r>
              <a:rPr lang="en-US" altLang="zh-CN" dirty="0" smtClean="0"/>
              <a:t>flow</a:t>
            </a:r>
            <a:r>
              <a:rPr lang="zh-CN" altLang="en-US" dirty="0" smtClean="0"/>
              <a:t>与工作的意义</a:t>
            </a:r>
            <a:endParaRPr lang="zh-CN" altLang="en-US" dirty="0"/>
          </a:p>
        </p:txBody>
      </p:sp>
    </p:spTree>
    <p:extLst>
      <p:ext uri="{BB962C8B-B14F-4D97-AF65-F5344CB8AC3E}">
        <p14:creationId xmlns:p14="http://schemas.microsoft.com/office/powerpoint/2010/main" val="52485362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次第与序位</a:t>
            </a:r>
            <a:endParaRPr lang="zh-CN" altLang="en-US" dirty="0"/>
          </a:p>
        </p:txBody>
      </p:sp>
      <p:sp>
        <p:nvSpPr>
          <p:cNvPr id="3" name="内容占位符 2"/>
          <p:cNvSpPr>
            <a:spLocks noGrp="1"/>
          </p:cNvSpPr>
          <p:nvPr>
            <p:ph idx="1"/>
          </p:nvPr>
        </p:nvSpPr>
        <p:spPr>
          <a:xfrm>
            <a:off x="423334" y="1196977"/>
            <a:ext cx="11343217" cy="413702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628650" indent="-628650">
              <a:lnSpc>
                <a:spcPct val="150000"/>
              </a:lnSpc>
              <a:spcBef>
                <a:spcPts val="600"/>
              </a:spcBef>
              <a:buClr>
                <a:schemeClr val="tx1"/>
              </a:buClr>
            </a:pPr>
            <a:r>
              <a:rPr lang="zh-CN" altLang="en-US" sz="2400" kern="1200" dirty="0">
                <a:latin typeface="黑体" panose="02010609060101010101" pitchFamily="49" charset="-122"/>
                <a:ea typeface="黑体" panose="02010609060101010101" pitchFamily="49" charset="-122"/>
              </a:rPr>
              <a:t>修</a:t>
            </a:r>
            <a:r>
              <a:rPr lang="en-US" altLang="zh-CN" sz="2400" kern="1200" dirty="0">
                <a:latin typeface="黑体" panose="02010609060101010101" pitchFamily="49" charset="-122"/>
                <a:ea typeface="黑体" panose="02010609060101010101" pitchFamily="49" charset="-122"/>
              </a:rPr>
              <a:t>-</a:t>
            </a:r>
            <a:r>
              <a:rPr lang="zh-CN" altLang="en-US" sz="2400" kern="1200" dirty="0">
                <a:latin typeface="黑体" panose="02010609060101010101" pitchFamily="49" charset="-122"/>
                <a:ea typeface="黑体" panose="02010609060101010101" pitchFamily="49" charset="-122"/>
              </a:rPr>
              <a:t>齐</a:t>
            </a:r>
            <a:r>
              <a:rPr lang="en-US" altLang="zh-CN" sz="2400" kern="1200" dirty="0">
                <a:latin typeface="黑体" panose="02010609060101010101" pitchFamily="49" charset="-122"/>
                <a:ea typeface="黑体" panose="02010609060101010101" pitchFamily="49" charset="-122"/>
              </a:rPr>
              <a:t>-</a:t>
            </a:r>
            <a:r>
              <a:rPr lang="zh-CN" altLang="en-US" sz="2400" kern="1200" dirty="0">
                <a:latin typeface="黑体" panose="02010609060101010101" pitchFamily="49" charset="-122"/>
                <a:ea typeface="黑体" panose="02010609060101010101" pitchFamily="49" charset="-122"/>
              </a:rPr>
              <a:t>治</a:t>
            </a:r>
            <a:r>
              <a:rPr lang="en-US" altLang="zh-CN" sz="2400" kern="1200" dirty="0">
                <a:latin typeface="黑体" panose="02010609060101010101" pitchFamily="49" charset="-122"/>
                <a:ea typeface="黑体" panose="02010609060101010101" pitchFamily="49" charset="-122"/>
              </a:rPr>
              <a:t>-</a:t>
            </a:r>
            <a:r>
              <a:rPr lang="zh-CN" altLang="en-US" sz="2400" kern="1200" dirty="0" smtClean="0">
                <a:latin typeface="黑体" panose="02010609060101010101" pitchFamily="49" charset="-122"/>
                <a:ea typeface="黑体" panose="02010609060101010101" pitchFamily="49" charset="-122"/>
              </a:rPr>
              <a:t>平；</a:t>
            </a:r>
            <a:endParaRPr lang="en-US" altLang="zh-CN" sz="2400" kern="1200" dirty="0">
              <a:latin typeface="黑体" panose="02010609060101010101" pitchFamily="49" charset="-122"/>
              <a:ea typeface="黑体" panose="02010609060101010101" pitchFamily="49" charset="-122"/>
            </a:endParaRPr>
          </a:p>
          <a:p>
            <a:pPr marL="628650" indent="-628650">
              <a:lnSpc>
                <a:spcPct val="150000"/>
              </a:lnSpc>
              <a:spcBef>
                <a:spcPts val="600"/>
              </a:spcBef>
              <a:buClr>
                <a:schemeClr val="tx1"/>
              </a:buClr>
            </a:pPr>
            <a:r>
              <a:rPr lang="zh-CN" altLang="en-US" sz="2400" kern="1200" dirty="0">
                <a:latin typeface="黑体" panose="02010609060101010101" pitchFamily="49" charset="-122"/>
                <a:ea typeface="黑体" panose="02010609060101010101" pitchFamily="49" charset="-122"/>
              </a:rPr>
              <a:t>由内及外，</a:t>
            </a:r>
            <a:r>
              <a:rPr lang="zh-CN" altLang="en-US" sz="2400" kern="1200" dirty="0" smtClean="0">
                <a:latin typeface="黑体" panose="02010609060101010101" pitchFamily="49" charset="-122"/>
                <a:ea typeface="黑体" panose="02010609060101010101" pitchFamily="49" charset="-122"/>
              </a:rPr>
              <a:t>由近及远；</a:t>
            </a:r>
            <a:endParaRPr lang="en-US" altLang="zh-CN" sz="2400" kern="1200" dirty="0">
              <a:latin typeface="黑体" panose="02010609060101010101" pitchFamily="49" charset="-122"/>
              <a:ea typeface="黑体" panose="02010609060101010101" pitchFamily="49" charset="-122"/>
            </a:endParaRPr>
          </a:p>
          <a:p>
            <a:pPr marL="628650" indent="-628650">
              <a:lnSpc>
                <a:spcPct val="150000"/>
              </a:lnSpc>
              <a:spcBef>
                <a:spcPts val="600"/>
              </a:spcBef>
              <a:buClr>
                <a:schemeClr val="tx1"/>
              </a:buClr>
            </a:pPr>
            <a:r>
              <a:rPr lang="zh-CN" altLang="en-US" sz="2400" kern="1200" dirty="0">
                <a:latin typeface="黑体" panose="02010609060101010101" pitchFamily="49" charset="-122"/>
                <a:ea typeface="黑体" panose="02010609060101010101" pitchFamily="49" charset="-122"/>
              </a:rPr>
              <a:t>从够得着的地方开始</a:t>
            </a:r>
            <a:r>
              <a:rPr lang="en-US" altLang="zh-CN" sz="2400" kern="1200" dirty="0">
                <a:latin typeface="黑体" panose="02010609060101010101" pitchFamily="49" charset="-122"/>
                <a:ea typeface="黑体" panose="02010609060101010101" pitchFamily="49" charset="-122"/>
              </a:rPr>
              <a:t>——</a:t>
            </a:r>
            <a:r>
              <a:rPr lang="zh-CN" altLang="en-US" sz="2400" kern="1200" dirty="0">
                <a:latin typeface="黑体" panose="02010609060101010101" pitchFamily="49" charset="-122"/>
                <a:ea typeface="黑体" panose="02010609060101010101" pitchFamily="49" charset="-122"/>
              </a:rPr>
              <a:t>家人和</a:t>
            </a:r>
            <a:r>
              <a:rPr lang="zh-CN" altLang="en-US" sz="2400" kern="1200" dirty="0" smtClean="0">
                <a:latin typeface="黑体" panose="02010609060101010101" pitchFamily="49" charset="-122"/>
                <a:ea typeface="黑体" panose="02010609060101010101" pitchFamily="49" charset="-122"/>
              </a:rPr>
              <a:t>员工；</a:t>
            </a:r>
            <a:endParaRPr lang="en-US" altLang="zh-CN" sz="2400" kern="1200" dirty="0">
              <a:latin typeface="黑体" panose="02010609060101010101" pitchFamily="49" charset="-122"/>
              <a:ea typeface="黑体" panose="02010609060101010101" pitchFamily="49" charset="-122"/>
            </a:endParaRPr>
          </a:p>
          <a:p>
            <a:pPr marL="628650" indent="-628650">
              <a:lnSpc>
                <a:spcPct val="150000"/>
              </a:lnSpc>
              <a:spcBef>
                <a:spcPts val="600"/>
              </a:spcBef>
              <a:buClr>
                <a:schemeClr val="tx1"/>
              </a:buClr>
            </a:pPr>
            <a:r>
              <a:rPr lang="zh-CN" altLang="en-US" sz="2400" kern="1200" dirty="0">
                <a:latin typeface="黑体" panose="02010609060101010101" pitchFamily="49" charset="-122"/>
                <a:ea typeface="黑体" panose="02010609060101010101" pitchFamily="49" charset="-122"/>
              </a:rPr>
              <a:t>员工第一：</a:t>
            </a:r>
            <a:endParaRPr lang="en-US" altLang="zh-CN" sz="2400" kern="1200" dirty="0">
              <a:latin typeface="黑体" panose="02010609060101010101" pitchFamily="49" charset="-122"/>
              <a:ea typeface="黑体" panose="02010609060101010101" pitchFamily="49" charset="-122"/>
            </a:endParaRPr>
          </a:p>
          <a:p>
            <a:pPr marL="11620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稻盛和夫：经营企业，并非是要实现自己的梦想，而是要维护员工及其家庭的生活，不仅是现在，还包括将来。企业经营的首要目标，是谋求全体员工及其家属的共同</a:t>
            </a:r>
            <a:r>
              <a:rPr lang="zh-CN" altLang="en-US" sz="2000" kern="1200" dirty="0" smtClean="0">
                <a:latin typeface="黑体" panose="02010609060101010101" pitchFamily="49" charset="-122"/>
                <a:ea typeface="黑体" panose="02010609060101010101" pitchFamily="49" charset="-122"/>
              </a:rPr>
              <a:t>利益；</a:t>
            </a:r>
            <a:endParaRPr lang="en-US" altLang="zh-CN" sz="2000" kern="1200" dirty="0">
              <a:latin typeface="黑体" panose="02010609060101010101" pitchFamily="49" charset="-122"/>
              <a:ea typeface="黑体" panose="02010609060101010101" pitchFamily="49" charset="-122"/>
            </a:endParaRPr>
          </a:p>
          <a:p>
            <a:pPr marL="11620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张勇、</a:t>
            </a:r>
            <a:r>
              <a:rPr lang="zh-CN" altLang="en-US" sz="2000" kern="1200" dirty="0" smtClean="0">
                <a:latin typeface="黑体" panose="02010609060101010101" pitchFamily="49" charset="-122"/>
                <a:ea typeface="黑体" panose="02010609060101010101" pitchFamily="49" charset="-122"/>
              </a:rPr>
              <a:t>于东来、张洪瑞：</a:t>
            </a:r>
            <a:r>
              <a:rPr lang="zh-CN" altLang="en-US" sz="2000" kern="1200" dirty="0">
                <a:latin typeface="黑体" panose="02010609060101010101" pitchFamily="49" charset="-122"/>
                <a:ea typeface="黑体" panose="02010609060101010101" pitchFamily="49" charset="-122"/>
              </a:rPr>
              <a:t>把人当人看！以人为本最基本的落脚点就是你身边的</a:t>
            </a:r>
            <a:r>
              <a:rPr lang="zh-CN" altLang="en-US" sz="2000" kern="1200" dirty="0" smtClean="0">
                <a:latin typeface="黑体" panose="02010609060101010101" pitchFamily="49" charset="-122"/>
                <a:ea typeface="黑体" panose="02010609060101010101" pitchFamily="49" charset="-122"/>
              </a:rPr>
              <a:t>员工。</a:t>
            </a:r>
            <a:endParaRPr lang="zh-CN" altLang="en-US" sz="2000" kern="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100</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15413236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次第与序位</a:t>
            </a:r>
            <a:endParaRPr lang="zh-CN" altLang="en-US" dirty="0"/>
          </a:p>
        </p:txBody>
      </p:sp>
      <p:sp>
        <p:nvSpPr>
          <p:cNvPr id="3" name="内容占位符 2"/>
          <p:cNvSpPr>
            <a:spLocks noGrp="1"/>
          </p:cNvSpPr>
          <p:nvPr>
            <p:ph idx="1"/>
          </p:nvPr>
        </p:nvSpPr>
        <p:spPr>
          <a:xfrm>
            <a:off x="423334" y="1196977"/>
            <a:ext cx="11343217" cy="112712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628650" indent="-628650">
              <a:lnSpc>
                <a:spcPct val="150000"/>
              </a:lnSpc>
              <a:spcBef>
                <a:spcPts val="600"/>
              </a:spcBef>
              <a:buClr>
                <a:schemeClr val="tx1"/>
              </a:buClr>
            </a:pPr>
            <a:r>
              <a:rPr lang="zh-CN" altLang="en-US" sz="2400" kern="1200" dirty="0">
                <a:latin typeface="黑体" panose="02010609060101010101" pitchFamily="49" charset="-122"/>
                <a:ea typeface="黑体" panose="02010609060101010101" pitchFamily="49" charset="-122"/>
              </a:rPr>
              <a:t>把员工放在首位：追求全体员工物质和精神两方面幸福的同时，为人类产社会的进步发展作出贡献</a:t>
            </a:r>
            <a:r>
              <a:rPr lang="zh-CN" altLang="en-US" sz="2400" kern="1200" dirty="0" smtClean="0">
                <a:latin typeface="黑体" panose="02010609060101010101" pitchFamily="49" charset="-122"/>
                <a:ea typeface="黑体" panose="02010609060101010101" pitchFamily="49" charset="-122"/>
              </a:rPr>
              <a:t>！</a:t>
            </a:r>
            <a:endParaRPr lang="en-US" altLang="zh-CN" sz="2400" kern="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101</a:t>
            </a:fld>
            <a:endParaRPr lang="en-US" altLang="zh-CN">
              <a:solidFill>
                <a:srgbClr val="000000">
                  <a:lumMod val="65000"/>
                  <a:lumOff val="35000"/>
                </a:srgbClr>
              </a:solidFill>
            </a:endParaRPr>
          </a:p>
        </p:txBody>
      </p:sp>
      <p:sp>
        <p:nvSpPr>
          <p:cNvPr id="5" name="矩形 4"/>
          <p:cNvSpPr/>
          <p:nvPr/>
        </p:nvSpPr>
        <p:spPr>
          <a:xfrm>
            <a:off x="423334" y="2390962"/>
            <a:ext cx="11260667" cy="3075907"/>
          </a:xfrm>
          <a:prstGeom prst="rect">
            <a:avLst/>
          </a:prstGeom>
          <a:ln>
            <a:solidFill>
              <a:srgbClr val="C00000"/>
            </a:solidFill>
            <a:prstDash val="sysDash"/>
          </a:ln>
        </p:spPr>
        <p:txBody>
          <a:bodyPr wrap="square">
            <a:spAutoFit/>
          </a:bodyPr>
          <a:lstStyle/>
          <a:p>
            <a:pPr>
              <a:lnSpc>
                <a:spcPct val="130000"/>
              </a:lnSpc>
              <a:spcBef>
                <a:spcPts val="600"/>
              </a:spcBef>
              <a:buClr>
                <a:schemeClr val="tx1"/>
              </a:buClr>
            </a:pPr>
            <a:r>
              <a:rPr lang="zh-CN" altLang="en-US" dirty="0">
                <a:latin typeface="黑体" panose="02010609060101010101" pitchFamily="49" charset="-122"/>
                <a:ea typeface="黑体" panose="02010609060101010101" pitchFamily="49" charset="-122"/>
              </a:rPr>
              <a:t>曹岫云：</a:t>
            </a:r>
            <a:endParaRPr lang="en-US" altLang="zh-CN" dirty="0">
              <a:latin typeface="黑体" panose="02010609060101010101" pitchFamily="49" charset="-122"/>
              <a:ea typeface="黑体" panose="02010609060101010101" pitchFamily="49" charset="-122"/>
            </a:endParaRPr>
          </a:p>
          <a:p>
            <a:pPr indent="533400">
              <a:lnSpc>
                <a:spcPct val="130000"/>
              </a:lnSpc>
              <a:spcBef>
                <a:spcPts val="600"/>
              </a:spcBef>
              <a:buClr>
                <a:schemeClr val="tx1"/>
              </a:buClr>
            </a:pPr>
            <a:r>
              <a:rPr lang="zh-CN" altLang="en-US" dirty="0">
                <a:latin typeface="黑体" panose="02010609060101010101" pitchFamily="49" charset="-122"/>
                <a:ea typeface="黑体" panose="02010609060101010101" pitchFamily="49" charset="-122"/>
              </a:rPr>
              <a:t>总之，在稻盛看来，企业只有“追求全体员工物质和精神两方面的幸福”，把全体员工的积极性和创造性释放出来，才能真正“为人类和社会的进步发展做出贡献”。</a:t>
            </a:r>
            <a:endParaRPr lang="en-US" altLang="zh-CN" dirty="0">
              <a:latin typeface="黑体" panose="02010609060101010101" pitchFamily="49" charset="-122"/>
              <a:ea typeface="黑体" panose="02010609060101010101" pitchFamily="49" charset="-122"/>
            </a:endParaRPr>
          </a:p>
          <a:p>
            <a:pPr indent="533400">
              <a:lnSpc>
                <a:spcPct val="130000"/>
              </a:lnSpc>
              <a:spcBef>
                <a:spcPts val="600"/>
              </a:spcBef>
              <a:buClr>
                <a:schemeClr val="tx1"/>
              </a:buClr>
            </a:pPr>
            <a:r>
              <a:rPr lang="zh-CN" altLang="en-US" dirty="0">
                <a:latin typeface="黑体" panose="02010609060101010101" pitchFamily="49" charset="-122"/>
                <a:ea typeface="黑体" panose="02010609060101010101" pitchFamily="49" charset="-122"/>
              </a:rPr>
              <a:t>反过来讲，如果经营者忽视自己企业的员工，与他们没有感情，不把他们的苦乐放在心上，也不激发他们的潜能，甚至欺侮他们、压榨他们，而嘴上奢谈什么“客户第一”、“股东第一”、奢谈什么“产业报国”、“为社会为人类做贡献”，那么经营者这一套就无法唤起员工的共鸣，就不能成为全体员工共同的理念，就无法落实到员工的行动中，就变得空泛抽象，归根结底还是经营者“自己个人第一</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。这样就得不到员工的由衷配合，企业当然不可能长盛不衰。</a:t>
            </a:r>
            <a:endParaRPr lang="en-US" altLang="zh-CN" dirty="0">
              <a:latin typeface="黑体" panose="02010609060101010101" pitchFamily="49" charset="-122"/>
              <a:ea typeface="黑体" panose="02010609060101010101" pitchFamily="49" charset="-122"/>
            </a:endParaRPr>
          </a:p>
        </p:txBody>
      </p:sp>
      <p:sp>
        <p:nvSpPr>
          <p:cNvPr id="6" name="矩形 5"/>
          <p:cNvSpPr/>
          <p:nvPr/>
        </p:nvSpPr>
        <p:spPr>
          <a:xfrm>
            <a:off x="442383" y="5585756"/>
            <a:ext cx="11572408" cy="1020472"/>
          </a:xfrm>
          <a:prstGeom prst="rect">
            <a:avLst/>
          </a:prstGeom>
          <a:noFill/>
          <a:ln>
            <a:solidFill>
              <a:srgbClr val="C00000"/>
            </a:solidFill>
            <a:prstDash val="sysDash"/>
          </a:ln>
        </p:spPr>
        <p:txBody>
          <a:bodyPr wrap="square">
            <a:spAutoFit/>
          </a:bodyPr>
          <a:lstStyle/>
          <a:p>
            <a:pPr marL="342900" indent="-342900">
              <a:lnSpc>
                <a:spcPct val="150000"/>
              </a:lnSpc>
              <a:spcBef>
                <a:spcPts val="600"/>
              </a:spcBef>
              <a:buClr>
                <a:schemeClr val="tx1"/>
              </a:buClr>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“你首先对员工微笑，员工才会对客户微笑，客户才会对企业微笑。”（用心微笑</a:t>
            </a:r>
            <a:r>
              <a:rPr lang="en-US" altLang="zh-CN" sz="2000" dirty="0">
                <a:latin typeface="黑体" panose="02010609060101010101" pitchFamily="49" charset="-122"/>
                <a:ea typeface="黑体" panose="02010609060101010101" pitchFamily="49" charset="-122"/>
              </a:rPr>
              <a:t>VS.</a:t>
            </a:r>
            <a:r>
              <a:rPr lang="zh-CN" altLang="en-US" sz="2000" dirty="0">
                <a:latin typeface="黑体" panose="02010609060101010101" pitchFamily="49" charset="-122"/>
                <a:ea typeface="黑体" panose="02010609060101010101" pitchFamily="49" charset="-122"/>
              </a:rPr>
              <a:t>八颗牙）</a:t>
            </a:r>
            <a:endParaRPr lang="en-US" altLang="zh-CN" sz="2000" dirty="0">
              <a:latin typeface="黑体" panose="02010609060101010101" pitchFamily="49" charset="-122"/>
              <a:ea typeface="黑体" panose="02010609060101010101" pitchFamily="49" charset="-122"/>
            </a:endParaRPr>
          </a:p>
          <a:p>
            <a:pPr marL="342900" indent="-342900">
              <a:lnSpc>
                <a:spcPct val="150000"/>
              </a:lnSpc>
              <a:buClr>
                <a:schemeClr val="tx1"/>
              </a:buClr>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马云：客户第一，员工第二，股东</a:t>
            </a:r>
            <a:r>
              <a:rPr lang="zh-CN" altLang="en-US" sz="2000" dirty="0" smtClean="0">
                <a:latin typeface="黑体" panose="02010609060101010101" pitchFamily="49" charset="-122"/>
                <a:ea typeface="黑体" panose="02010609060101010101" pitchFamily="49" charset="-122"/>
              </a:rPr>
              <a:t>第三。</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914935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740993" y="288839"/>
            <a:ext cx="1042273" cy="830997"/>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4800" b="1" dirty="0" smtClean="0">
                <a:solidFill>
                  <a:srgbClr val="969696"/>
                </a:solidFill>
                <a:ea typeface="宋体" pitchFamily="2" charset="-122"/>
              </a:rPr>
              <a:t>3.2</a:t>
            </a:r>
            <a:endParaRPr lang="en-US" altLang="zh-CN" sz="1400"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5" name="Text Box 9"/>
          <p:cNvSpPr txBox="1">
            <a:spLocks noChangeArrowheads="1"/>
          </p:cNvSpPr>
          <p:nvPr/>
        </p:nvSpPr>
        <p:spPr bwMode="auto">
          <a:xfrm>
            <a:off x="4543426" y="4461727"/>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故事二：作为人，何为谓确</a:t>
            </a:r>
            <a:endParaRPr lang="zh-CN" altLang="en-US" sz="2000" dirty="0">
              <a:solidFill>
                <a:srgbClr val="000000"/>
              </a:solidFill>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Picture 5" descr="和君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8582" y="-86"/>
            <a:ext cx="2122488"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0366936"/>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故事二：作为人，何谓正确？</a:t>
            </a:r>
            <a:endParaRPr lang="zh-CN" altLang="en-US" dirty="0"/>
          </a:p>
        </p:txBody>
      </p:sp>
      <p:sp>
        <p:nvSpPr>
          <p:cNvPr id="3" name="内容占位符 2"/>
          <p:cNvSpPr>
            <a:spLocks noGrp="1"/>
          </p:cNvSpPr>
          <p:nvPr>
            <p:ph idx="1"/>
          </p:nvPr>
        </p:nvSpPr>
        <p:spPr>
          <a:xfrm>
            <a:off x="423334" y="1196977"/>
            <a:ext cx="11343217" cy="4727574"/>
          </a:xfrm>
        </p:spPr>
        <p:txBody>
          <a:bodyPr>
            <a:noAutofit/>
          </a:bodyPr>
          <a:lstStyle/>
          <a:p>
            <a:pPr marL="533400" indent="-533400">
              <a:lnSpc>
                <a:spcPct val="150000"/>
              </a:lnSpc>
              <a:buClr>
                <a:schemeClr val="tx1"/>
              </a:buClr>
            </a:pPr>
            <a:r>
              <a:rPr lang="zh-CN" altLang="en-US" sz="2400" dirty="0" smtClean="0">
                <a:latin typeface="黑体" panose="02010609060101010101" pitchFamily="49" charset="-122"/>
                <a:ea typeface="黑体" panose="02010609060101010101" pitchFamily="49" charset="-122"/>
              </a:rPr>
              <a:t>稻盛和夫：</a:t>
            </a:r>
            <a:endParaRPr lang="en-US" altLang="zh-CN" sz="2400" dirty="0" smtClean="0">
              <a:latin typeface="黑体" panose="02010609060101010101" pitchFamily="49" charset="-122"/>
              <a:ea typeface="黑体" panose="02010609060101010101" pitchFamily="49" charset="-122"/>
            </a:endParaRPr>
          </a:p>
          <a:p>
            <a:pPr marL="533400" indent="533400">
              <a:lnSpc>
                <a:spcPct val="150000"/>
              </a:lnSpc>
              <a:buNone/>
            </a:pPr>
            <a:r>
              <a:rPr lang="zh-CN" altLang="en-US" sz="2000" b="1" dirty="0" smtClean="0">
                <a:latin typeface="楷体" panose="02010609060101010101" pitchFamily="49" charset="-122"/>
                <a:ea typeface="楷体" panose="02010609060101010101" pitchFamily="49" charset="-122"/>
              </a:rPr>
              <a:t>创立京瓷，我必须对经营负起责任，但当时我还没有与经营相关的经验与知识。然而公司成立以后，作为经营者，我必须对每天发生的各种问题做出判断。由此而来的不安让我连日辗转难眠。</a:t>
            </a:r>
            <a:endParaRPr lang="en-US" altLang="zh-CN" sz="2000" b="1" dirty="0" smtClean="0">
              <a:latin typeface="楷体" panose="02010609060101010101" pitchFamily="49" charset="-122"/>
              <a:ea typeface="楷体" panose="02010609060101010101" pitchFamily="49" charset="-122"/>
            </a:endParaRPr>
          </a:p>
          <a:p>
            <a:pPr marL="533400" indent="533400">
              <a:lnSpc>
                <a:spcPct val="150000"/>
              </a:lnSpc>
              <a:buNone/>
            </a:pPr>
            <a:r>
              <a:rPr lang="zh-CN" altLang="en-US" sz="2000" b="1" dirty="0" smtClean="0">
                <a:latin typeface="楷体" panose="02010609060101010101" pitchFamily="49" charset="-122"/>
                <a:ea typeface="楷体" panose="02010609060101010101" pitchFamily="49" charset="-122"/>
              </a:rPr>
              <a:t>在烦恼之余，我意识到：在经营活动上</a:t>
            </a:r>
            <a:r>
              <a:rPr lang="zh-CN" altLang="en-US" sz="2000" b="1" dirty="0" smtClean="0">
                <a:solidFill>
                  <a:srgbClr val="FF0000"/>
                </a:solidFill>
                <a:latin typeface="楷体" panose="02010609060101010101" pitchFamily="49" charset="-122"/>
                <a:ea typeface="楷体" panose="02010609060101010101" pitchFamily="49" charset="-122"/>
              </a:rPr>
              <a:t>作出的判断必须要基于世间通行的道理，即“原理原则”。换句话说就是，把“作为人是正确，还是错误”作为判断基准，遵循这些规范，即使没有经验和知识，也不会出现重大的判断失误。</a:t>
            </a:r>
            <a:endParaRPr lang="en-US" altLang="zh-CN" sz="2000" b="1" dirty="0" smtClean="0">
              <a:solidFill>
                <a:srgbClr val="FF0000"/>
              </a:solidFill>
              <a:latin typeface="楷体" panose="02010609060101010101" pitchFamily="49" charset="-122"/>
              <a:ea typeface="楷体" panose="02010609060101010101" pitchFamily="49" charset="-122"/>
            </a:endParaRPr>
          </a:p>
          <a:p>
            <a:pPr marL="533400" indent="533400">
              <a:lnSpc>
                <a:spcPct val="150000"/>
              </a:lnSpc>
              <a:buNone/>
            </a:pPr>
            <a:r>
              <a:rPr lang="zh-CN" altLang="en-US" sz="2000" b="1" dirty="0" smtClean="0">
                <a:latin typeface="楷体" panose="02010609060101010101" pitchFamily="49" charset="-122"/>
                <a:ea typeface="楷体" panose="02010609060101010101" pitchFamily="49" charset="-122"/>
              </a:rPr>
              <a:t>碰巧我对经营很无知，才不得不遵循“原理原则”，从本质上对事物进行思考，仅此而已。但这种思维方式，在经营活动中自不必说，在人生所有场合下都为我指明了正确的方向。</a:t>
            </a:r>
            <a:endParaRPr lang="en-US" altLang="zh-CN" sz="2000"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103</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231949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故事二：作为人，何谓正确？</a:t>
            </a:r>
            <a:endParaRPr lang="zh-CN" altLang="en-US" dirty="0"/>
          </a:p>
        </p:txBody>
      </p:sp>
      <p:sp>
        <p:nvSpPr>
          <p:cNvPr id="3" name="内容占位符 2"/>
          <p:cNvSpPr>
            <a:spLocks noGrp="1"/>
          </p:cNvSpPr>
          <p:nvPr>
            <p:ph idx="1"/>
          </p:nvPr>
        </p:nvSpPr>
        <p:spPr>
          <a:xfrm>
            <a:off x="423335" y="1196976"/>
            <a:ext cx="11254316" cy="525621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buClr>
                <a:schemeClr val="tx1"/>
              </a:buClr>
            </a:pPr>
            <a:r>
              <a:rPr lang="zh-CN" altLang="en-US" sz="2400" dirty="0">
                <a:latin typeface="黑体" panose="02010609060101010101" pitchFamily="49" charset="-122"/>
                <a:ea typeface="黑体" panose="02010609060101010101" pitchFamily="49" charset="-122"/>
              </a:rPr>
              <a:t>稻盛和夫：</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年代，与美国人打交道的故事。</a:t>
            </a:r>
            <a:endParaRPr lang="en-US" altLang="zh-CN" sz="2400" dirty="0">
              <a:latin typeface="黑体" panose="02010609060101010101" pitchFamily="49" charset="-122"/>
              <a:ea typeface="黑体" panose="02010609060101010101" pitchFamily="49" charset="-122"/>
            </a:endParaRPr>
          </a:p>
          <a:p>
            <a:pPr marL="533400" indent="533400">
              <a:lnSpc>
                <a:spcPct val="150000"/>
              </a:lnSpc>
              <a:buClr>
                <a:schemeClr val="tx1"/>
              </a:buClr>
              <a:buNone/>
            </a:pPr>
            <a:r>
              <a:rPr lang="zh-CN" altLang="en-US" sz="2000" b="1" dirty="0" smtClean="0">
                <a:latin typeface="楷体" panose="02010609060101010101" pitchFamily="49" charset="-122"/>
                <a:ea typeface="楷体" panose="02010609060101010101" pitchFamily="49" charset="-122"/>
              </a:rPr>
              <a:t>日本的</a:t>
            </a:r>
            <a:r>
              <a:rPr lang="zh-CN" altLang="en-US" sz="2000" b="1" dirty="0">
                <a:latin typeface="楷体" panose="02010609060101010101" pitchFamily="49" charset="-122"/>
                <a:ea typeface="楷体" panose="02010609060101010101" pitchFamily="49" charset="-122"/>
              </a:rPr>
              <a:t>法律体系是以德国为模板确立的，而美国采用判例法。因此，美国人在日常会话中经常使用“</a:t>
            </a:r>
            <a:r>
              <a:rPr lang="en-US" altLang="zh-CN" sz="2000" b="1" dirty="0">
                <a:latin typeface="楷体" panose="02010609060101010101" pitchFamily="49" charset="-122"/>
                <a:ea typeface="楷体" panose="02010609060101010101" pitchFamily="49" charset="-122"/>
              </a:rPr>
              <a:t>reasonable”</a:t>
            </a:r>
            <a:r>
              <a:rPr lang="zh-CN" altLang="en-US" sz="2000" b="1" dirty="0">
                <a:latin typeface="楷体" panose="02010609060101010101" pitchFamily="49" charset="-122"/>
                <a:ea typeface="楷体" panose="02010609060101010101" pitchFamily="49" charset="-122"/>
              </a:rPr>
              <a:t>一词。在审判中设立陪审员制度，征集有良知的人判断：“这个案件应该怎样判决。”所以，在判断事物时，他们自己认真考虑，认为“合理”的话，就会作出迅速而明确的决断。</a:t>
            </a:r>
            <a:endParaRPr lang="en-US" altLang="zh-CN" sz="2000" b="1" dirty="0">
              <a:latin typeface="楷体" panose="02010609060101010101" pitchFamily="49" charset="-122"/>
              <a:ea typeface="楷体" panose="02010609060101010101" pitchFamily="49" charset="-122"/>
            </a:endParaRPr>
          </a:p>
          <a:p>
            <a:pPr marL="533400" indent="533400">
              <a:lnSpc>
                <a:spcPct val="150000"/>
              </a:lnSpc>
              <a:buClr>
                <a:schemeClr val="tx1"/>
              </a:buClr>
              <a:buNone/>
            </a:pPr>
            <a:r>
              <a:rPr lang="zh-CN" altLang="en-US" sz="2000" b="1" dirty="0" smtClean="0">
                <a:latin typeface="楷体" panose="02010609060101010101" pitchFamily="49" charset="-122"/>
                <a:ea typeface="楷体" panose="02010609060101010101" pitchFamily="49" charset="-122"/>
              </a:rPr>
              <a:t>因此</a:t>
            </a:r>
            <a:r>
              <a:rPr lang="zh-CN" altLang="en-US" sz="2000" b="1" dirty="0">
                <a:latin typeface="楷体" panose="02010609060101010101" pitchFamily="49" charset="-122"/>
                <a:ea typeface="楷体" panose="02010609060101010101" pitchFamily="49" charset="-122"/>
              </a:rPr>
              <a:t>，在与美国人一起讨论时，就能与他们在同一平台，以同样的速度讨论。若是他们认为某个事件“合理”，我按自己的想法也判断“正当”的话，就会当即得出 一致的结论。在美国拓展经营的过程中，工作的进展比预期更加顺利。</a:t>
            </a:r>
            <a:endParaRPr lang="en-US" altLang="zh-CN" sz="2000" b="1" dirty="0">
              <a:latin typeface="楷体" panose="02010609060101010101" pitchFamily="49" charset="-122"/>
              <a:ea typeface="楷体" panose="02010609060101010101" pitchFamily="49" charset="-122"/>
            </a:endParaRPr>
          </a:p>
          <a:p>
            <a:pPr marL="0" indent="533400">
              <a:lnSpc>
                <a:spcPct val="150000"/>
              </a:lnSpc>
              <a:buClr>
                <a:schemeClr val="tx1"/>
              </a:buClr>
            </a:pPr>
            <a:endParaRPr lang="zh-CN" altLang="en-US" sz="2400"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104</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81561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6336" y="1127152"/>
            <a:ext cx="4922063" cy="5419698"/>
          </a:xfrm>
          <a:prstGeom prst="rect">
            <a:avLst/>
          </a:prstGeom>
        </p:spPr>
      </p:pic>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为学日益  为道日损</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105</a:t>
            </a:fld>
            <a:endParaRPr lang="en-US" altLang="zh-CN">
              <a:solidFill>
                <a:srgbClr val="000000">
                  <a:lumMod val="65000"/>
                  <a:lumOff val="35000"/>
                </a:srgbClr>
              </a:solidFill>
            </a:endParaRPr>
          </a:p>
        </p:txBody>
      </p:sp>
      <p:sp>
        <p:nvSpPr>
          <p:cNvPr id="6" name="TextBox 5"/>
          <p:cNvSpPr txBox="1"/>
          <p:nvPr/>
        </p:nvSpPr>
        <p:spPr>
          <a:xfrm>
            <a:off x="7277628" y="4592663"/>
            <a:ext cx="3416320" cy="523220"/>
          </a:xfrm>
          <a:prstGeom prst="rect">
            <a:avLst/>
          </a:prstGeom>
          <a:noFill/>
        </p:spPr>
        <p:txBody>
          <a:bodyPr wrap="none" rtlCol="0">
            <a:spAutoFit/>
          </a:bodyPr>
          <a:lstStyle/>
          <a:p>
            <a:r>
              <a:rPr lang="zh-CN" altLang="en-US" sz="2800" dirty="0">
                <a:solidFill>
                  <a:srgbClr val="000000"/>
                </a:solidFill>
                <a:latin typeface="华文楷体" pitchFamily="2" charset="-122"/>
                <a:ea typeface="华文楷体" pitchFamily="2" charset="-122"/>
              </a:rPr>
              <a:t>作为人，何谓正确？</a:t>
            </a:r>
          </a:p>
        </p:txBody>
      </p:sp>
      <p:sp>
        <p:nvSpPr>
          <p:cNvPr id="7" name="内容占位符 2"/>
          <p:cNvSpPr>
            <a:spLocks noGrp="1"/>
          </p:cNvSpPr>
          <p:nvPr>
            <p:ph idx="1"/>
          </p:nvPr>
        </p:nvSpPr>
        <p:spPr>
          <a:xfrm>
            <a:off x="3802968" y="1398152"/>
            <a:ext cx="2062169" cy="492956"/>
          </a:xfrm>
        </p:spPr>
        <p:txBody>
          <a:bodyPr>
            <a:noAutofit/>
          </a:bodyPr>
          <a:lstStyle/>
          <a:p>
            <a:pPr marL="0" indent="0" algn="ctr">
              <a:buNone/>
            </a:pPr>
            <a:r>
              <a:rPr lang="zh-CN" altLang="en-US" sz="2000" dirty="0">
                <a:latin typeface="黑体" panose="02010609060101010101" pitchFamily="49" charset="-122"/>
                <a:ea typeface="黑体" panose="02010609060101010101" pitchFamily="49" charset="-122"/>
              </a:rPr>
              <a:t>术：方法，</a:t>
            </a:r>
            <a:r>
              <a:rPr lang="zh-CN" altLang="en-US" sz="2000" dirty="0" smtClean="0">
                <a:latin typeface="黑体" panose="02010609060101010101" pitchFamily="49" charset="-122"/>
                <a:ea typeface="黑体" panose="02010609060101010101" pitchFamily="49" charset="-122"/>
              </a:rPr>
              <a:t>工具</a:t>
            </a:r>
            <a:endParaRPr lang="en-US" altLang="zh-CN" sz="2000" dirty="0">
              <a:latin typeface="黑体" panose="02010609060101010101" pitchFamily="49" charset="-122"/>
              <a:ea typeface="黑体" panose="02010609060101010101" pitchFamily="49" charset="-122"/>
            </a:endParaRPr>
          </a:p>
        </p:txBody>
      </p:sp>
      <p:sp>
        <p:nvSpPr>
          <p:cNvPr id="3" name="TextBox 2"/>
          <p:cNvSpPr txBox="1"/>
          <p:nvPr/>
        </p:nvSpPr>
        <p:spPr>
          <a:xfrm>
            <a:off x="4086578" y="5464396"/>
            <a:ext cx="1723549" cy="400110"/>
          </a:xfrm>
          <a:prstGeom prst="rect">
            <a:avLst/>
          </a:prstGeom>
          <a:noFill/>
        </p:spPr>
        <p:txBody>
          <a:bodyPr wrap="none" rtlCol="0">
            <a:noAutofit/>
          </a:bodyPr>
          <a:lstStyle/>
          <a:p>
            <a:pPr algn="ctr"/>
            <a:r>
              <a:rPr lang="zh-CN" altLang="en-US" sz="2000" dirty="0">
                <a:solidFill>
                  <a:srgbClr val="000000"/>
                </a:solidFill>
                <a:latin typeface="黑体" panose="02010609060101010101" pitchFamily="49" charset="-122"/>
                <a:ea typeface="黑体" panose="02010609060101010101" pitchFamily="49" charset="-122"/>
              </a:rPr>
              <a:t>道：原理原则</a:t>
            </a:r>
          </a:p>
        </p:txBody>
      </p:sp>
      <p:sp>
        <p:nvSpPr>
          <p:cNvPr id="5" name="TextBox 4"/>
          <p:cNvSpPr txBox="1"/>
          <p:nvPr/>
        </p:nvSpPr>
        <p:spPr>
          <a:xfrm>
            <a:off x="7059764" y="2247984"/>
            <a:ext cx="697627" cy="400110"/>
          </a:xfrm>
          <a:prstGeom prst="rect">
            <a:avLst/>
          </a:prstGeom>
          <a:noFill/>
        </p:spPr>
        <p:txBody>
          <a:bodyPr wrap="none" rtlCol="0">
            <a:noAutofit/>
          </a:bodyPr>
          <a:lstStyle/>
          <a:p>
            <a:pPr algn="ctr"/>
            <a:r>
              <a:rPr lang="zh-CN" altLang="en-US" sz="2000" dirty="0">
                <a:solidFill>
                  <a:srgbClr val="000000"/>
                </a:solidFill>
                <a:latin typeface="黑体" panose="02010609060101010101" pitchFamily="49" charset="-122"/>
                <a:ea typeface="黑体" panose="02010609060101010101" pitchFamily="49" charset="-122"/>
              </a:rPr>
              <a:t>战略</a:t>
            </a:r>
          </a:p>
        </p:txBody>
      </p:sp>
      <p:sp>
        <p:nvSpPr>
          <p:cNvPr id="11" name="TextBox 10"/>
          <p:cNvSpPr txBox="1"/>
          <p:nvPr/>
        </p:nvSpPr>
        <p:spPr>
          <a:xfrm>
            <a:off x="10204151" y="2448039"/>
            <a:ext cx="697627" cy="400110"/>
          </a:xfrm>
          <a:prstGeom prst="rect">
            <a:avLst/>
          </a:prstGeom>
          <a:noFill/>
        </p:spPr>
        <p:txBody>
          <a:bodyPr wrap="none" rtlCol="0">
            <a:noAutofit/>
          </a:bodyPr>
          <a:lstStyle/>
          <a:p>
            <a:pPr algn="ctr"/>
            <a:r>
              <a:rPr lang="zh-CN" altLang="en-US" sz="2000" dirty="0">
                <a:solidFill>
                  <a:srgbClr val="000000"/>
                </a:solidFill>
                <a:latin typeface="黑体" panose="02010609060101010101" pitchFamily="49" charset="-122"/>
                <a:ea typeface="黑体" panose="02010609060101010101" pitchFamily="49" charset="-122"/>
              </a:rPr>
              <a:t>资本</a:t>
            </a:r>
          </a:p>
        </p:txBody>
      </p:sp>
      <p:sp>
        <p:nvSpPr>
          <p:cNvPr id="12" name="TextBox 11"/>
          <p:cNvSpPr txBox="1"/>
          <p:nvPr/>
        </p:nvSpPr>
        <p:spPr>
          <a:xfrm>
            <a:off x="7654799" y="1373871"/>
            <a:ext cx="697627" cy="400110"/>
          </a:xfrm>
          <a:prstGeom prst="rect">
            <a:avLst/>
          </a:prstGeom>
          <a:noFill/>
        </p:spPr>
        <p:txBody>
          <a:bodyPr wrap="none" rtlCol="0">
            <a:noAutofit/>
          </a:bodyPr>
          <a:lstStyle/>
          <a:p>
            <a:pPr algn="ctr"/>
            <a:r>
              <a:rPr lang="zh-CN" altLang="en-US" sz="2000" dirty="0">
                <a:solidFill>
                  <a:srgbClr val="000000"/>
                </a:solidFill>
                <a:latin typeface="黑体" panose="02010609060101010101" pitchFamily="49" charset="-122"/>
                <a:ea typeface="黑体" panose="02010609060101010101" pitchFamily="49" charset="-122"/>
              </a:rPr>
              <a:t>组织</a:t>
            </a:r>
          </a:p>
        </p:txBody>
      </p:sp>
      <p:sp>
        <p:nvSpPr>
          <p:cNvPr id="13" name="TextBox 12"/>
          <p:cNvSpPr txBox="1"/>
          <p:nvPr/>
        </p:nvSpPr>
        <p:spPr>
          <a:xfrm>
            <a:off x="8769082" y="1081896"/>
            <a:ext cx="697627" cy="400110"/>
          </a:xfrm>
          <a:prstGeom prst="rect">
            <a:avLst/>
          </a:prstGeom>
          <a:noFill/>
        </p:spPr>
        <p:txBody>
          <a:bodyPr wrap="none" rtlCol="0">
            <a:noAutofit/>
          </a:bodyPr>
          <a:lstStyle/>
          <a:p>
            <a:pPr algn="ctr"/>
            <a:r>
              <a:rPr lang="zh-CN" altLang="en-US" sz="2000" dirty="0">
                <a:solidFill>
                  <a:srgbClr val="000000"/>
                </a:solidFill>
                <a:latin typeface="黑体" panose="02010609060101010101" pitchFamily="49" charset="-122"/>
                <a:ea typeface="黑体" panose="02010609060101010101" pitchFamily="49" charset="-122"/>
              </a:rPr>
              <a:t>营销</a:t>
            </a:r>
          </a:p>
        </p:txBody>
      </p:sp>
      <p:sp>
        <p:nvSpPr>
          <p:cNvPr id="14" name="TextBox 13"/>
          <p:cNvSpPr txBox="1"/>
          <p:nvPr/>
        </p:nvSpPr>
        <p:spPr>
          <a:xfrm>
            <a:off x="9706268" y="1345544"/>
            <a:ext cx="441146" cy="400110"/>
          </a:xfrm>
          <a:prstGeom prst="rect">
            <a:avLst/>
          </a:prstGeom>
          <a:noFill/>
        </p:spPr>
        <p:txBody>
          <a:bodyPr wrap="none" rtlCol="0">
            <a:noAutofit/>
          </a:bodyPr>
          <a:lstStyle/>
          <a:p>
            <a:pPr algn="ctr"/>
            <a:r>
              <a:rPr lang="en-US" altLang="zh-CN" sz="2000" dirty="0">
                <a:solidFill>
                  <a:srgbClr val="000000"/>
                </a:solidFill>
                <a:latin typeface="黑体" panose="02010609060101010101" pitchFamily="49" charset="-122"/>
                <a:ea typeface="黑体" panose="02010609060101010101" pitchFamily="49" charset="-122"/>
              </a:rPr>
              <a:t>HR</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15" name="TextBox 14"/>
          <p:cNvSpPr txBox="1"/>
          <p:nvPr/>
        </p:nvSpPr>
        <p:spPr>
          <a:xfrm>
            <a:off x="10204151" y="1912967"/>
            <a:ext cx="697627" cy="400110"/>
          </a:xfrm>
          <a:prstGeom prst="rect">
            <a:avLst/>
          </a:prstGeom>
          <a:noFill/>
        </p:spPr>
        <p:txBody>
          <a:bodyPr wrap="none" rtlCol="0">
            <a:noAutofit/>
          </a:bodyPr>
          <a:lstStyle/>
          <a:p>
            <a:pPr algn="ctr"/>
            <a:r>
              <a:rPr lang="zh-CN" altLang="en-US" sz="2000" dirty="0">
                <a:solidFill>
                  <a:srgbClr val="000000"/>
                </a:solidFill>
                <a:latin typeface="黑体" panose="02010609060101010101" pitchFamily="49" charset="-122"/>
                <a:ea typeface="黑体" panose="02010609060101010101" pitchFamily="49" charset="-122"/>
              </a:rPr>
              <a:t>财务</a:t>
            </a:r>
          </a:p>
        </p:txBody>
      </p:sp>
      <p:sp>
        <p:nvSpPr>
          <p:cNvPr id="16" name="TextBox 15"/>
          <p:cNvSpPr txBox="1"/>
          <p:nvPr/>
        </p:nvSpPr>
        <p:spPr>
          <a:xfrm>
            <a:off x="10224774" y="2957314"/>
            <a:ext cx="697627" cy="400110"/>
          </a:xfrm>
          <a:prstGeom prst="rect">
            <a:avLst/>
          </a:prstGeom>
          <a:noFill/>
        </p:spPr>
        <p:txBody>
          <a:bodyPr wrap="none" rtlCol="0">
            <a:noAutofit/>
          </a:bodyPr>
          <a:lstStyle/>
          <a:p>
            <a:pPr algn="ctr"/>
            <a:r>
              <a:rPr lang="en-US" altLang="zh-CN" sz="2000" dirty="0">
                <a:solidFill>
                  <a:srgbClr val="000000"/>
                </a:solidFill>
                <a:latin typeface="黑体" panose="02010609060101010101" pitchFamily="49" charset="-122"/>
                <a:ea typeface="黑体" panose="02010609060101010101" pitchFamily="49" charset="-122"/>
              </a:rPr>
              <a:t>……</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8" name="上下箭头 7"/>
          <p:cNvSpPr/>
          <p:nvPr/>
        </p:nvSpPr>
        <p:spPr bwMode="auto">
          <a:xfrm>
            <a:off x="5466979" y="1898690"/>
            <a:ext cx="323165" cy="3528000"/>
          </a:xfrm>
          <a:prstGeom prst="upDow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ea typeface="宋体" pitchFamily="2" charset="-122"/>
            </a:endParaRPr>
          </a:p>
        </p:txBody>
      </p:sp>
      <p:sp>
        <p:nvSpPr>
          <p:cNvPr id="18" name="TextBox 17"/>
          <p:cNvSpPr txBox="1"/>
          <p:nvPr/>
        </p:nvSpPr>
        <p:spPr>
          <a:xfrm>
            <a:off x="3789428" y="2200714"/>
            <a:ext cx="1467068" cy="400110"/>
          </a:xfrm>
          <a:prstGeom prst="rect">
            <a:avLst/>
          </a:prstGeom>
          <a:solidFill>
            <a:schemeClr val="bg1">
              <a:lumMod val="65000"/>
              <a:alpha val="73000"/>
            </a:schemeClr>
          </a:solidFill>
          <a:ln>
            <a:noFill/>
            <a:prstDash val="sysDash"/>
          </a:ln>
        </p:spPr>
        <p:txBody>
          <a:bodyPr wrap="none" rtlCol="0">
            <a:noAutofit/>
          </a:bodyPr>
          <a:lstStyle/>
          <a:p>
            <a:pPr algn="ctr"/>
            <a:r>
              <a:rPr lang="zh-CN" altLang="en-US" sz="2000" b="1" dirty="0">
                <a:solidFill>
                  <a:srgbClr val="000000"/>
                </a:solidFill>
                <a:latin typeface="黑体" panose="02010609060101010101" pitchFamily="49" charset="-122"/>
                <a:ea typeface="黑体" panose="02010609060101010101" pitchFamily="49" charset="-122"/>
              </a:rPr>
              <a:t>为学</a:t>
            </a:r>
            <a:r>
              <a:rPr lang="en-US" altLang="zh-CN" sz="2000" b="1" dirty="0">
                <a:solidFill>
                  <a:srgbClr val="000000"/>
                </a:solidFill>
                <a:latin typeface="黑体" panose="02010609060101010101" pitchFamily="49" charset="-122"/>
                <a:ea typeface="黑体" panose="02010609060101010101" pitchFamily="49" charset="-122"/>
              </a:rPr>
              <a:t>——</a:t>
            </a:r>
            <a:r>
              <a:rPr lang="zh-CN" altLang="en-US" sz="2000" b="1" dirty="0">
                <a:solidFill>
                  <a:srgbClr val="000000"/>
                </a:solidFill>
                <a:latin typeface="黑体" panose="02010609060101010101" pitchFamily="49" charset="-122"/>
                <a:ea typeface="黑体" panose="02010609060101010101" pitchFamily="49" charset="-122"/>
              </a:rPr>
              <a:t>进</a:t>
            </a:r>
          </a:p>
        </p:txBody>
      </p:sp>
      <p:sp>
        <p:nvSpPr>
          <p:cNvPr id="19" name="TextBox 18"/>
          <p:cNvSpPr txBox="1"/>
          <p:nvPr/>
        </p:nvSpPr>
        <p:spPr>
          <a:xfrm>
            <a:off x="3789428" y="4858162"/>
            <a:ext cx="1467068" cy="400110"/>
          </a:xfrm>
          <a:prstGeom prst="rect">
            <a:avLst/>
          </a:prstGeom>
          <a:solidFill>
            <a:schemeClr val="bg1">
              <a:lumMod val="65000"/>
              <a:alpha val="73000"/>
            </a:schemeClr>
          </a:solidFill>
          <a:ln>
            <a:noFill/>
            <a:prstDash val="sysDash"/>
          </a:ln>
        </p:spPr>
        <p:txBody>
          <a:bodyPr wrap="none" rtlCol="0">
            <a:noAutofit/>
          </a:bodyPr>
          <a:lstStyle/>
          <a:p>
            <a:pPr algn="ctr"/>
            <a:r>
              <a:rPr lang="zh-CN" altLang="en-US" sz="2000" b="1" dirty="0">
                <a:solidFill>
                  <a:srgbClr val="000000"/>
                </a:solidFill>
                <a:latin typeface="黑体" panose="02010609060101010101" pitchFamily="49" charset="-122"/>
                <a:ea typeface="黑体" panose="02010609060101010101" pitchFamily="49" charset="-122"/>
              </a:rPr>
              <a:t>为道</a:t>
            </a:r>
            <a:r>
              <a:rPr lang="en-US" altLang="zh-CN" sz="2000" b="1" dirty="0">
                <a:solidFill>
                  <a:srgbClr val="000000"/>
                </a:solidFill>
                <a:latin typeface="黑体" panose="02010609060101010101" pitchFamily="49" charset="-122"/>
                <a:ea typeface="黑体" panose="02010609060101010101" pitchFamily="49" charset="-122"/>
              </a:rPr>
              <a:t>——</a:t>
            </a:r>
            <a:r>
              <a:rPr lang="zh-CN" altLang="en-US" sz="2000" b="1" dirty="0">
                <a:solidFill>
                  <a:srgbClr val="000000"/>
                </a:solidFill>
                <a:latin typeface="黑体" panose="02010609060101010101" pitchFamily="49" charset="-122"/>
                <a:ea typeface="黑体" panose="02010609060101010101" pitchFamily="49" charset="-122"/>
              </a:rPr>
              <a:t>退</a:t>
            </a:r>
          </a:p>
        </p:txBody>
      </p:sp>
      <p:pic>
        <p:nvPicPr>
          <p:cNvPr id="10" name="图片 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7806316" y="1545599"/>
            <a:ext cx="2310182" cy="2912102"/>
          </a:xfrm>
          <a:prstGeom prst="rect">
            <a:avLst/>
          </a:prstGeom>
        </p:spPr>
      </p:pic>
      <p:pic>
        <p:nvPicPr>
          <p:cNvPr id="20" name="图片 19"/>
          <p:cNvPicPr>
            <a:picLocks noChangeAspect="1"/>
          </p:cNvPicPr>
          <p:nvPr/>
        </p:nvPicPr>
        <p:blipFill rotWithShape="1">
          <a:blip r:embed="rId5"/>
          <a:srcRect l="16367" r="10580" b="13037"/>
          <a:stretch/>
        </p:blipFill>
        <p:spPr>
          <a:xfrm>
            <a:off x="7277628" y="5294336"/>
            <a:ext cx="3285371" cy="1244857"/>
          </a:xfrm>
          <a:prstGeom prst="rect">
            <a:avLst/>
          </a:prstGeom>
        </p:spPr>
      </p:pic>
    </p:spTree>
    <p:extLst>
      <p:ext uri="{BB962C8B-B14F-4D97-AF65-F5344CB8AC3E}">
        <p14:creationId xmlns:p14="http://schemas.microsoft.com/office/powerpoint/2010/main" val="270668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bldP spid="3" grpId="0"/>
      <p:bldP spid="5" grpId="0"/>
      <p:bldP spid="11" grpId="0"/>
      <p:bldP spid="12" grpId="0"/>
      <p:bldP spid="13" grpId="0"/>
      <p:bldP spid="14" grpId="0"/>
      <p:bldP spid="15" grpId="0"/>
      <p:bldP spid="16" grpId="0"/>
      <p:bldP spid="8" grpId="0" animBg="1"/>
      <p:bldP spid="18" grpId="0" animBg="1"/>
      <p:bldP spid="19"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上下箭头 7"/>
          <p:cNvSpPr/>
          <p:nvPr/>
        </p:nvSpPr>
        <p:spPr bwMode="auto">
          <a:xfrm>
            <a:off x="6664028" y="1460899"/>
            <a:ext cx="323165" cy="3492097"/>
          </a:xfrm>
          <a:prstGeom prst="upDown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latin typeface="黑体" panose="02010609060101010101" pitchFamily="49" charset="-122"/>
              <a:ea typeface="黑体" panose="02010609060101010101" pitchFamily="49" charset="-122"/>
            </a:endParaRPr>
          </a:p>
        </p:txBody>
      </p:sp>
      <p:sp>
        <p:nvSpPr>
          <p:cNvPr id="5" name="TextBox 4"/>
          <p:cNvSpPr txBox="1"/>
          <p:nvPr/>
        </p:nvSpPr>
        <p:spPr>
          <a:xfrm>
            <a:off x="3933726" y="4192082"/>
            <a:ext cx="649537" cy="369332"/>
          </a:xfrm>
          <a:prstGeom prst="rect">
            <a:avLst/>
          </a:prstGeom>
          <a:no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原理</a:t>
            </a:r>
          </a:p>
        </p:txBody>
      </p:sp>
      <p:sp>
        <p:nvSpPr>
          <p:cNvPr id="11" name="TextBox 10"/>
          <p:cNvSpPr txBox="1"/>
          <p:nvPr/>
        </p:nvSpPr>
        <p:spPr>
          <a:xfrm>
            <a:off x="4841512" y="3197124"/>
            <a:ext cx="649537" cy="369332"/>
          </a:xfrm>
          <a:prstGeom prst="rect">
            <a:avLst/>
          </a:prstGeom>
          <a:no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方法</a:t>
            </a:r>
          </a:p>
        </p:txBody>
      </p:sp>
      <p:sp>
        <p:nvSpPr>
          <p:cNvPr id="12" name="TextBox 11"/>
          <p:cNvSpPr txBox="1"/>
          <p:nvPr/>
        </p:nvSpPr>
        <p:spPr>
          <a:xfrm>
            <a:off x="4361195" y="3760163"/>
            <a:ext cx="649537" cy="369332"/>
          </a:xfrm>
          <a:prstGeom prst="rect">
            <a:avLst/>
          </a:prstGeom>
          <a:no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原则</a:t>
            </a:r>
          </a:p>
        </p:txBody>
      </p:sp>
      <p:grpSp>
        <p:nvGrpSpPr>
          <p:cNvPr id="19" name="组合 18"/>
          <p:cNvGrpSpPr/>
          <p:nvPr/>
        </p:nvGrpSpPr>
        <p:grpSpPr>
          <a:xfrm>
            <a:off x="1573646" y="2126158"/>
            <a:ext cx="4212012" cy="2466187"/>
            <a:chOff x="1239733" y="1911750"/>
            <a:chExt cx="4212012" cy="2466187"/>
          </a:xfrm>
        </p:grpSpPr>
        <p:cxnSp>
          <p:nvCxnSpPr>
            <p:cNvPr id="17" name="直接箭头连接符 16"/>
            <p:cNvCxnSpPr/>
            <p:nvPr/>
          </p:nvCxnSpPr>
          <p:spPr bwMode="auto">
            <a:xfrm flipV="1">
              <a:off x="3319473" y="1911750"/>
              <a:ext cx="2132272" cy="2466187"/>
            </a:xfrm>
            <a:prstGeom prst="straightConnector1">
              <a:avLst/>
            </a:prstGeom>
            <a:solidFill>
              <a:schemeClr val="accent1"/>
            </a:solidFill>
            <a:ln w="19050" cap="flat" cmpd="sng" algn="ctr">
              <a:solidFill>
                <a:schemeClr val="accent1">
                  <a:lumMod val="25000"/>
                </a:schemeClr>
              </a:solidFill>
              <a:prstDash val="solid"/>
              <a:round/>
              <a:headEnd type="none" w="med" len="med"/>
              <a:tailEnd type="triangle" w="med" len="med"/>
            </a:ln>
            <a:effectLst/>
          </p:spPr>
        </p:cxnSp>
        <p:cxnSp>
          <p:nvCxnSpPr>
            <p:cNvPr id="27" name="直接箭头连接符 26"/>
            <p:cNvCxnSpPr/>
            <p:nvPr/>
          </p:nvCxnSpPr>
          <p:spPr bwMode="auto">
            <a:xfrm flipH="1" flipV="1">
              <a:off x="1239733" y="1929820"/>
              <a:ext cx="2080612" cy="2448000"/>
            </a:xfrm>
            <a:prstGeom prst="straightConnector1">
              <a:avLst/>
            </a:prstGeom>
            <a:solidFill>
              <a:schemeClr val="accent1"/>
            </a:solidFill>
            <a:ln w="19050" cap="flat" cmpd="sng" algn="ctr">
              <a:solidFill>
                <a:schemeClr val="accent1">
                  <a:lumMod val="25000"/>
                </a:schemeClr>
              </a:solidFill>
              <a:prstDash val="solid"/>
              <a:round/>
              <a:headEnd type="none" w="med" len="med"/>
              <a:tailEnd type="triangle" w="med" len="med"/>
            </a:ln>
            <a:effectLst/>
          </p:spPr>
        </p:cxnSp>
      </p:grpSp>
      <p:sp>
        <p:nvSpPr>
          <p:cNvPr id="29" name="TextBox 28"/>
          <p:cNvSpPr txBox="1"/>
          <p:nvPr/>
        </p:nvSpPr>
        <p:spPr>
          <a:xfrm>
            <a:off x="3330882" y="4681230"/>
            <a:ext cx="649537" cy="369332"/>
          </a:xfrm>
          <a:prstGeom prst="rect">
            <a:avLst/>
          </a:prstGeom>
          <a:noFill/>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原点</a:t>
            </a:r>
          </a:p>
        </p:txBody>
      </p:sp>
      <p:cxnSp>
        <p:nvCxnSpPr>
          <p:cNvPr id="31" name="直接连接符 30"/>
          <p:cNvCxnSpPr/>
          <p:nvPr/>
        </p:nvCxnSpPr>
        <p:spPr bwMode="auto">
          <a:xfrm flipH="1" flipV="1">
            <a:off x="3121464" y="3137527"/>
            <a:ext cx="542948" cy="145792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9" name="直接连接符 38"/>
          <p:cNvCxnSpPr/>
          <p:nvPr/>
        </p:nvCxnSpPr>
        <p:spPr bwMode="auto">
          <a:xfrm flipV="1">
            <a:off x="3664412" y="2518128"/>
            <a:ext cx="0" cy="207923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直接连接符 40"/>
          <p:cNvCxnSpPr/>
          <p:nvPr/>
        </p:nvCxnSpPr>
        <p:spPr bwMode="auto">
          <a:xfrm flipV="1">
            <a:off x="3664412" y="1855462"/>
            <a:ext cx="1096218" cy="2727437"/>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50199" name="TextBox 50198"/>
          <p:cNvSpPr txBox="1"/>
          <p:nvPr/>
        </p:nvSpPr>
        <p:spPr>
          <a:xfrm>
            <a:off x="8205571" y="4523704"/>
            <a:ext cx="1114408" cy="369332"/>
          </a:xfrm>
          <a:prstGeom prst="rect">
            <a:avLst/>
          </a:prstGeom>
          <a:noFill/>
          <a:ln>
            <a:noFill/>
          </a:ln>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京瓷哲学</a:t>
            </a:r>
          </a:p>
        </p:txBody>
      </p:sp>
      <p:sp>
        <p:nvSpPr>
          <p:cNvPr id="66" name="TextBox 65"/>
          <p:cNvSpPr txBox="1"/>
          <p:nvPr/>
        </p:nvSpPr>
        <p:spPr>
          <a:xfrm>
            <a:off x="8205571" y="3577508"/>
            <a:ext cx="1114408" cy="369332"/>
          </a:xfrm>
          <a:prstGeom prst="rect">
            <a:avLst/>
          </a:prstGeom>
          <a:noFill/>
          <a:ln>
            <a:noFill/>
          </a:ln>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经营理念</a:t>
            </a:r>
          </a:p>
        </p:txBody>
      </p:sp>
      <p:sp>
        <p:nvSpPr>
          <p:cNvPr id="67" name="TextBox 66"/>
          <p:cNvSpPr txBox="1"/>
          <p:nvPr/>
        </p:nvSpPr>
        <p:spPr>
          <a:xfrm>
            <a:off x="7961113" y="2631313"/>
            <a:ext cx="1603324" cy="369332"/>
          </a:xfrm>
          <a:prstGeom prst="rect">
            <a:avLst/>
          </a:prstGeom>
          <a:noFill/>
          <a:ln>
            <a:noFill/>
          </a:ln>
        </p:spPr>
        <p:txBody>
          <a:bodyPr wrap="none" rtlCol="0">
            <a:spAutoFit/>
          </a:bodyPr>
          <a:lstStyle/>
          <a:p>
            <a:r>
              <a:rPr lang="en-US" altLang="zh-CN" dirty="0">
                <a:solidFill>
                  <a:srgbClr val="000000"/>
                </a:solidFill>
                <a:latin typeface="黑体" panose="02010609060101010101" pitchFamily="49" charset="-122"/>
                <a:ea typeface="黑体" panose="02010609060101010101" pitchFamily="49" charset="-122"/>
              </a:rPr>
              <a:t>12</a:t>
            </a:r>
            <a:r>
              <a:rPr lang="zh-CN" altLang="en-US" dirty="0">
                <a:solidFill>
                  <a:srgbClr val="000000"/>
                </a:solidFill>
                <a:latin typeface="黑体" panose="02010609060101010101" pitchFamily="49" charset="-122"/>
                <a:ea typeface="黑体" panose="02010609060101010101" pitchFamily="49" charset="-122"/>
              </a:rPr>
              <a:t>条经营原则</a:t>
            </a:r>
          </a:p>
        </p:txBody>
      </p:sp>
      <p:sp>
        <p:nvSpPr>
          <p:cNvPr id="68" name="TextBox 67"/>
          <p:cNvSpPr txBox="1"/>
          <p:nvPr/>
        </p:nvSpPr>
        <p:spPr>
          <a:xfrm>
            <a:off x="7624483" y="1605537"/>
            <a:ext cx="2276585" cy="369332"/>
          </a:xfrm>
          <a:prstGeom prst="rect">
            <a:avLst/>
          </a:prstGeom>
          <a:noFill/>
          <a:ln>
            <a:noFill/>
          </a:ln>
        </p:spPr>
        <p:txBody>
          <a:bodyPr wrap="none" rtlCol="0">
            <a:spAutoFit/>
          </a:bodyPr>
          <a:lstStyle/>
          <a:p>
            <a:r>
              <a:rPr lang="zh-CN" altLang="en-US" dirty="0">
                <a:solidFill>
                  <a:srgbClr val="000000"/>
                </a:solidFill>
                <a:latin typeface="黑体" panose="02010609060101010101" pitchFamily="49" charset="-122"/>
                <a:ea typeface="黑体" panose="02010609060101010101" pitchFamily="49" charset="-122"/>
              </a:rPr>
              <a:t>经营管理工具与方法</a:t>
            </a:r>
          </a:p>
        </p:txBody>
      </p:sp>
      <p:sp>
        <p:nvSpPr>
          <p:cNvPr id="50200" name="上箭头 50199"/>
          <p:cNvSpPr/>
          <p:nvPr/>
        </p:nvSpPr>
        <p:spPr bwMode="auto">
          <a:xfrm>
            <a:off x="8533656" y="3967040"/>
            <a:ext cx="458239" cy="567708"/>
          </a:xfrm>
          <a:prstGeom prst="upArrow">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latin typeface="黑体" panose="02010609060101010101" pitchFamily="49" charset="-122"/>
              <a:ea typeface="黑体" panose="02010609060101010101" pitchFamily="49" charset="-122"/>
            </a:endParaRPr>
          </a:p>
        </p:txBody>
      </p:sp>
      <p:sp>
        <p:nvSpPr>
          <p:cNvPr id="70" name="上箭头 69"/>
          <p:cNvSpPr/>
          <p:nvPr/>
        </p:nvSpPr>
        <p:spPr bwMode="auto">
          <a:xfrm>
            <a:off x="8533656" y="3047585"/>
            <a:ext cx="458239" cy="567708"/>
          </a:xfrm>
          <a:prstGeom prst="upArrow">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latin typeface="黑体" panose="02010609060101010101" pitchFamily="49" charset="-122"/>
              <a:ea typeface="黑体" panose="02010609060101010101" pitchFamily="49" charset="-122"/>
            </a:endParaRPr>
          </a:p>
        </p:txBody>
      </p:sp>
      <p:sp>
        <p:nvSpPr>
          <p:cNvPr id="71" name="上箭头 70"/>
          <p:cNvSpPr/>
          <p:nvPr/>
        </p:nvSpPr>
        <p:spPr bwMode="auto">
          <a:xfrm>
            <a:off x="8533656" y="1988655"/>
            <a:ext cx="458239" cy="567708"/>
          </a:xfrm>
          <a:prstGeom prst="upArrow">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latin typeface="黑体" panose="02010609060101010101" pitchFamily="49" charset="-122"/>
              <a:ea typeface="黑体" panose="02010609060101010101" pitchFamily="49" charset="-122"/>
            </a:endParaRPr>
          </a:p>
        </p:txBody>
      </p:sp>
      <p:sp>
        <p:nvSpPr>
          <p:cNvPr id="3" name="TextBox 2"/>
          <p:cNvSpPr txBox="1"/>
          <p:nvPr/>
        </p:nvSpPr>
        <p:spPr>
          <a:xfrm>
            <a:off x="984224" y="5317109"/>
            <a:ext cx="9879628" cy="1015663"/>
          </a:xfrm>
          <a:prstGeom prst="rect">
            <a:avLst/>
          </a:prstGeom>
          <a:noFill/>
        </p:spPr>
        <p:txBody>
          <a:bodyPr wrap="none" rtlCol="0">
            <a:spAutoFit/>
          </a:bodyPr>
          <a:lstStyle/>
          <a:p>
            <a:pPr marL="457200" indent="-457200">
              <a:lnSpc>
                <a:spcPct val="150000"/>
              </a:lnSpc>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管理的理论、工具方法固然重要，但不要忘记归根立</a:t>
            </a:r>
            <a:r>
              <a:rPr lang="zh-CN" altLang="en-US" sz="2000" dirty="0" smtClean="0">
                <a:solidFill>
                  <a:srgbClr val="000000"/>
                </a:solidFill>
                <a:latin typeface="黑体" panose="02010609060101010101" pitchFamily="49" charset="-122"/>
                <a:ea typeface="黑体" panose="02010609060101010101" pitchFamily="49" charset="-122"/>
              </a:rPr>
              <a:t>极，基于理念做事；</a:t>
            </a:r>
            <a:endParaRPr lang="en-US" altLang="zh-CN" sz="2000" dirty="0">
              <a:solidFill>
                <a:srgbClr val="000000"/>
              </a:solidFill>
              <a:latin typeface="黑体" panose="02010609060101010101" pitchFamily="49" charset="-122"/>
              <a:ea typeface="黑体" panose="02010609060101010101" pitchFamily="49" charset="-122"/>
            </a:endParaRPr>
          </a:p>
          <a:p>
            <a:pPr marL="457200" indent="-457200">
              <a:lnSpc>
                <a:spcPct val="150000"/>
              </a:lnSpc>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解读制度背后的“立法精神”，否则“不拿群众一针一线”这样的制度无法</a:t>
            </a:r>
            <a:r>
              <a:rPr lang="zh-CN" altLang="en-US" sz="2000" dirty="0" smtClean="0">
                <a:solidFill>
                  <a:srgbClr val="000000"/>
                </a:solidFill>
                <a:latin typeface="黑体" panose="02010609060101010101" pitchFamily="49" charset="-122"/>
                <a:ea typeface="黑体" panose="02010609060101010101" pitchFamily="49" charset="-122"/>
              </a:rPr>
              <a:t>执行。</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42" name="TextBox 12"/>
          <p:cNvSpPr txBox="1"/>
          <p:nvPr/>
        </p:nvSpPr>
        <p:spPr>
          <a:xfrm>
            <a:off x="2182405" y="2755559"/>
            <a:ext cx="1540806" cy="307777"/>
          </a:xfrm>
          <a:prstGeom prst="rect">
            <a:avLst/>
          </a:prstGeom>
          <a:noFill/>
        </p:spPr>
        <p:txBody>
          <a:bodyPr wrap="none" rtlCol="0">
            <a:spAutoFit/>
          </a:bodyPr>
          <a:lstStyle/>
          <a:p>
            <a:r>
              <a:rPr lang="zh-CN" altLang="en-US" sz="1400" dirty="0" smtClean="0">
                <a:solidFill>
                  <a:srgbClr val="000000"/>
                </a:solidFill>
                <a:latin typeface="黑体" panose="02010609060101010101" pitchFamily="49" charset="-122"/>
                <a:ea typeface="黑体" panose="02010609060101010101" pitchFamily="49" charset="-122"/>
              </a:rPr>
              <a:t>方法解决</a:t>
            </a:r>
            <a:r>
              <a:rPr lang="en-US" altLang="zh-CN" sz="1400" dirty="0">
                <a:solidFill>
                  <a:srgbClr val="000000"/>
                </a:solidFill>
                <a:latin typeface="黑体" panose="02010609060101010101" pitchFamily="49" charset="-122"/>
                <a:ea typeface="黑体" panose="02010609060101010101" pitchFamily="49" charset="-122"/>
              </a:rPr>
              <a:t>1</a:t>
            </a:r>
            <a:r>
              <a:rPr lang="zh-CN" altLang="en-US" sz="1400" dirty="0">
                <a:solidFill>
                  <a:srgbClr val="000000"/>
                </a:solidFill>
                <a:latin typeface="黑体" panose="02010609060101010101" pitchFamily="49" charset="-122"/>
                <a:ea typeface="黑体" panose="02010609060101010101" pitchFamily="49" charset="-122"/>
              </a:rPr>
              <a:t>个问题</a:t>
            </a:r>
          </a:p>
        </p:txBody>
      </p:sp>
      <p:sp>
        <p:nvSpPr>
          <p:cNvPr id="43" name="TextBox 53"/>
          <p:cNvSpPr txBox="1"/>
          <p:nvPr/>
        </p:nvSpPr>
        <p:spPr>
          <a:xfrm>
            <a:off x="2775016" y="2047428"/>
            <a:ext cx="1640193" cy="307777"/>
          </a:xfrm>
          <a:prstGeom prst="rect">
            <a:avLst/>
          </a:prstGeom>
          <a:noFill/>
        </p:spPr>
        <p:txBody>
          <a:bodyPr wrap="none" rtlCol="0">
            <a:spAutoFit/>
          </a:bodyPr>
          <a:lstStyle/>
          <a:p>
            <a:r>
              <a:rPr lang="zh-CN" altLang="en-US" sz="1400" dirty="0">
                <a:solidFill>
                  <a:srgbClr val="000000"/>
                </a:solidFill>
                <a:latin typeface="黑体" panose="02010609060101010101" pitchFamily="49" charset="-122"/>
                <a:ea typeface="黑体" panose="02010609060101010101" pitchFamily="49" charset="-122"/>
              </a:rPr>
              <a:t>原则解决</a:t>
            </a:r>
            <a:r>
              <a:rPr lang="en-US" altLang="zh-CN" sz="1400" dirty="0">
                <a:solidFill>
                  <a:srgbClr val="000000"/>
                </a:solidFill>
                <a:latin typeface="黑体" panose="02010609060101010101" pitchFamily="49" charset="-122"/>
                <a:ea typeface="黑体" panose="02010609060101010101" pitchFamily="49" charset="-122"/>
              </a:rPr>
              <a:t>10</a:t>
            </a:r>
            <a:r>
              <a:rPr lang="zh-CN" altLang="en-US" sz="1400" dirty="0">
                <a:solidFill>
                  <a:srgbClr val="000000"/>
                </a:solidFill>
                <a:latin typeface="黑体" panose="02010609060101010101" pitchFamily="49" charset="-122"/>
                <a:ea typeface="黑体" panose="02010609060101010101" pitchFamily="49" charset="-122"/>
              </a:rPr>
              <a:t>个问题</a:t>
            </a:r>
          </a:p>
        </p:txBody>
      </p:sp>
      <p:sp>
        <p:nvSpPr>
          <p:cNvPr id="44" name="TextBox 57"/>
          <p:cNvSpPr txBox="1"/>
          <p:nvPr/>
        </p:nvSpPr>
        <p:spPr>
          <a:xfrm>
            <a:off x="4078439" y="1431809"/>
            <a:ext cx="1640193" cy="307777"/>
          </a:xfrm>
          <a:prstGeom prst="rect">
            <a:avLst/>
          </a:prstGeom>
          <a:noFill/>
        </p:spPr>
        <p:txBody>
          <a:bodyPr wrap="none" rtlCol="0">
            <a:spAutoFit/>
          </a:bodyPr>
          <a:lstStyle/>
          <a:p>
            <a:r>
              <a:rPr lang="zh-CN" altLang="en-US" sz="1400" dirty="0">
                <a:solidFill>
                  <a:srgbClr val="000000"/>
                </a:solidFill>
                <a:latin typeface="黑体" panose="02010609060101010101" pitchFamily="49" charset="-122"/>
                <a:ea typeface="黑体" panose="02010609060101010101" pitchFamily="49" charset="-122"/>
              </a:rPr>
              <a:t>原理解决</a:t>
            </a:r>
            <a:r>
              <a:rPr lang="en-US" altLang="zh-CN" sz="1400" dirty="0">
                <a:solidFill>
                  <a:srgbClr val="000000"/>
                </a:solidFill>
                <a:latin typeface="黑体" panose="02010609060101010101" pitchFamily="49" charset="-122"/>
                <a:ea typeface="黑体" panose="02010609060101010101" pitchFamily="49" charset="-122"/>
              </a:rPr>
              <a:t>50</a:t>
            </a:r>
            <a:r>
              <a:rPr lang="zh-CN" altLang="en-US" sz="1400" dirty="0">
                <a:solidFill>
                  <a:srgbClr val="000000"/>
                </a:solidFill>
                <a:latin typeface="黑体" panose="02010609060101010101" pitchFamily="49" charset="-122"/>
                <a:ea typeface="黑体" panose="02010609060101010101" pitchFamily="49" charset="-122"/>
              </a:rPr>
              <a:t>个问题</a:t>
            </a:r>
          </a:p>
        </p:txBody>
      </p:sp>
      <p:cxnSp>
        <p:nvCxnSpPr>
          <p:cNvPr id="28" name="直接连接符 27"/>
          <p:cNvCxnSpPr/>
          <p:nvPr/>
        </p:nvCxnSpPr>
        <p:spPr bwMode="auto">
          <a:xfrm>
            <a:off x="8083342" y="4893036"/>
            <a:ext cx="1358866"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48" name="直接连接符 47"/>
          <p:cNvCxnSpPr/>
          <p:nvPr/>
        </p:nvCxnSpPr>
        <p:spPr bwMode="auto">
          <a:xfrm>
            <a:off x="8083342" y="3946840"/>
            <a:ext cx="1358866"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49" name="直接连接符 48"/>
          <p:cNvCxnSpPr/>
          <p:nvPr/>
        </p:nvCxnSpPr>
        <p:spPr bwMode="auto">
          <a:xfrm>
            <a:off x="7852288" y="2993415"/>
            <a:ext cx="1820974"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cxnSp>
        <p:nvCxnSpPr>
          <p:cNvPr id="50" name="直接连接符 49"/>
          <p:cNvCxnSpPr/>
          <p:nvPr/>
        </p:nvCxnSpPr>
        <p:spPr bwMode="auto">
          <a:xfrm>
            <a:off x="7468713" y="1974869"/>
            <a:ext cx="2588125"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57" name="标题 1"/>
          <p:cNvSpPr>
            <a:spLocks noGrp="1"/>
          </p:cNvSpPr>
          <p:nvPr>
            <p:ph type="title"/>
          </p:nvPr>
        </p:nvSpPr>
        <p:spPr>
          <a:xfrm>
            <a:off x="431371" y="116632"/>
            <a:ext cx="8832851" cy="836612"/>
          </a:xfrm>
        </p:spPr>
        <p:txBody>
          <a:bodyPr/>
          <a:lstStyle/>
          <a:p>
            <a:r>
              <a:rPr lang="zh-CN" altLang="en-US" dirty="0" smtClean="0"/>
              <a:t>启示与思考</a:t>
            </a:r>
            <a:r>
              <a:rPr lang="en-US" altLang="zh-CN" dirty="0" smtClean="0"/>
              <a:t>——</a:t>
            </a:r>
            <a:r>
              <a:rPr lang="zh-CN" altLang="en-US" dirty="0" smtClean="0"/>
              <a:t>为学日益  为道日损</a:t>
            </a:r>
            <a:endParaRPr lang="zh-CN" altLang="en-US" dirty="0"/>
          </a:p>
        </p:txBody>
      </p:sp>
      <p:sp>
        <p:nvSpPr>
          <p:cNvPr id="10" name="任意多边形 9"/>
          <p:cNvSpPr/>
          <p:nvPr/>
        </p:nvSpPr>
        <p:spPr bwMode="auto">
          <a:xfrm>
            <a:off x="2679466" y="3137527"/>
            <a:ext cx="431844" cy="289922"/>
          </a:xfrm>
          <a:custGeom>
            <a:avLst/>
            <a:gdLst>
              <a:gd name="connsiteX0" fmla="*/ 0 w 1201479"/>
              <a:gd name="connsiteY0" fmla="*/ 648586 h 648586"/>
              <a:gd name="connsiteX1" fmla="*/ 414670 w 1201479"/>
              <a:gd name="connsiteY1" fmla="*/ 170120 h 648586"/>
              <a:gd name="connsiteX2" fmla="*/ 1201479 w 1201479"/>
              <a:gd name="connsiteY2" fmla="*/ 0 h 648586"/>
              <a:gd name="connsiteX3" fmla="*/ 1201479 w 1201479"/>
              <a:gd name="connsiteY3" fmla="*/ 0 h 648586"/>
            </a:gdLst>
            <a:ahLst/>
            <a:cxnLst>
              <a:cxn ang="0">
                <a:pos x="connsiteX0" y="connsiteY0"/>
              </a:cxn>
              <a:cxn ang="0">
                <a:pos x="connsiteX1" y="connsiteY1"/>
              </a:cxn>
              <a:cxn ang="0">
                <a:pos x="connsiteX2" y="connsiteY2"/>
              </a:cxn>
              <a:cxn ang="0">
                <a:pos x="connsiteX3" y="connsiteY3"/>
              </a:cxn>
            </a:cxnLst>
            <a:rect l="l" t="t" r="r" b="b"/>
            <a:pathLst>
              <a:path w="1201479" h="648586">
                <a:moveTo>
                  <a:pt x="0" y="648586"/>
                </a:moveTo>
                <a:cubicBezTo>
                  <a:pt x="107212" y="463402"/>
                  <a:pt x="214424" y="278218"/>
                  <a:pt x="414670" y="170120"/>
                </a:cubicBezTo>
                <a:cubicBezTo>
                  <a:pt x="614916" y="62022"/>
                  <a:pt x="1201479" y="0"/>
                  <a:pt x="1201479" y="0"/>
                </a:cubicBezTo>
                <a:lnTo>
                  <a:pt x="1201479" y="0"/>
                </a:lnTo>
              </a:path>
            </a:pathLst>
          </a:cu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5" name="任意多边形 34"/>
          <p:cNvSpPr/>
          <p:nvPr/>
        </p:nvSpPr>
        <p:spPr bwMode="auto">
          <a:xfrm>
            <a:off x="2435007" y="2545729"/>
            <a:ext cx="1229404" cy="410173"/>
          </a:xfrm>
          <a:custGeom>
            <a:avLst/>
            <a:gdLst>
              <a:gd name="connsiteX0" fmla="*/ 0 w 1201479"/>
              <a:gd name="connsiteY0" fmla="*/ 648586 h 648586"/>
              <a:gd name="connsiteX1" fmla="*/ 414670 w 1201479"/>
              <a:gd name="connsiteY1" fmla="*/ 170120 h 648586"/>
              <a:gd name="connsiteX2" fmla="*/ 1201479 w 1201479"/>
              <a:gd name="connsiteY2" fmla="*/ 0 h 648586"/>
              <a:gd name="connsiteX3" fmla="*/ 1201479 w 1201479"/>
              <a:gd name="connsiteY3" fmla="*/ 0 h 648586"/>
            </a:gdLst>
            <a:ahLst/>
            <a:cxnLst>
              <a:cxn ang="0">
                <a:pos x="connsiteX0" y="connsiteY0"/>
              </a:cxn>
              <a:cxn ang="0">
                <a:pos x="connsiteX1" y="connsiteY1"/>
              </a:cxn>
              <a:cxn ang="0">
                <a:pos x="connsiteX2" y="connsiteY2"/>
              </a:cxn>
              <a:cxn ang="0">
                <a:pos x="connsiteX3" y="connsiteY3"/>
              </a:cxn>
            </a:cxnLst>
            <a:rect l="l" t="t" r="r" b="b"/>
            <a:pathLst>
              <a:path w="1201479" h="648586">
                <a:moveTo>
                  <a:pt x="0" y="648586"/>
                </a:moveTo>
                <a:cubicBezTo>
                  <a:pt x="107212" y="463402"/>
                  <a:pt x="214424" y="278218"/>
                  <a:pt x="414670" y="170120"/>
                </a:cubicBezTo>
                <a:cubicBezTo>
                  <a:pt x="614916" y="62022"/>
                  <a:pt x="1201479" y="0"/>
                  <a:pt x="1201479" y="0"/>
                </a:cubicBezTo>
                <a:lnTo>
                  <a:pt x="1201479" y="0"/>
                </a:lnTo>
              </a:path>
            </a:pathLst>
          </a:cu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6" name="任意多边形 35"/>
          <p:cNvSpPr/>
          <p:nvPr/>
        </p:nvSpPr>
        <p:spPr bwMode="auto">
          <a:xfrm>
            <a:off x="2014190" y="1846016"/>
            <a:ext cx="2746440" cy="745465"/>
          </a:xfrm>
          <a:custGeom>
            <a:avLst/>
            <a:gdLst>
              <a:gd name="connsiteX0" fmla="*/ 0 w 1201479"/>
              <a:gd name="connsiteY0" fmla="*/ 648586 h 648586"/>
              <a:gd name="connsiteX1" fmla="*/ 414670 w 1201479"/>
              <a:gd name="connsiteY1" fmla="*/ 170120 h 648586"/>
              <a:gd name="connsiteX2" fmla="*/ 1201479 w 1201479"/>
              <a:gd name="connsiteY2" fmla="*/ 0 h 648586"/>
              <a:gd name="connsiteX3" fmla="*/ 1201479 w 1201479"/>
              <a:gd name="connsiteY3" fmla="*/ 0 h 648586"/>
            </a:gdLst>
            <a:ahLst/>
            <a:cxnLst>
              <a:cxn ang="0">
                <a:pos x="connsiteX0" y="connsiteY0"/>
              </a:cxn>
              <a:cxn ang="0">
                <a:pos x="connsiteX1" y="connsiteY1"/>
              </a:cxn>
              <a:cxn ang="0">
                <a:pos x="connsiteX2" y="connsiteY2"/>
              </a:cxn>
              <a:cxn ang="0">
                <a:pos x="connsiteX3" y="connsiteY3"/>
              </a:cxn>
            </a:cxnLst>
            <a:rect l="l" t="t" r="r" b="b"/>
            <a:pathLst>
              <a:path w="1201479" h="648586">
                <a:moveTo>
                  <a:pt x="0" y="648586"/>
                </a:moveTo>
                <a:cubicBezTo>
                  <a:pt x="107212" y="463402"/>
                  <a:pt x="214424" y="278218"/>
                  <a:pt x="414670" y="170120"/>
                </a:cubicBezTo>
                <a:cubicBezTo>
                  <a:pt x="614916" y="62022"/>
                  <a:pt x="1201479" y="0"/>
                  <a:pt x="1201479" y="0"/>
                </a:cubicBezTo>
                <a:lnTo>
                  <a:pt x="1201479" y="0"/>
                </a:lnTo>
              </a:path>
            </a:pathLst>
          </a:custGeom>
          <a:ln>
            <a:headEnd type="none" w="med" len="med"/>
            <a:tailEnd type="none" w="med" len="me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Tree>
    <p:extLst>
      <p:ext uri="{BB962C8B-B14F-4D97-AF65-F5344CB8AC3E}">
        <p14:creationId xmlns:p14="http://schemas.microsoft.com/office/powerpoint/2010/main" val="143994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启示与思考</a:t>
            </a:r>
            <a:r>
              <a:rPr lang="en-US" altLang="zh-CN" dirty="0" smtClean="0"/>
              <a:t>——</a:t>
            </a:r>
            <a:r>
              <a:rPr lang="zh-CN" altLang="en-US" dirty="0" smtClean="0"/>
              <a:t>心即理，致良知</a:t>
            </a:r>
            <a:endParaRPr lang="zh-CN" altLang="en-US" dirty="0"/>
          </a:p>
        </p:txBody>
      </p:sp>
      <p:sp>
        <p:nvSpPr>
          <p:cNvPr id="3" name="内容占位符 2"/>
          <p:cNvSpPr>
            <a:spLocks noGrp="1"/>
          </p:cNvSpPr>
          <p:nvPr>
            <p:ph idx="1"/>
          </p:nvPr>
        </p:nvSpPr>
        <p:spPr>
          <a:xfrm>
            <a:off x="423335" y="1196977"/>
            <a:ext cx="11254316" cy="26320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buClr>
                <a:schemeClr val="tx1"/>
              </a:buClr>
            </a:pPr>
            <a:r>
              <a:rPr lang="zh-CN" altLang="en-US" sz="2400" dirty="0">
                <a:latin typeface="黑体" panose="02010609060101010101" pitchFamily="49" charset="-122"/>
                <a:ea typeface="黑体" panose="02010609060101010101" pitchFamily="49" charset="-122"/>
              </a:rPr>
              <a:t>稻盛和夫</a:t>
            </a:r>
            <a:r>
              <a:rPr lang="zh-CN" altLang="en-US" sz="2400" dirty="0" smtClean="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a:p>
            <a:pPr marL="533400" indent="552450">
              <a:lnSpc>
                <a:spcPct val="150000"/>
              </a:lnSpc>
              <a:buClr>
                <a:schemeClr val="tx1"/>
              </a:buClr>
              <a:buNone/>
            </a:pPr>
            <a:r>
              <a:rPr lang="zh-CN" altLang="en-US" sz="2000" dirty="0" smtClean="0">
                <a:latin typeface="楷体" panose="02010609060101010101" pitchFamily="49" charset="-122"/>
                <a:ea typeface="楷体" panose="02010609060101010101" pitchFamily="49" charset="-122"/>
              </a:rPr>
              <a:t> </a:t>
            </a:r>
            <a:r>
              <a:rPr lang="zh-CN" altLang="en-US" sz="2000" b="1" dirty="0">
                <a:solidFill>
                  <a:srgbClr val="FF0000"/>
                </a:solidFill>
                <a:latin typeface="楷体" panose="02010609060101010101" pitchFamily="49" charset="-122"/>
                <a:ea typeface="楷体" panose="02010609060101010101" pitchFamily="49" charset="-122"/>
              </a:rPr>
              <a:t>所谓经营只能是经营者人格的投影</a:t>
            </a:r>
            <a:r>
              <a:rPr lang="zh-CN" altLang="en-US" sz="2000" b="1" dirty="0">
                <a:latin typeface="楷体" panose="02010609060101010101" pitchFamily="49" charset="-122"/>
                <a:ea typeface="楷体" panose="02010609060101010101" pitchFamily="49" charset="-122"/>
              </a:rPr>
              <a:t>。因此，只要具备做人的的正确的判断基准，就一定能在经营实践中有效发挥它的作用。</a:t>
            </a:r>
          </a:p>
          <a:p>
            <a:pPr marL="533400" indent="533400">
              <a:lnSpc>
                <a:spcPct val="150000"/>
              </a:lnSpc>
              <a:buClr>
                <a:schemeClr val="tx1"/>
              </a:buClr>
              <a:buNone/>
            </a:pPr>
            <a:r>
              <a:rPr lang="zh-CN" altLang="en-US" sz="2000" b="1" dirty="0" smtClean="0">
                <a:latin typeface="楷体" panose="02010609060101010101" pitchFamily="49" charset="-122"/>
                <a:ea typeface="楷体" panose="02010609060101010101" pitchFamily="49" charset="-122"/>
              </a:rPr>
              <a:t>我</a:t>
            </a:r>
            <a:r>
              <a:rPr lang="zh-CN" altLang="en-US" sz="2000" b="1" dirty="0">
                <a:latin typeface="楷体" panose="02010609060101010101" pitchFamily="49" charset="-122"/>
                <a:ea typeface="楷体" panose="02010609060101010101" pitchFamily="49" charset="-122"/>
              </a:rPr>
              <a:t>的观点与中国道教遵循的‘道法自然’相近，即要以基本的道德观、伦理观为前提去办事。我就是从做人的道理出发，提出我自己的经营哲学，并做到与全体员工共享。</a:t>
            </a:r>
            <a:endParaRPr lang="zh-CN" altLang="en-US" sz="2400" b="1"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107</a:t>
            </a:fld>
            <a:endParaRPr lang="en-US" altLang="zh-CN">
              <a:solidFill>
                <a:srgbClr val="000000">
                  <a:lumMod val="65000"/>
                  <a:lumOff val="35000"/>
                </a:srgbClr>
              </a:solidFill>
            </a:endParaRPr>
          </a:p>
        </p:txBody>
      </p:sp>
      <p:sp>
        <p:nvSpPr>
          <p:cNvPr id="23" name="TextBox 2"/>
          <p:cNvSpPr txBox="1"/>
          <p:nvPr/>
        </p:nvSpPr>
        <p:spPr>
          <a:xfrm>
            <a:off x="3982014" y="4631067"/>
            <a:ext cx="1731564" cy="1113766"/>
          </a:xfrm>
          <a:prstGeom prst="rect">
            <a:avLst/>
          </a:prstGeom>
          <a:noFill/>
          <a:ln>
            <a:noFill/>
          </a:ln>
        </p:spPr>
        <p:txBody>
          <a:bodyPr wrap="none" rtlCol="0">
            <a:spAutoFit/>
          </a:bodyPr>
          <a:lstStyle/>
          <a:p>
            <a:pPr algn="ctr">
              <a:lnSpc>
                <a:spcPct val="150000"/>
              </a:lnSpc>
            </a:pPr>
            <a:r>
              <a:rPr lang="zh-CN" altLang="en-US" sz="2400" b="1" dirty="0">
                <a:solidFill>
                  <a:srgbClr val="FF0000"/>
                </a:solidFill>
                <a:latin typeface="楷体" panose="02010609060101010101" pitchFamily="49" charset="-122"/>
                <a:ea typeface="楷体" panose="02010609060101010101" pitchFamily="49" charset="-122"/>
              </a:rPr>
              <a:t>人生如</a:t>
            </a:r>
            <a:r>
              <a:rPr lang="zh-CN" altLang="en-US" sz="2400" b="1" dirty="0" smtClean="0">
                <a:solidFill>
                  <a:srgbClr val="FF0000"/>
                </a:solidFill>
                <a:latin typeface="楷体" panose="02010609060101010101" pitchFamily="49" charset="-122"/>
                <a:ea typeface="楷体" panose="02010609060101010101" pitchFamily="49" charset="-122"/>
              </a:rPr>
              <a:t>莲 </a:t>
            </a:r>
            <a:endParaRPr lang="en-US" altLang="zh-CN" sz="2400" b="1" dirty="0" smtClean="0">
              <a:solidFill>
                <a:srgbClr val="FF0000"/>
              </a:solidFill>
              <a:latin typeface="楷体" panose="02010609060101010101" pitchFamily="49" charset="-122"/>
              <a:ea typeface="楷体" panose="02010609060101010101" pitchFamily="49" charset="-122"/>
            </a:endParaRPr>
          </a:p>
          <a:p>
            <a:pPr algn="ctr">
              <a:lnSpc>
                <a:spcPct val="150000"/>
              </a:lnSpc>
            </a:pPr>
            <a:r>
              <a:rPr lang="zh-CN" altLang="en-US" sz="2400" b="1" dirty="0" smtClean="0">
                <a:solidFill>
                  <a:srgbClr val="FF0000"/>
                </a:solidFill>
                <a:latin typeface="楷体" panose="02010609060101010101" pitchFamily="49" charset="-122"/>
                <a:ea typeface="楷体" panose="02010609060101010101" pitchFamily="49" charset="-122"/>
              </a:rPr>
              <a:t>三</a:t>
            </a:r>
            <a:r>
              <a:rPr lang="zh-CN" altLang="en-US" sz="2400" b="1" dirty="0">
                <a:solidFill>
                  <a:srgbClr val="FF0000"/>
                </a:solidFill>
                <a:latin typeface="楷体" panose="02010609060101010101" pitchFamily="49" charset="-122"/>
                <a:ea typeface="楷体" panose="02010609060101010101" pitchFamily="49" charset="-122"/>
              </a:rPr>
              <a:t>度修炼！</a:t>
            </a:r>
          </a:p>
        </p:txBody>
      </p:sp>
      <p:pic>
        <p:nvPicPr>
          <p:cNvPr id="24" name="图片 2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018552" y="4062407"/>
            <a:ext cx="8334998" cy="2462997"/>
          </a:xfrm>
          <a:prstGeom prst="rect">
            <a:avLst/>
          </a:prstGeom>
        </p:spPr>
      </p:pic>
    </p:spTree>
    <p:extLst>
      <p:ext uri="{BB962C8B-B14F-4D97-AF65-F5344CB8AC3E}">
        <p14:creationId xmlns:p14="http://schemas.microsoft.com/office/powerpoint/2010/main" val="396284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78713" y="1333500"/>
            <a:ext cx="4728648" cy="4762051"/>
          </a:xfrm>
          <a:prstGeom prst="rect">
            <a:avLst/>
          </a:prstGeom>
        </p:spPr>
      </p:pic>
      <p:sp>
        <p:nvSpPr>
          <p:cNvPr id="29699" name="Freeform 3"/>
          <p:cNvSpPr>
            <a:spLocks/>
          </p:cNvSpPr>
          <p:nvPr/>
        </p:nvSpPr>
        <p:spPr bwMode="auto">
          <a:xfrm>
            <a:off x="2590801" y="3022207"/>
            <a:ext cx="6240462" cy="94453"/>
          </a:xfrm>
          <a:custGeom>
            <a:avLst/>
            <a:gdLst>
              <a:gd name="T0" fmla="*/ 2147483647 w 5137"/>
              <a:gd name="T1" fmla="*/ 2147483647 h 53"/>
              <a:gd name="T2" fmla="*/ 2147483647 w 5137"/>
              <a:gd name="T3" fmla="*/ 2147483647 h 53"/>
              <a:gd name="T4" fmla="*/ 2147483647 w 5137"/>
              <a:gd name="T5" fmla="*/ 2147483647 h 53"/>
              <a:gd name="T6" fmla="*/ 2147483647 w 5137"/>
              <a:gd name="T7" fmla="*/ 2147483647 h 53"/>
              <a:gd name="T8" fmla="*/ 2147483647 w 5137"/>
              <a:gd name="T9" fmla="*/ 2147483647 h 53"/>
              <a:gd name="T10" fmla="*/ 2147483647 w 5137"/>
              <a:gd name="T11" fmla="*/ 2147483647 h 53"/>
              <a:gd name="T12" fmla="*/ 2147483647 w 5137"/>
              <a:gd name="T13" fmla="*/ 2147483647 h 53"/>
              <a:gd name="T14" fmla="*/ 2147483647 w 5137"/>
              <a:gd name="T15" fmla="*/ 2147483647 h 53"/>
              <a:gd name="T16" fmla="*/ 2147483647 w 5137"/>
              <a:gd name="T17" fmla="*/ 2147483647 h 53"/>
              <a:gd name="T18" fmla="*/ 2147483647 w 5137"/>
              <a:gd name="T19" fmla="*/ 2147483647 h 53"/>
              <a:gd name="T20" fmla="*/ 2147483647 w 5137"/>
              <a:gd name="T21" fmla="*/ 2147483647 h 53"/>
              <a:gd name="T22" fmla="*/ 2147483647 w 5137"/>
              <a:gd name="T23" fmla="*/ 2147483647 h 53"/>
              <a:gd name="T24" fmla="*/ 2147483647 w 5137"/>
              <a:gd name="T25" fmla="*/ 2147483647 h 53"/>
              <a:gd name="T26" fmla="*/ 2147483647 w 5137"/>
              <a:gd name="T27" fmla="*/ 2147483647 h 53"/>
              <a:gd name="T28" fmla="*/ 2147483647 w 5137"/>
              <a:gd name="T29" fmla="*/ 2147483647 h 53"/>
              <a:gd name="T30" fmla="*/ 2147483647 w 5137"/>
              <a:gd name="T31" fmla="*/ 2147483647 h 53"/>
              <a:gd name="T32" fmla="*/ 2147483647 w 5137"/>
              <a:gd name="T33" fmla="*/ 2147483647 h 53"/>
              <a:gd name="T34" fmla="*/ 2147483647 w 5137"/>
              <a:gd name="T35" fmla="*/ 2147483647 h 53"/>
              <a:gd name="T36" fmla="*/ 2147483647 w 5137"/>
              <a:gd name="T37" fmla="*/ 2147483647 h 53"/>
              <a:gd name="T38" fmla="*/ 2147483647 w 5137"/>
              <a:gd name="T39" fmla="*/ 2147483647 h 53"/>
              <a:gd name="T40" fmla="*/ 2147483647 w 5137"/>
              <a:gd name="T41" fmla="*/ 2147483647 h 53"/>
              <a:gd name="T42" fmla="*/ 2147483647 w 5137"/>
              <a:gd name="T43" fmla="*/ 2147483647 h 53"/>
              <a:gd name="T44" fmla="*/ 2147483647 w 5137"/>
              <a:gd name="T45" fmla="*/ 2147483647 h 53"/>
              <a:gd name="T46" fmla="*/ 2147483647 w 5137"/>
              <a:gd name="T47" fmla="*/ 2147483647 h 53"/>
              <a:gd name="T48" fmla="*/ 2147483647 w 5137"/>
              <a:gd name="T49" fmla="*/ 2147483647 h 53"/>
              <a:gd name="T50" fmla="*/ 2147483647 w 5137"/>
              <a:gd name="T51" fmla="*/ 2147483647 h 53"/>
              <a:gd name="T52" fmla="*/ 2147483647 w 5137"/>
              <a:gd name="T53" fmla="*/ 2147483647 h 53"/>
              <a:gd name="T54" fmla="*/ 2147483647 w 5137"/>
              <a:gd name="T55" fmla="*/ 2147483647 h 53"/>
              <a:gd name="T56" fmla="*/ 2147483647 w 5137"/>
              <a:gd name="T57" fmla="*/ 2147483647 h 53"/>
              <a:gd name="T58" fmla="*/ 2147483647 w 5137"/>
              <a:gd name="T59" fmla="*/ 2147483647 h 53"/>
              <a:gd name="T60" fmla="*/ 2147483647 w 5137"/>
              <a:gd name="T61" fmla="*/ 2147483647 h 53"/>
              <a:gd name="T62" fmla="*/ 2147483647 w 5137"/>
              <a:gd name="T63" fmla="*/ 2147483647 h 53"/>
              <a:gd name="T64" fmla="*/ 2147483647 w 5137"/>
              <a:gd name="T65" fmla="*/ 2147483647 h 53"/>
              <a:gd name="T66" fmla="*/ 2147483647 w 5137"/>
              <a:gd name="T67" fmla="*/ 2147483647 h 53"/>
              <a:gd name="T68" fmla="*/ 2147483647 w 5137"/>
              <a:gd name="T69" fmla="*/ 2147483647 h 53"/>
              <a:gd name="T70" fmla="*/ 2147483647 w 5137"/>
              <a:gd name="T71" fmla="*/ 2147483647 h 53"/>
              <a:gd name="T72" fmla="*/ 2147483647 w 5137"/>
              <a:gd name="T73" fmla="*/ 2147483647 h 53"/>
              <a:gd name="T74" fmla="*/ 2147483647 w 5137"/>
              <a:gd name="T75" fmla="*/ 2147483647 h 53"/>
              <a:gd name="T76" fmla="*/ 2147483647 w 5137"/>
              <a:gd name="T77" fmla="*/ 2147483647 h 53"/>
              <a:gd name="T78" fmla="*/ 2147483647 w 5137"/>
              <a:gd name="T79" fmla="*/ 2147483647 h 53"/>
              <a:gd name="T80" fmla="*/ 2147483647 w 5137"/>
              <a:gd name="T81" fmla="*/ 2147483647 h 53"/>
              <a:gd name="T82" fmla="*/ 2147483647 w 5137"/>
              <a:gd name="T83" fmla="*/ 2147483647 h 5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37"/>
              <a:gd name="T127" fmla="*/ 0 h 53"/>
              <a:gd name="T128" fmla="*/ 5137 w 5137"/>
              <a:gd name="T129" fmla="*/ 53 h 5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37" h="53">
                <a:moveTo>
                  <a:pt x="0" y="1"/>
                </a:moveTo>
                <a:lnTo>
                  <a:pt x="41" y="0"/>
                </a:lnTo>
                <a:lnTo>
                  <a:pt x="82" y="2"/>
                </a:lnTo>
                <a:lnTo>
                  <a:pt x="122" y="2"/>
                </a:lnTo>
                <a:lnTo>
                  <a:pt x="143" y="2"/>
                </a:lnTo>
                <a:lnTo>
                  <a:pt x="184" y="5"/>
                </a:lnTo>
                <a:lnTo>
                  <a:pt x="225" y="8"/>
                </a:lnTo>
                <a:lnTo>
                  <a:pt x="265" y="11"/>
                </a:lnTo>
                <a:lnTo>
                  <a:pt x="297" y="13"/>
                </a:lnTo>
                <a:lnTo>
                  <a:pt x="337" y="16"/>
                </a:lnTo>
                <a:lnTo>
                  <a:pt x="368" y="19"/>
                </a:lnTo>
                <a:lnTo>
                  <a:pt x="419" y="24"/>
                </a:lnTo>
                <a:lnTo>
                  <a:pt x="440" y="27"/>
                </a:lnTo>
                <a:lnTo>
                  <a:pt x="471" y="32"/>
                </a:lnTo>
                <a:lnTo>
                  <a:pt x="512" y="35"/>
                </a:lnTo>
                <a:lnTo>
                  <a:pt x="552" y="35"/>
                </a:lnTo>
                <a:lnTo>
                  <a:pt x="583" y="38"/>
                </a:lnTo>
                <a:lnTo>
                  <a:pt x="614" y="38"/>
                </a:lnTo>
                <a:lnTo>
                  <a:pt x="644" y="38"/>
                </a:lnTo>
                <a:lnTo>
                  <a:pt x="675" y="35"/>
                </a:lnTo>
                <a:lnTo>
                  <a:pt x="727" y="35"/>
                </a:lnTo>
                <a:lnTo>
                  <a:pt x="767" y="35"/>
                </a:lnTo>
                <a:lnTo>
                  <a:pt x="808" y="35"/>
                </a:lnTo>
                <a:lnTo>
                  <a:pt x="829" y="35"/>
                </a:lnTo>
                <a:lnTo>
                  <a:pt x="869" y="32"/>
                </a:lnTo>
                <a:lnTo>
                  <a:pt x="890" y="32"/>
                </a:lnTo>
                <a:lnTo>
                  <a:pt x="931" y="32"/>
                </a:lnTo>
                <a:lnTo>
                  <a:pt x="962" y="30"/>
                </a:lnTo>
                <a:lnTo>
                  <a:pt x="992" y="30"/>
                </a:lnTo>
                <a:lnTo>
                  <a:pt x="1033" y="30"/>
                </a:lnTo>
                <a:lnTo>
                  <a:pt x="1074" y="27"/>
                </a:lnTo>
                <a:lnTo>
                  <a:pt x="1105" y="27"/>
                </a:lnTo>
                <a:lnTo>
                  <a:pt x="1136" y="27"/>
                </a:lnTo>
                <a:lnTo>
                  <a:pt x="1177" y="24"/>
                </a:lnTo>
                <a:lnTo>
                  <a:pt x="1218" y="24"/>
                </a:lnTo>
                <a:lnTo>
                  <a:pt x="1259" y="24"/>
                </a:lnTo>
                <a:lnTo>
                  <a:pt x="1289" y="22"/>
                </a:lnTo>
                <a:lnTo>
                  <a:pt x="1331" y="22"/>
                </a:lnTo>
                <a:lnTo>
                  <a:pt x="1381" y="19"/>
                </a:lnTo>
                <a:lnTo>
                  <a:pt x="1402" y="19"/>
                </a:lnTo>
                <a:lnTo>
                  <a:pt x="1433" y="16"/>
                </a:lnTo>
                <a:lnTo>
                  <a:pt x="1494" y="16"/>
                </a:lnTo>
                <a:lnTo>
                  <a:pt x="1546" y="16"/>
                </a:lnTo>
                <a:lnTo>
                  <a:pt x="1596" y="16"/>
                </a:lnTo>
                <a:lnTo>
                  <a:pt x="1627" y="16"/>
                </a:lnTo>
                <a:lnTo>
                  <a:pt x="1668" y="19"/>
                </a:lnTo>
                <a:lnTo>
                  <a:pt x="1698" y="22"/>
                </a:lnTo>
                <a:lnTo>
                  <a:pt x="1801" y="24"/>
                </a:lnTo>
                <a:lnTo>
                  <a:pt x="1832" y="27"/>
                </a:lnTo>
                <a:lnTo>
                  <a:pt x="1863" y="30"/>
                </a:lnTo>
                <a:lnTo>
                  <a:pt x="1903" y="32"/>
                </a:lnTo>
                <a:lnTo>
                  <a:pt x="1934" y="35"/>
                </a:lnTo>
                <a:lnTo>
                  <a:pt x="1965" y="35"/>
                </a:lnTo>
                <a:lnTo>
                  <a:pt x="2006" y="38"/>
                </a:lnTo>
                <a:lnTo>
                  <a:pt x="2046" y="41"/>
                </a:lnTo>
                <a:lnTo>
                  <a:pt x="2078" y="43"/>
                </a:lnTo>
                <a:lnTo>
                  <a:pt x="2118" y="43"/>
                </a:lnTo>
                <a:lnTo>
                  <a:pt x="2139" y="46"/>
                </a:lnTo>
                <a:lnTo>
                  <a:pt x="2180" y="49"/>
                </a:lnTo>
                <a:lnTo>
                  <a:pt x="2241" y="49"/>
                </a:lnTo>
                <a:lnTo>
                  <a:pt x="2272" y="52"/>
                </a:lnTo>
                <a:lnTo>
                  <a:pt x="2293" y="52"/>
                </a:lnTo>
                <a:lnTo>
                  <a:pt x="2323" y="52"/>
                </a:lnTo>
                <a:lnTo>
                  <a:pt x="2354" y="52"/>
                </a:lnTo>
                <a:lnTo>
                  <a:pt x="2415" y="52"/>
                </a:lnTo>
                <a:lnTo>
                  <a:pt x="2446" y="52"/>
                </a:lnTo>
                <a:lnTo>
                  <a:pt x="2467" y="52"/>
                </a:lnTo>
                <a:lnTo>
                  <a:pt x="2517" y="49"/>
                </a:lnTo>
                <a:lnTo>
                  <a:pt x="2538" y="49"/>
                </a:lnTo>
                <a:lnTo>
                  <a:pt x="2569" y="49"/>
                </a:lnTo>
                <a:lnTo>
                  <a:pt x="2620" y="46"/>
                </a:lnTo>
                <a:lnTo>
                  <a:pt x="2651" y="46"/>
                </a:lnTo>
                <a:lnTo>
                  <a:pt x="2702" y="43"/>
                </a:lnTo>
                <a:lnTo>
                  <a:pt x="2723" y="41"/>
                </a:lnTo>
                <a:lnTo>
                  <a:pt x="2763" y="38"/>
                </a:lnTo>
                <a:lnTo>
                  <a:pt x="2815" y="35"/>
                </a:lnTo>
                <a:lnTo>
                  <a:pt x="2866" y="32"/>
                </a:lnTo>
                <a:lnTo>
                  <a:pt x="2927" y="30"/>
                </a:lnTo>
                <a:lnTo>
                  <a:pt x="2988" y="27"/>
                </a:lnTo>
                <a:lnTo>
                  <a:pt x="3040" y="24"/>
                </a:lnTo>
                <a:lnTo>
                  <a:pt x="3071" y="24"/>
                </a:lnTo>
                <a:lnTo>
                  <a:pt x="3101" y="24"/>
                </a:lnTo>
                <a:lnTo>
                  <a:pt x="3132" y="24"/>
                </a:lnTo>
                <a:lnTo>
                  <a:pt x="3234" y="24"/>
                </a:lnTo>
                <a:lnTo>
                  <a:pt x="3265" y="24"/>
                </a:lnTo>
                <a:lnTo>
                  <a:pt x="3306" y="24"/>
                </a:lnTo>
                <a:lnTo>
                  <a:pt x="3336" y="24"/>
                </a:lnTo>
                <a:lnTo>
                  <a:pt x="3438" y="24"/>
                </a:lnTo>
                <a:lnTo>
                  <a:pt x="3470" y="24"/>
                </a:lnTo>
                <a:lnTo>
                  <a:pt x="3572" y="27"/>
                </a:lnTo>
                <a:lnTo>
                  <a:pt x="3613" y="27"/>
                </a:lnTo>
                <a:lnTo>
                  <a:pt x="3653" y="27"/>
                </a:lnTo>
                <a:lnTo>
                  <a:pt x="3695" y="30"/>
                </a:lnTo>
                <a:lnTo>
                  <a:pt x="3736" y="30"/>
                </a:lnTo>
                <a:lnTo>
                  <a:pt x="3777" y="32"/>
                </a:lnTo>
                <a:lnTo>
                  <a:pt x="3818" y="32"/>
                </a:lnTo>
                <a:lnTo>
                  <a:pt x="3920" y="35"/>
                </a:lnTo>
                <a:lnTo>
                  <a:pt x="3951" y="35"/>
                </a:lnTo>
                <a:lnTo>
                  <a:pt x="4053" y="38"/>
                </a:lnTo>
                <a:lnTo>
                  <a:pt x="4083" y="38"/>
                </a:lnTo>
                <a:lnTo>
                  <a:pt x="4186" y="41"/>
                </a:lnTo>
                <a:lnTo>
                  <a:pt x="4217" y="41"/>
                </a:lnTo>
                <a:lnTo>
                  <a:pt x="4319" y="41"/>
                </a:lnTo>
                <a:lnTo>
                  <a:pt x="4442" y="43"/>
                </a:lnTo>
                <a:lnTo>
                  <a:pt x="4463" y="43"/>
                </a:lnTo>
                <a:lnTo>
                  <a:pt x="4565" y="43"/>
                </a:lnTo>
                <a:lnTo>
                  <a:pt x="4596" y="43"/>
                </a:lnTo>
                <a:lnTo>
                  <a:pt x="4637" y="43"/>
                </a:lnTo>
                <a:lnTo>
                  <a:pt x="4667" y="43"/>
                </a:lnTo>
                <a:lnTo>
                  <a:pt x="4698" y="43"/>
                </a:lnTo>
                <a:lnTo>
                  <a:pt x="4719" y="43"/>
                </a:lnTo>
                <a:lnTo>
                  <a:pt x="4821" y="41"/>
                </a:lnTo>
                <a:lnTo>
                  <a:pt x="4852" y="38"/>
                </a:lnTo>
                <a:lnTo>
                  <a:pt x="4882" y="35"/>
                </a:lnTo>
                <a:lnTo>
                  <a:pt x="4913" y="32"/>
                </a:lnTo>
                <a:lnTo>
                  <a:pt x="4943" y="30"/>
                </a:lnTo>
                <a:lnTo>
                  <a:pt x="4974" y="27"/>
                </a:lnTo>
                <a:lnTo>
                  <a:pt x="4995" y="24"/>
                </a:lnTo>
                <a:lnTo>
                  <a:pt x="5026" y="22"/>
                </a:lnTo>
                <a:lnTo>
                  <a:pt x="5056" y="22"/>
                </a:lnTo>
                <a:lnTo>
                  <a:pt x="5087" y="19"/>
                </a:lnTo>
                <a:lnTo>
                  <a:pt x="5108" y="19"/>
                </a:lnTo>
                <a:lnTo>
                  <a:pt x="5136" y="19"/>
                </a:lnTo>
                <a:lnTo>
                  <a:pt x="5136" y="27"/>
                </a:lnTo>
                <a:lnTo>
                  <a:pt x="5136" y="14"/>
                </a:lnTo>
                <a:lnTo>
                  <a:pt x="5136" y="26"/>
                </a:lnTo>
                <a:lnTo>
                  <a:pt x="5091" y="14"/>
                </a:lnTo>
                <a:lnTo>
                  <a:pt x="5045" y="14"/>
                </a:lnTo>
              </a:path>
            </a:pathLst>
          </a:custGeom>
          <a:noFill/>
          <a:ln w="50800" cap="rnd">
            <a:solidFill>
              <a:schemeClr val="accent1">
                <a:lumMod val="50000"/>
              </a:schemeClr>
            </a:solidFill>
            <a:round/>
            <a:headEnd type="none" w="sm" len="sm"/>
            <a:tailEnd type="none" w="sm" len="sm"/>
          </a:ln>
        </p:spPr>
        <p:txBody>
          <a:bodyPr/>
          <a:lstStyle/>
          <a:p>
            <a:endParaRPr lang="zh-CN" altLang="en-US">
              <a:solidFill>
                <a:srgbClr val="000000"/>
              </a:solidFill>
            </a:endParaRPr>
          </a:p>
        </p:txBody>
      </p:sp>
      <p:sp>
        <p:nvSpPr>
          <p:cNvPr id="29700" name="Rectangle 4"/>
          <p:cNvSpPr>
            <a:spLocks noChangeArrowheads="1"/>
          </p:cNvSpPr>
          <p:nvPr/>
        </p:nvSpPr>
        <p:spPr bwMode="auto">
          <a:xfrm>
            <a:off x="5034511" y="5652295"/>
            <a:ext cx="1417055" cy="462307"/>
          </a:xfrm>
          <a:prstGeom prst="rect">
            <a:avLst/>
          </a:prstGeom>
          <a:noFill/>
          <a:ln w="9525">
            <a:noFill/>
            <a:miter lim="800000"/>
            <a:headEnd/>
            <a:tailEnd/>
          </a:ln>
        </p:spPr>
        <p:txBody>
          <a:bodyPr wrap="none" lIns="92075" tIns="46038" rIns="92075" bIns="46038">
            <a:spAutoFit/>
          </a:bodyPr>
          <a:lstStyle/>
          <a:p>
            <a:pPr algn="ctr"/>
            <a:r>
              <a:rPr kumimoji="1" lang="zh-CN" altLang="en-US" sz="2400" dirty="0" smtClean="0">
                <a:solidFill>
                  <a:srgbClr val="000002"/>
                </a:solidFill>
                <a:latin typeface="Comic Sans MS" pitchFamily="66" charset="0"/>
                <a:ea typeface="黑体" pitchFamily="49" charset="-122"/>
              </a:rPr>
              <a:t>基本</a:t>
            </a:r>
            <a:r>
              <a:rPr kumimoji="1" lang="zh-CN" altLang="en-US" sz="2400" dirty="0">
                <a:solidFill>
                  <a:srgbClr val="000002"/>
                </a:solidFill>
                <a:latin typeface="Comic Sans MS" pitchFamily="66" charset="0"/>
                <a:ea typeface="黑体" pitchFamily="49" charset="-122"/>
              </a:rPr>
              <a:t>假设</a:t>
            </a:r>
            <a:endParaRPr kumimoji="1" lang="ja-JP" altLang="en-US" sz="2400" dirty="0">
              <a:solidFill>
                <a:srgbClr val="000002"/>
              </a:solidFill>
              <a:latin typeface="Comic Sans MS" pitchFamily="66" charset="0"/>
              <a:ea typeface="黑体" pitchFamily="49" charset="-122"/>
            </a:endParaRPr>
          </a:p>
        </p:txBody>
      </p:sp>
      <p:sp>
        <p:nvSpPr>
          <p:cNvPr id="29701" name="Rectangle 5"/>
          <p:cNvSpPr>
            <a:spLocks noChangeArrowheads="1"/>
          </p:cNvSpPr>
          <p:nvPr/>
        </p:nvSpPr>
        <p:spPr bwMode="auto">
          <a:xfrm>
            <a:off x="3772156" y="4684712"/>
            <a:ext cx="3941763" cy="831850"/>
          </a:xfrm>
          <a:prstGeom prst="rect">
            <a:avLst/>
          </a:prstGeom>
          <a:noFill/>
          <a:ln w="9525">
            <a:noFill/>
            <a:miter lim="800000"/>
            <a:headEnd/>
            <a:tailEnd/>
          </a:ln>
        </p:spPr>
        <p:txBody>
          <a:bodyPr lIns="92075" tIns="46038" rIns="92075" bIns="46038">
            <a:spAutoFit/>
          </a:bodyPr>
          <a:lstStyle/>
          <a:p>
            <a:pPr algn="ctr"/>
            <a:r>
              <a:rPr kumimoji="1" lang="zh-CN" altLang="en-US" sz="2400" dirty="0">
                <a:solidFill>
                  <a:srgbClr val="000002"/>
                </a:solidFill>
                <a:latin typeface="Comic Sans MS" pitchFamily="66" charset="0"/>
                <a:ea typeface="黑体" pitchFamily="49" charset="-122"/>
              </a:rPr>
              <a:t>不断证明是正确并灌输给</a:t>
            </a:r>
          </a:p>
          <a:p>
            <a:pPr algn="ctr"/>
            <a:r>
              <a:rPr kumimoji="1" lang="zh-CN" altLang="en-US" sz="2400" dirty="0">
                <a:solidFill>
                  <a:srgbClr val="000002"/>
                </a:solidFill>
                <a:latin typeface="Comic Sans MS" pitchFamily="66" charset="0"/>
                <a:ea typeface="黑体" pitchFamily="49" charset="-122"/>
              </a:rPr>
              <a:t>员工的价值观和信仰</a:t>
            </a:r>
            <a:endParaRPr kumimoji="1" lang="ja-JP" altLang="en-US" sz="2400" dirty="0">
              <a:solidFill>
                <a:srgbClr val="000002"/>
              </a:solidFill>
              <a:latin typeface="Comic Sans MS" pitchFamily="66" charset="0"/>
              <a:ea typeface="黑体" pitchFamily="49" charset="-122"/>
            </a:endParaRPr>
          </a:p>
        </p:txBody>
      </p:sp>
      <p:sp>
        <p:nvSpPr>
          <p:cNvPr id="29702" name="Rectangle 6"/>
          <p:cNvSpPr>
            <a:spLocks noChangeArrowheads="1"/>
          </p:cNvSpPr>
          <p:nvPr/>
        </p:nvSpPr>
        <p:spPr bwMode="auto">
          <a:xfrm>
            <a:off x="4190462" y="3441357"/>
            <a:ext cx="3181350" cy="831639"/>
          </a:xfrm>
          <a:prstGeom prst="rect">
            <a:avLst/>
          </a:prstGeom>
          <a:noFill/>
          <a:ln w="9525">
            <a:noFill/>
            <a:miter lim="800000"/>
            <a:headEnd/>
            <a:tailEnd/>
          </a:ln>
        </p:spPr>
        <p:txBody>
          <a:bodyPr lIns="92075" tIns="46038" rIns="92075" bIns="46038">
            <a:spAutoFit/>
          </a:bodyPr>
          <a:lstStyle/>
          <a:p>
            <a:pPr algn="ctr"/>
            <a:r>
              <a:rPr kumimoji="1" lang="zh-CN" altLang="en-US" sz="2400" dirty="0">
                <a:solidFill>
                  <a:srgbClr val="000002"/>
                </a:solidFill>
                <a:latin typeface="Comic Sans MS" pitchFamily="66" charset="0"/>
                <a:ea typeface="黑体" pitchFamily="49" charset="-122"/>
              </a:rPr>
              <a:t>游戏规则或者组</a:t>
            </a:r>
          </a:p>
          <a:p>
            <a:pPr algn="ctr"/>
            <a:r>
              <a:rPr kumimoji="1" lang="zh-CN" altLang="en-US" sz="2400" dirty="0">
                <a:solidFill>
                  <a:srgbClr val="000002"/>
                </a:solidFill>
                <a:latin typeface="Comic Sans MS" pitchFamily="66" charset="0"/>
                <a:ea typeface="黑体" pitchFamily="49" charset="-122"/>
              </a:rPr>
              <a:t>织行为标准</a:t>
            </a:r>
            <a:endParaRPr kumimoji="1" lang="ja-JP" altLang="en-US" sz="2400" dirty="0">
              <a:solidFill>
                <a:srgbClr val="000002"/>
              </a:solidFill>
              <a:latin typeface="Comic Sans MS" pitchFamily="66" charset="0"/>
              <a:ea typeface="黑体" pitchFamily="49" charset="-122"/>
            </a:endParaRPr>
          </a:p>
        </p:txBody>
      </p:sp>
      <p:sp>
        <p:nvSpPr>
          <p:cNvPr id="29703" name="Rectangle 7"/>
          <p:cNvSpPr>
            <a:spLocks noChangeArrowheads="1"/>
          </p:cNvSpPr>
          <p:nvPr/>
        </p:nvSpPr>
        <p:spPr bwMode="auto">
          <a:xfrm>
            <a:off x="4693701" y="2524707"/>
            <a:ext cx="2281238" cy="462307"/>
          </a:xfrm>
          <a:prstGeom prst="rect">
            <a:avLst/>
          </a:prstGeom>
          <a:noFill/>
          <a:ln w="9525">
            <a:noFill/>
            <a:miter lim="800000"/>
            <a:headEnd/>
            <a:tailEnd/>
          </a:ln>
        </p:spPr>
        <p:txBody>
          <a:bodyPr lIns="92075" tIns="46038" rIns="92075" bIns="46038">
            <a:spAutoFit/>
          </a:bodyPr>
          <a:lstStyle/>
          <a:p>
            <a:pPr algn="ctr"/>
            <a:r>
              <a:rPr kumimoji="1" lang="zh-CN" altLang="en-US" sz="2400" dirty="0">
                <a:solidFill>
                  <a:srgbClr val="000002"/>
                </a:solidFill>
                <a:latin typeface="Comic Sans MS" pitchFamily="66" charset="0"/>
                <a:ea typeface="黑体" pitchFamily="49" charset="-122"/>
              </a:rPr>
              <a:t>其他表象</a:t>
            </a:r>
            <a:endParaRPr kumimoji="1" lang="ja-JP" altLang="en-US" sz="2400" dirty="0">
              <a:solidFill>
                <a:srgbClr val="000002"/>
              </a:solidFill>
              <a:latin typeface="Comic Sans MS" pitchFamily="66" charset="0"/>
              <a:ea typeface="黑体" pitchFamily="49" charset="-122"/>
            </a:endParaRPr>
          </a:p>
        </p:txBody>
      </p:sp>
      <p:sp>
        <p:nvSpPr>
          <p:cNvPr id="29704" name="Rectangle 8"/>
          <p:cNvSpPr>
            <a:spLocks noChangeArrowheads="1"/>
          </p:cNvSpPr>
          <p:nvPr/>
        </p:nvSpPr>
        <p:spPr bwMode="auto">
          <a:xfrm>
            <a:off x="4973895" y="1908600"/>
            <a:ext cx="1797050" cy="462307"/>
          </a:xfrm>
          <a:prstGeom prst="rect">
            <a:avLst/>
          </a:prstGeom>
          <a:noFill/>
          <a:ln w="9525">
            <a:noFill/>
            <a:miter lim="800000"/>
            <a:headEnd/>
            <a:tailEnd/>
          </a:ln>
        </p:spPr>
        <p:txBody>
          <a:bodyPr lIns="92075" tIns="46038" rIns="92075" bIns="46038">
            <a:spAutoFit/>
          </a:bodyPr>
          <a:lstStyle/>
          <a:p>
            <a:pPr algn="ctr"/>
            <a:r>
              <a:rPr kumimoji="1" lang="zh-CN" altLang="en-US" sz="2400" dirty="0">
                <a:solidFill>
                  <a:srgbClr val="000002"/>
                </a:solidFill>
                <a:latin typeface="Comic Sans MS" pitchFamily="66" charset="0"/>
                <a:ea typeface="黑体" pitchFamily="49" charset="-122"/>
              </a:rPr>
              <a:t>行为举止</a:t>
            </a:r>
            <a:endParaRPr kumimoji="1" lang="ja-JP" altLang="en-US" sz="2400" dirty="0">
              <a:solidFill>
                <a:srgbClr val="000002"/>
              </a:solidFill>
              <a:latin typeface="Comic Sans MS" pitchFamily="66" charset="0"/>
              <a:ea typeface="MS PGothic" pitchFamily="34" charset="-128"/>
            </a:endParaRPr>
          </a:p>
        </p:txBody>
      </p:sp>
      <p:sp>
        <p:nvSpPr>
          <p:cNvPr id="29705" name="Line 11"/>
          <p:cNvSpPr>
            <a:spLocks noChangeShapeType="1"/>
          </p:cNvSpPr>
          <p:nvPr/>
        </p:nvSpPr>
        <p:spPr bwMode="auto">
          <a:xfrm>
            <a:off x="3772156" y="5588000"/>
            <a:ext cx="4133594" cy="0"/>
          </a:xfrm>
          <a:prstGeom prst="line">
            <a:avLst/>
          </a:prstGeom>
          <a:noFill/>
          <a:ln w="22225">
            <a:solidFill>
              <a:schemeClr val="accent2"/>
            </a:solidFill>
            <a:prstDash val="dash"/>
            <a:round/>
            <a:headEnd type="none" w="sm" len="sm"/>
            <a:tailEnd type="none" w="sm" len="sm"/>
          </a:ln>
        </p:spPr>
        <p:txBody>
          <a:bodyPr/>
          <a:lstStyle/>
          <a:p>
            <a:endParaRPr lang="zh-CN" altLang="en-US">
              <a:solidFill>
                <a:srgbClr val="000000"/>
              </a:solidFill>
            </a:endParaRPr>
          </a:p>
        </p:txBody>
      </p:sp>
      <p:sp>
        <p:nvSpPr>
          <p:cNvPr id="29706" name="Line 12"/>
          <p:cNvSpPr>
            <a:spLocks noChangeShapeType="1"/>
          </p:cNvSpPr>
          <p:nvPr/>
        </p:nvSpPr>
        <p:spPr bwMode="auto">
          <a:xfrm>
            <a:off x="3933287" y="4520646"/>
            <a:ext cx="3553363" cy="0"/>
          </a:xfrm>
          <a:prstGeom prst="line">
            <a:avLst/>
          </a:prstGeom>
          <a:noFill/>
          <a:ln w="22225">
            <a:solidFill>
              <a:schemeClr val="accent2"/>
            </a:solidFill>
            <a:prstDash val="dash"/>
            <a:round/>
            <a:headEnd type="none" w="sm" len="sm"/>
            <a:tailEnd type="none" w="sm" len="sm"/>
          </a:ln>
        </p:spPr>
        <p:txBody>
          <a:bodyPr/>
          <a:lstStyle/>
          <a:p>
            <a:endParaRPr lang="zh-CN" altLang="en-US">
              <a:solidFill>
                <a:srgbClr val="000000"/>
              </a:solidFill>
            </a:endParaRPr>
          </a:p>
        </p:txBody>
      </p:sp>
      <p:sp>
        <p:nvSpPr>
          <p:cNvPr id="29707" name="Line 13"/>
          <p:cNvSpPr>
            <a:spLocks noChangeShapeType="1"/>
          </p:cNvSpPr>
          <p:nvPr/>
        </p:nvSpPr>
        <p:spPr bwMode="auto">
          <a:xfrm>
            <a:off x="4946371" y="2420939"/>
            <a:ext cx="1695191" cy="0"/>
          </a:xfrm>
          <a:prstGeom prst="line">
            <a:avLst/>
          </a:prstGeom>
          <a:noFill/>
          <a:ln w="22225">
            <a:solidFill>
              <a:schemeClr val="accent2"/>
            </a:solidFill>
            <a:prstDash val="dash"/>
            <a:round/>
            <a:headEnd type="none" w="sm" len="sm"/>
            <a:tailEnd type="none" w="sm" len="sm"/>
          </a:ln>
        </p:spPr>
        <p:txBody>
          <a:bodyPr/>
          <a:lstStyle/>
          <a:p>
            <a:endParaRPr lang="zh-CN" altLang="en-US">
              <a:solidFill>
                <a:srgbClr val="000000"/>
              </a:solidFill>
            </a:endParaRPr>
          </a:p>
        </p:txBody>
      </p:sp>
      <p:sp>
        <p:nvSpPr>
          <p:cNvPr id="29710" name="Text Box 10"/>
          <p:cNvSpPr txBox="1">
            <a:spLocks noChangeArrowheads="1"/>
          </p:cNvSpPr>
          <p:nvPr/>
        </p:nvSpPr>
        <p:spPr bwMode="auto">
          <a:xfrm>
            <a:off x="9053512" y="1851450"/>
            <a:ext cx="1347787" cy="400110"/>
          </a:xfrm>
          <a:prstGeom prst="rect">
            <a:avLst/>
          </a:prstGeom>
          <a:noFill/>
          <a:ln w="9525">
            <a:noFill/>
            <a:miter lim="800000"/>
            <a:headEnd/>
            <a:tailEnd/>
          </a:ln>
        </p:spPr>
        <p:txBody>
          <a:bodyPr wrap="square">
            <a:spAutoFit/>
          </a:bodyPr>
          <a:lstStyle/>
          <a:p>
            <a:pPr algn="ctr">
              <a:spcBef>
                <a:spcPct val="50000"/>
              </a:spcBef>
            </a:pPr>
            <a:r>
              <a:rPr kumimoji="1" lang="zh-CN" altLang="en-US" sz="2000" dirty="0">
                <a:solidFill>
                  <a:srgbClr val="000000"/>
                </a:solidFill>
                <a:latin typeface="黑体" panose="02010609060101010101" pitchFamily="49" charset="-122"/>
                <a:ea typeface="黑体" panose="02010609060101010101" pitchFamily="49" charset="-122"/>
                <a:cs typeface="楷体_GB2312"/>
              </a:rPr>
              <a:t>容易改变</a:t>
            </a:r>
          </a:p>
        </p:txBody>
      </p:sp>
      <p:sp>
        <p:nvSpPr>
          <p:cNvPr id="29711" name="Text Box 11"/>
          <p:cNvSpPr txBox="1">
            <a:spLocks noChangeArrowheads="1"/>
          </p:cNvSpPr>
          <p:nvPr/>
        </p:nvSpPr>
        <p:spPr bwMode="auto">
          <a:xfrm>
            <a:off x="8957241" y="5741135"/>
            <a:ext cx="1540328" cy="400110"/>
          </a:xfrm>
          <a:prstGeom prst="rect">
            <a:avLst/>
          </a:prstGeom>
          <a:noFill/>
          <a:ln w="9525">
            <a:noFill/>
            <a:miter lim="800000"/>
            <a:headEnd/>
            <a:tailEnd/>
          </a:ln>
        </p:spPr>
        <p:txBody>
          <a:bodyPr wrap="square">
            <a:spAutoFit/>
          </a:bodyPr>
          <a:lstStyle/>
          <a:p>
            <a:pPr algn="ctr">
              <a:spcBef>
                <a:spcPct val="50000"/>
              </a:spcBef>
            </a:pPr>
            <a:r>
              <a:rPr kumimoji="1" lang="zh-CN" altLang="en-US" sz="2000" dirty="0">
                <a:solidFill>
                  <a:srgbClr val="000000"/>
                </a:solidFill>
                <a:latin typeface="黑体" panose="02010609060101010101" pitchFamily="49" charset="-122"/>
                <a:ea typeface="黑体" panose="02010609060101010101" pitchFamily="49" charset="-122"/>
                <a:cs typeface="楷体_GB2312"/>
              </a:rPr>
              <a:t>不容易改变</a:t>
            </a:r>
          </a:p>
        </p:txBody>
      </p:sp>
      <p:sp>
        <p:nvSpPr>
          <p:cNvPr id="29712" name="Line 12"/>
          <p:cNvSpPr>
            <a:spLocks noChangeShapeType="1"/>
          </p:cNvSpPr>
          <p:nvPr/>
        </p:nvSpPr>
        <p:spPr bwMode="auto">
          <a:xfrm>
            <a:off x="9727406" y="2527259"/>
            <a:ext cx="0" cy="3024000"/>
          </a:xfrm>
          <a:prstGeom prst="line">
            <a:avLst/>
          </a:prstGeom>
          <a:ln w="31750">
            <a:solidFill>
              <a:schemeClr val="accent2"/>
            </a:solidFill>
            <a:headEnd type="none" w="med" len="med"/>
            <a:tailEnd type="triangle"/>
          </a:ln>
        </p:spPr>
        <p:style>
          <a:lnRef idx="1">
            <a:schemeClr val="accent2"/>
          </a:lnRef>
          <a:fillRef idx="0">
            <a:schemeClr val="accent2"/>
          </a:fillRef>
          <a:effectRef idx="0">
            <a:schemeClr val="accent2"/>
          </a:effectRef>
          <a:fontRef idx="minor">
            <a:schemeClr val="tx1"/>
          </a:fontRef>
        </p:style>
        <p:txBody>
          <a:bodyPr wrap="none"/>
          <a:lstStyle/>
          <a:p>
            <a:endParaRPr lang="zh-CN" altLang="en-US">
              <a:solidFill>
                <a:srgbClr val="000000"/>
              </a:solidFill>
            </a:endParaRPr>
          </a:p>
        </p:txBody>
      </p:sp>
      <p:sp>
        <p:nvSpPr>
          <p:cNvPr id="29714" name="Text Box 10"/>
          <p:cNvSpPr txBox="1">
            <a:spLocks noChangeArrowheads="1"/>
          </p:cNvSpPr>
          <p:nvPr/>
        </p:nvSpPr>
        <p:spPr bwMode="auto">
          <a:xfrm>
            <a:off x="1459706" y="1851450"/>
            <a:ext cx="1347787" cy="400110"/>
          </a:xfrm>
          <a:prstGeom prst="rect">
            <a:avLst/>
          </a:prstGeom>
          <a:noFill/>
          <a:ln w="9525">
            <a:noFill/>
            <a:miter lim="800000"/>
            <a:headEnd/>
            <a:tailEnd/>
          </a:ln>
        </p:spPr>
        <p:txBody>
          <a:bodyPr wrap="square">
            <a:spAutoFit/>
          </a:bodyPr>
          <a:lstStyle/>
          <a:p>
            <a:pPr algn="ctr">
              <a:spcBef>
                <a:spcPct val="50000"/>
              </a:spcBef>
            </a:pPr>
            <a:r>
              <a:rPr kumimoji="1" lang="zh-CN" altLang="en-US" sz="2000">
                <a:solidFill>
                  <a:srgbClr val="000000"/>
                </a:solidFill>
                <a:latin typeface="黑体" panose="02010609060101010101" pitchFamily="49" charset="-122"/>
                <a:ea typeface="黑体" panose="02010609060101010101" pitchFamily="49" charset="-122"/>
                <a:cs typeface="楷体_GB2312"/>
              </a:rPr>
              <a:t>看得见的</a:t>
            </a:r>
          </a:p>
        </p:txBody>
      </p:sp>
      <p:sp>
        <p:nvSpPr>
          <p:cNvPr id="29715" name="Text Box 11"/>
          <p:cNvSpPr txBox="1">
            <a:spLocks noChangeArrowheads="1"/>
          </p:cNvSpPr>
          <p:nvPr/>
        </p:nvSpPr>
        <p:spPr bwMode="auto">
          <a:xfrm>
            <a:off x="1320763" y="5779235"/>
            <a:ext cx="1540328" cy="400110"/>
          </a:xfrm>
          <a:prstGeom prst="rect">
            <a:avLst/>
          </a:prstGeom>
          <a:noFill/>
          <a:ln w="9525">
            <a:noFill/>
            <a:miter lim="800000"/>
            <a:headEnd/>
            <a:tailEnd/>
          </a:ln>
        </p:spPr>
        <p:txBody>
          <a:bodyPr wrap="square">
            <a:spAutoFit/>
          </a:bodyPr>
          <a:lstStyle/>
          <a:p>
            <a:pPr algn="ctr">
              <a:spcBef>
                <a:spcPct val="50000"/>
              </a:spcBef>
            </a:pPr>
            <a:r>
              <a:rPr kumimoji="1" lang="zh-CN" altLang="en-US" sz="2000" dirty="0">
                <a:solidFill>
                  <a:srgbClr val="000000"/>
                </a:solidFill>
                <a:latin typeface="黑体" panose="02010609060101010101" pitchFamily="49" charset="-122"/>
                <a:ea typeface="黑体" panose="02010609060101010101" pitchFamily="49" charset="-122"/>
                <a:cs typeface="楷体_GB2312"/>
              </a:rPr>
              <a:t>看不见的</a:t>
            </a:r>
          </a:p>
        </p:txBody>
      </p:sp>
      <p:cxnSp>
        <p:nvCxnSpPr>
          <p:cNvPr id="5" name="直接箭头连接符 4"/>
          <p:cNvCxnSpPr/>
          <p:nvPr/>
        </p:nvCxnSpPr>
        <p:spPr bwMode="auto">
          <a:xfrm flipV="1">
            <a:off x="2133600" y="2527259"/>
            <a:ext cx="0" cy="3024000"/>
          </a:xfrm>
          <a:prstGeom prst="straightConnector1">
            <a:avLst/>
          </a:prstGeom>
          <a:ln w="31750">
            <a:solidFill>
              <a:schemeClr val="accent2"/>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28" name="标题 1"/>
          <p:cNvSpPr txBox="1">
            <a:spLocks/>
          </p:cNvSpPr>
          <p:nvPr/>
        </p:nvSpPr>
        <p:spPr bwMode="auto">
          <a:xfrm>
            <a:off x="431371" y="116632"/>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r>
              <a:rPr lang="zh-CN" altLang="en-US" dirty="0">
                <a:latin typeface="黑体" pitchFamily="49" charset="-122"/>
                <a:ea typeface="黑体" pitchFamily="49" charset="-122"/>
              </a:rPr>
              <a:t>企业文化冰山图</a:t>
            </a:r>
            <a:endParaRPr lang="zh-CN" altLang="en-US" kern="0" dirty="0"/>
          </a:p>
        </p:txBody>
      </p:sp>
    </p:spTree>
    <p:extLst>
      <p:ext uri="{BB962C8B-B14F-4D97-AF65-F5344CB8AC3E}">
        <p14:creationId xmlns:p14="http://schemas.microsoft.com/office/powerpoint/2010/main" val="2458378765"/>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向后退，向内求，心即理，致良知</a:t>
            </a:r>
            <a:endParaRPr lang="zh-CN" altLang="en-US" dirty="0"/>
          </a:p>
        </p:txBody>
      </p:sp>
      <p:sp>
        <p:nvSpPr>
          <p:cNvPr id="3" name="内容占位符 2"/>
          <p:cNvSpPr>
            <a:spLocks noGrp="1"/>
          </p:cNvSpPr>
          <p:nvPr>
            <p:ph idx="1"/>
          </p:nvPr>
        </p:nvSpPr>
        <p:spPr>
          <a:xfrm>
            <a:off x="423334" y="1196977"/>
            <a:ext cx="11343217" cy="26701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buClr>
                <a:schemeClr val="tx1"/>
              </a:buClr>
            </a:pPr>
            <a:r>
              <a:rPr lang="zh-CN" altLang="en-US" sz="2400" dirty="0">
                <a:latin typeface="黑体" panose="02010609060101010101" pitchFamily="49" charset="-122"/>
                <a:ea typeface="黑体" panose="02010609060101010101" pitchFamily="49" charset="-122"/>
              </a:rPr>
              <a:t>稻盛和夫：</a:t>
            </a:r>
            <a:endParaRPr lang="en-US" altLang="zh-CN" sz="2400" dirty="0">
              <a:latin typeface="黑体" panose="02010609060101010101" pitchFamily="49" charset="-122"/>
              <a:ea typeface="黑体" panose="02010609060101010101" pitchFamily="49" charset="-122"/>
            </a:endParaRPr>
          </a:p>
          <a:p>
            <a:pPr marL="0" indent="457200">
              <a:lnSpc>
                <a:spcPct val="150000"/>
              </a:lnSpc>
              <a:buClr>
                <a:schemeClr val="tx1"/>
              </a:buClr>
              <a:buNone/>
            </a:pPr>
            <a:r>
              <a:rPr lang="zh-CN" altLang="zh-CN" sz="2000" b="1" dirty="0" smtClean="0">
                <a:latin typeface="楷体" panose="02010609060101010101" pitchFamily="49" charset="-122"/>
                <a:ea typeface="楷体" panose="02010609060101010101" pitchFamily="49" charset="-122"/>
              </a:rPr>
              <a:t>我</a:t>
            </a:r>
            <a:r>
              <a:rPr lang="zh-CN" altLang="zh-CN" sz="2000" b="1" dirty="0">
                <a:latin typeface="楷体" panose="02010609060101010101" pitchFamily="49" charset="-122"/>
                <a:ea typeface="楷体" panose="02010609060101010101" pitchFamily="49" charset="-122"/>
              </a:rPr>
              <a:t>是企业经营专业的外行 ，但我本着这一思想经营企业一辈子，也获得了事业 成功。如果我当初学了经营学，想到的只是赢利，甚至想一些投机取巧的办法一味通过人际关系去赢钱，一切为了少吃苦多获名利，那也就没有今天。 我就是从做人的道理出发，提出我自己的经营哲学，并做到与全体员工共享。我始终如一地去做，悟出道理就记在本子上，始终保持自己追求的人生理想</a:t>
            </a:r>
            <a:r>
              <a:rPr lang="zh-CN" altLang="zh-CN" sz="2000" b="1" dirty="0" smtClean="0">
                <a:latin typeface="楷体" panose="02010609060101010101" pitchFamily="49" charset="-122"/>
                <a:ea typeface="楷体" panose="02010609060101010101" pitchFamily="49" charset="-122"/>
              </a:rPr>
              <a:t>。</a:t>
            </a: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109</a:t>
            </a:fld>
            <a:endParaRPr lang="en-US" altLang="zh-CN">
              <a:solidFill>
                <a:srgbClr val="000000">
                  <a:lumMod val="65000"/>
                  <a:lumOff val="35000"/>
                </a:srgbClr>
              </a:solidFill>
            </a:endParaRPr>
          </a:p>
        </p:txBody>
      </p:sp>
      <p:sp>
        <p:nvSpPr>
          <p:cNvPr id="5" name="矩形 4"/>
          <p:cNvSpPr/>
          <p:nvPr/>
        </p:nvSpPr>
        <p:spPr>
          <a:xfrm>
            <a:off x="431371" y="4110884"/>
            <a:ext cx="11335180" cy="1754326"/>
          </a:xfrm>
          <a:prstGeom prst="rect">
            <a:avLst/>
          </a:prstGeom>
          <a:ln>
            <a:solidFill>
              <a:srgbClr val="C00000"/>
            </a:solidFill>
            <a:prstDash val="sysDash"/>
          </a:ln>
        </p:spPr>
        <p:txBody>
          <a:bodyPr wrap="square">
            <a:spAutoFit/>
          </a:bodyPr>
          <a:lstStyle/>
          <a:p>
            <a:pPr marL="457200" indent="-457200">
              <a:lnSpc>
                <a:spcPct val="150000"/>
              </a:lnSpc>
              <a:buClr>
                <a:schemeClr val="tx1"/>
              </a:buClr>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松下幸之助：管理很简单，就像下雨天记得要打伞一样自然！</a:t>
            </a:r>
            <a:endParaRPr lang="en-US" altLang="zh-CN" dirty="0">
              <a:latin typeface="黑体" panose="02010609060101010101" pitchFamily="49" charset="-122"/>
              <a:ea typeface="黑体" panose="02010609060101010101" pitchFamily="49" charset="-122"/>
            </a:endParaRPr>
          </a:p>
          <a:p>
            <a:pPr marL="457200" indent="-457200">
              <a:lnSpc>
                <a:spcPct val="150000"/>
              </a:lnSpc>
              <a:buClr>
                <a:schemeClr val="tx1"/>
              </a:buClr>
              <a:buFont typeface="Wingdings" panose="05000000000000000000" pitchFamily="2" charset="2"/>
              <a:buChar char="p"/>
            </a:pPr>
            <a:r>
              <a:rPr lang="zh-CN" altLang="en-US" dirty="0">
                <a:latin typeface="黑体" panose="02010609060101010101" pitchFamily="49" charset="-122"/>
                <a:ea typeface="黑体" panose="02010609060101010101" pitchFamily="49" charset="-122"/>
              </a:rPr>
              <a:t>管理不等于管理学。专业固然然重要，但有时还要敢于破除专业迷信甚至技术膜拜，回归问题的本质，“向后退、向内求”也是管理的重要心法之一</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marL="457200" indent="-457200">
              <a:lnSpc>
                <a:spcPct val="150000"/>
              </a:lnSpc>
              <a:buClr>
                <a:schemeClr val="tx1"/>
              </a:buClr>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心即理，致良知</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5470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11</a:t>
            </a:fld>
            <a:endParaRPr lang="en-US" altLang="zh-CN">
              <a:solidFill>
                <a:srgbClr val="000000">
                  <a:lumMod val="65000"/>
                  <a:lumOff val="35000"/>
                </a:srgbClr>
              </a:solidFill>
            </a:endParaRPr>
          </a:p>
        </p:txBody>
      </p:sp>
      <p:sp>
        <p:nvSpPr>
          <p:cNvPr id="6" name="Rectangle 3"/>
          <p:cNvSpPr txBox="1">
            <a:spLocks noChangeArrowheads="1"/>
          </p:cNvSpPr>
          <p:nvPr/>
        </p:nvSpPr>
        <p:spPr bwMode="auto">
          <a:xfrm>
            <a:off x="983685" y="1403350"/>
            <a:ext cx="2438549" cy="1797173"/>
          </a:xfrm>
          <a:prstGeom prst="rect">
            <a:avLst/>
          </a:prstGeom>
          <a:noFill/>
          <a:ln w="9525">
            <a:noFill/>
            <a:miter lim="800000"/>
            <a:headEnd/>
            <a:tailEnd/>
          </a:ln>
          <a:effectLst/>
        </p:spPr>
        <p:txBody>
          <a:bodyPr/>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金钱与晋升</a:t>
            </a:r>
            <a:endParaRPr lang="zh-CN" altLang="en-US" sz="2000" b="1" kern="0" dirty="0">
              <a:solidFill>
                <a:srgbClr val="000000"/>
              </a:solidFill>
              <a:latin typeface="黑体"/>
              <a:ea typeface="黑体"/>
            </a:endParaRPr>
          </a:p>
          <a:p>
            <a:pPr marL="895350" lvl="1" indent="-373063"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高薪</a:t>
            </a:r>
          </a:p>
          <a:p>
            <a:pPr marL="895350" lvl="1" indent="-373063"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分红</a:t>
            </a:r>
            <a:endParaRPr lang="en-US" altLang="zh-CN" b="1" kern="0" dirty="0" smtClean="0">
              <a:solidFill>
                <a:srgbClr val="000000"/>
              </a:solidFill>
              <a:latin typeface="黑体"/>
              <a:ea typeface="黑体"/>
            </a:endParaRPr>
          </a:p>
          <a:p>
            <a:pPr marL="895350" lvl="1" indent="-373063"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升职</a:t>
            </a:r>
          </a:p>
        </p:txBody>
      </p:sp>
      <p:sp>
        <p:nvSpPr>
          <p:cNvPr id="7" name="Line 4"/>
          <p:cNvSpPr>
            <a:spLocks noChangeShapeType="1"/>
          </p:cNvSpPr>
          <p:nvPr/>
        </p:nvSpPr>
        <p:spPr bwMode="auto">
          <a:xfrm flipV="1">
            <a:off x="983685" y="3623219"/>
            <a:ext cx="10217715" cy="0"/>
          </a:xfrm>
          <a:prstGeom prst="line">
            <a:avLst/>
          </a:prstGeom>
          <a:noFill/>
          <a:ln w="28575">
            <a:solidFill>
              <a:schemeClr val="accent1">
                <a:lumMod val="50000"/>
              </a:schemeClr>
            </a:solidFill>
            <a:round/>
            <a:headEnd/>
            <a:tailEnd/>
          </a:ln>
        </p:spPr>
        <p:txBody>
          <a:bodyPr wrap="none" lIns="0" tIns="0" rIns="0" bIns="0" anchor="ctr"/>
          <a:lstStyle/>
          <a:p>
            <a:pPr algn="ctr" fontAlgn="base">
              <a:spcBef>
                <a:spcPct val="0"/>
              </a:spcBef>
              <a:spcAft>
                <a:spcPct val="0"/>
              </a:spcAft>
              <a:defRPr/>
            </a:pPr>
            <a:endParaRPr lang="zh-CN" altLang="en-US" b="1">
              <a:solidFill>
                <a:srgbClr val="000000"/>
              </a:solidFill>
              <a:latin typeface="黑体"/>
              <a:ea typeface="黑体"/>
            </a:endParaRPr>
          </a:p>
        </p:txBody>
      </p:sp>
      <p:sp>
        <p:nvSpPr>
          <p:cNvPr id="8" name="Line 5"/>
          <p:cNvSpPr>
            <a:spLocks noChangeShapeType="1"/>
          </p:cNvSpPr>
          <p:nvPr/>
        </p:nvSpPr>
        <p:spPr bwMode="auto">
          <a:xfrm>
            <a:off x="4463272" y="1574800"/>
            <a:ext cx="0" cy="4158676"/>
          </a:xfrm>
          <a:prstGeom prst="line">
            <a:avLst/>
          </a:prstGeom>
          <a:noFill/>
          <a:ln w="28575">
            <a:solidFill>
              <a:schemeClr val="accent1">
                <a:lumMod val="50000"/>
              </a:schemeClr>
            </a:solidFill>
            <a:round/>
            <a:headEnd/>
            <a:tailEnd/>
          </a:ln>
        </p:spPr>
        <p:txBody>
          <a:bodyPr wrap="none" lIns="0" tIns="0" rIns="0" bIns="0" anchor="ctr"/>
          <a:lstStyle/>
          <a:p>
            <a:pPr algn="ctr" fontAlgn="base">
              <a:spcBef>
                <a:spcPct val="0"/>
              </a:spcBef>
              <a:spcAft>
                <a:spcPct val="0"/>
              </a:spcAft>
              <a:defRPr/>
            </a:pPr>
            <a:endParaRPr lang="zh-CN" altLang="en-US" b="1">
              <a:solidFill>
                <a:srgbClr val="000000"/>
              </a:solidFill>
              <a:latin typeface="黑体"/>
              <a:ea typeface="黑体"/>
            </a:endParaRPr>
          </a:p>
        </p:txBody>
      </p:sp>
      <p:sp>
        <p:nvSpPr>
          <p:cNvPr id="9" name="AutoShape 6"/>
          <p:cNvSpPr>
            <a:spLocks noChangeArrowheads="1"/>
          </p:cNvSpPr>
          <p:nvPr/>
        </p:nvSpPr>
        <p:spPr bwMode="auto">
          <a:xfrm>
            <a:off x="3611279" y="2805358"/>
            <a:ext cx="1692859" cy="1635722"/>
          </a:xfrm>
          <a:prstGeom prst="diamond">
            <a:avLst/>
          </a:prstGeom>
          <a:solidFill>
            <a:schemeClr val="tx1">
              <a:lumMod val="50000"/>
              <a:lumOff val="50000"/>
            </a:schemeClr>
          </a:solidFill>
          <a:ln w="6350">
            <a:noFill/>
            <a:miter lim="800000"/>
            <a:headEnd/>
            <a:tailEnd/>
          </a:ln>
          <a:effectLst/>
        </p:spPr>
        <p:txBody>
          <a:bodyPr wrap="none" lIns="0" tIns="0" rIns="0" bIns="0" anchor="ctr"/>
          <a:lstStyle/>
          <a:p>
            <a:pPr algn="ctr" fontAlgn="base">
              <a:lnSpc>
                <a:spcPct val="150000"/>
              </a:lnSpc>
              <a:spcBef>
                <a:spcPct val="0"/>
              </a:spcBef>
              <a:spcAft>
                <a:spcPct val="0"/>
              </a:spcAft>
              <a:defRPr/>
            </a:pPr>
            <a:r>
              <a:rPr lang="zh-CN" altLang="en-US" b="1" dirty="0">
                <a:solidFill>
                  <a:schemeClr val="bg1"/>
                </a:solidFill>
                <a:latin typeface="黑体"/>
                <a:ea typeface="黑体"/>
              </a:rPr>
              <a:t>人力资本的</a:t>
            </a:r>
          </a:p>
          <a:p>
            <a:pPr algn="ctr" fontAlgn="base">
              <a:lnSpc>
                <a:spcPct val="130000"/>
              </a:lnSpc>
              <a:spcBef>
                <a:spcPct val="0"/>
              </a:spcBef>
              <a:spcAft>
                <a:spcPct val="0"/>
              </a:spcAft>
              <a:defRPr/>
            </a:pPr>
            <a:r>
              <a:rPr lang="zh-CN" altLang="en-US" b="1" dirty="0">
                <a:solidFill>
                  <a:schemeClr val="bg1"/>
                </a:solidFill>
                <a:latin typeface="黑体"/>
                <a:ea typeface="黑体"/>
              </a:rPr>
              <a:t>四种回报</a:t>
            </a:r>
          </a:p>
        </p:txBody>
      </p:sp>
      <p:sp>
        <p:nvSpPr>
          <p:cNvPr id="10" name="Rectangle 7"/>
          <p:cNvSpPr>
            <a:spLocks noRot="1" noChangeArrowheads="1"/>
          </p:cNvSpPr>
          <p:nvPr/>
        </p:nvSpPr>
        <p:spPr bwMode="auto">
          <a:xfrm>
            <a:off x="4937620" y="1403350"/>
            <a:ext cx="3336830" cy="1428185"/>
          </a:xfrm>
          <a:prstGeom prst="rect">
            <a:avLst/>
          </a:prstGeom>
          <a:noFill/>
          <a:ln w="9525">
            <a:noFill/>
            <a:miter lim="800000"/>
            <a:headEnd/>
            <a:tailEnd/>
          </a:ln>
          <a:effectLst/>
        </p:spPr>
        <p:txBody>
          <a:bodyPr lIns="91306" tIns="45653" rIns="91306" bIns="45653"/>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肯定与赞赏</a:t>
            </a:r>
            <a:endParaRPr lang="zh-CN" altLang="en-US" sz="2000"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上级的肯定</a:t>
            </a:r>
            <a:endParaRPr lang="en-US" altLang="zh-CN"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同事的肯定与尊敬</a:t>
            </a:r>
          </a:p>
          <a:p>
            <a:pPr marL="895350" lvl="1" indent="-4381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社会的肯定与尊敬</a:t>
            </a:r>
          </a:p>
        </p:txBody>
      </p:sp>
      <p:sp>
        <p:nvSpPr>
          <p:cNvPr id="12" name="矩形 11"/>
          <p:cNvSpPr/>
          <p:nvPr/>
        </p:nvSpPr>
        <p:spPr>
          <a:xfrm>
            <a:off x="2809172" y="1838430"/>
            <a:ext cx="1276455" cy="1338828"/>
          </a:xfrm>
          <a:prstGeom prst="rect">
            <a:avLst/>
          </a:prstGeom>
        </p:spPr>
        <p:txBody>
          <a:bodyPr wrap="square">
            <a:spAutoFit/>
          </a:bodyPr>
          <a:lstStyle/>
          <a:p>
            <a:pPr marL="361950" lvl="1" indent="-3619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奖金</a:t>
            </a:r>
          </a:p>
          <a:p>
            <a:pPr marL="361950" lvl="1" indent="-3619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福利</a:t>
            </a:r>
            <a:endParaRPr lang="en-US" altLang="zh-CN" b="1" kern="0" dirty="0" smtClean="0">
              <a:solidFill>
                <a:srgbClr val="000000"/>
              </a:solidFill>
              <a:latin typeface="黑体"/>
              <a:ea typeface="黑体"/>
            </a:endParaRPr>
          </a:p>
          <a:p>
            <a:pPr marL="361950" lvl="1" indent="-361950" fontAlgn="base">
              <a:lnSpc>
                <a:spcPct val="150000"/>
              </a:lnSpc>
              <a:spcAft>
                <a:spcPct val="0"/>
              </a:spcAft>
              <a:buClr>
                <a:srgbClr val="336699"/>
              </a:buClr>
              <a:buFont typeface="Wingdings" pitchFamily="2" charset="2"/>
              <a:buChar char="Ø"/>
              <a:defRPr/>
            </a:pPr>
            <a:endParaRPr lang="zh-CN" altLang="en-US" b="1" kern="0" dirty="0">
              <a:solidFill>
                <a:srgbClr val="000000"/>
              </a:solidFill>
              <a:latin typeface="黑体"/>
              <a:ea typeface="黑体"/>
            </a:endParaRPr>
          </a:p>
        </p:txBody>
      </p:sp>
      <p:sp>
        <p:nvSpPr>
          <p:cNvPr id="15" name="TextBox 14"/>
          <p:cNvSpPr txBox="1"/>
          <p:nvPr/>
        </p:nvSpPr>
        <p:spPr>
          <a:xfrm>
            <a:off x="9926974" y="3788713"/>
            <a:ext cx="517562" cy="1944763"/>
          </a:xfrm>
          <a:prstGeom prst="rect">
            <a:avLst/>
          </a:prstGeom>
          <a:noFill/>
        </p:spPr>
        <p:txBody>
          <a:bodyPr wrap="square" rtlCol="0">
            <a:spAutoFit/>
          </a:bodyPr>
          <a:lstStyle/>
          <a:p>
            <a:pPr algn="ctr" fontAlgn="base">
              <a:lnSpc>
                <a:spcPct val="130000"/>
              </a:lnSpc>
              <a:spcBef>
                <a:spcPts val="600"/>
              </a:spcBef>
              <a:spcAft>
                <a:spcPct val="0"/>
              </a:spcAft>
            </a:pPr>
            <a:r>
              <a:rPr lang="zh-CN" altLang="en-US" sz="2400" b="1" dirty="0" smtClean="0">
                <a:solidFill>
                  <a:srgbClr val="FF0000"/>
                </a:solidFill>
                <a:latin typeface="黑体" panose="02010609060101010101" pitchFamily="49" charset="-122"/>
                <a:ea typeface="黑体" panose="02010609060101010101" pitchFamily="49" charset="-122"/>
                <a:cs typeface="方正中等线简体"/>
              </a:rPr>
              <a:t>内在动机</a:t>
            </a:r>
            <a:endParaRPr lang="zh-CN" altLang="en-US" sz="2400" b="1" dirty="0">
              <a:solidFill>
                <a:srgbClr val="FF0000"/>
              </a:solidFill>
              <a:latin typeface="黑体" panose="02010609060101010101" pitchFamily="49" charset="-122"/>
              <a:ea typeface="黑体" panose="02010609060101010101" pitchFamily="49" charset="-122"/>
              <a:cs typeface="方正中等线简体"/>
            </a:endParaRPr>
          </a:p>
        </p:txBody>
      </p:sp>
      <p:sp>
        <p:nvSpPr>
          <p:cNvPr id="16"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r>
              <a:rPr lang="zh-CN" altLang="en-US" dirty="0">
                <a:solidFill>
                  <a:schemeClr val="tx1">
                    <a:lumMod val="95000"/>
                    <a:lumOff val="5000"/>
                  </a:schemeClr>
                </a:solidFill>
              </a:rPr>
              <a:t>什么</a:t>
            </a:r>
            <a:r>
              <a:rPr lang="zh-CN" altLang="en-US" dirty="0" smtClean="0">
                <a:solidFill>
                  <a:schemeClr val="tx1">
                    <a:lumMod val="95000"/>
                    <a:lumOff val="5000"/>
                  </a:schemeClr>
                </a:solidFill>
              </a:rPr>
              <a:t>才是最“走心”的激励方式？</a:t>
            </a:r>
            <a:endParaRPr lang="zh-CN" altLang="en-US" dirty="0">
              <a:solidFill>
                <a:srgbClr val="000000"/>
              </a:solidFill>
              <a:latin typeface="黑体" pitchFamily="49" charset="-122"/>
              <a:ea typeface="黑体" pitchFamily="49" charset="-122"/>
            </a:endParaRPr>
          </a:p>
        </p:txBody>
      </p:sp>
      <p:sp>
        <p:nvSpPr>
          <p:cNvPr id="17" name="TextBox 16"/>
          <p:cNvSpPr txBox="1"/>
          <p:nvPr/>
        </p:nvSpPr>
        <p:spPr>
          <a:xfrm>
            <a:off x="9939674" y="1363013"/>
            <a:ext cx="517562" cy="1944763"/>
          </a:xfrm>
          <a:prstGeom prst="rect">
            <a:avLst/>
          </a:prstGeom>
          <a:noFill/>
        </p:spPr>
        <p:txBody>
          <a:bodyPr wrap="square" rtlCol="0">
            <a:spAutoFit/>
          </a:bodyPr>
          <a:lstStyle/>
          <a:p>
            <a:pPr algn="ctr" fontAlgn="base">
              <a:lnSpc>
                <a:spcPct val="130000"/>
              </a:lnSpc>
              <a:spcBef>
                <a:spcPts val="600"/>
              </a:spcBef>
              <a:spcAft>
                <a:spcPct val="0"/>
              </a:spcAft>
            </a:pPr>
            <a:r>
              <a:rPr lang="zh-CN" altLang="en-US" sz="2400" b="1" dirty="0" smtClean="0">
                <a:solidFill>
                  <a:srgbClr val="FF0000"/>
                </a:solidFill>
                <a:latin typeface="黑体" panose="02010609060101010101" pitchFamily="49" charset="-122"/>
                <a:ea typeface="黑体" panose="02010609060101010101" pitchFamily="49" charset="-122"/>
                <a:cs typeface="方正中等线简体"/>
              </a:rPr>
              <a:t>外在激励</a:t>
            </a:r>
            <a:endParaRPr lang="zh-CN" altLang="en-US" sz="2400" b="1" dirty="0">
              <a:solidFill>
                <a:srgbClr val="FF0000"/>
              </a:solidFill>
              <a:latin typeface="黑体" panose="02010609060101010101" pitchFamily="49" charset="-122"/>
              <a:ea typeface="黑体" panose="02010609060101010101" pitchFamily="49" charset="-122"/>
              <a:cs typeface="方正中等线简体"/>
            </a:endParaRPr>
          </a:p>
        </p:txBody>
      </p:sp>
      <p:sp>
        <p:nvSpPr>
          <p:cNvPr id="18" name="Rectangle 7"/>
          <p:cNvSpPr>
            <a:spLocks noRot="1" noChangeArrowheads="1"/>
          </p:cNvSpPr>
          <p:nvPr/>
        </p:nvSpPr>
        <p:spPr bwMode="auto">
          <a:xfrm>
            <a:off x="4937620" y="3890301"/>
            <a:ext cx="3787280" cy="1428185"/>
          </a:xfrm>
          <a:prstGeom prst="rect">
            <a:avLst/>
          </a:prstGeom>
          <a:noFill/>
          <a:ln w="9525">
            <a:noFill/>
            <a:miter lim="800000"/>
            <a:headEnd/>
            <a:tailEnd/>
          </a:ln>
          <a:effectLst/>
        </p:spPr>
        <p:txBody>
          <a:bodyPr lIns="91306" tIns="45653" rIns="91306" bIns="45653"/>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使命与承诺</a:t>
            </a:r>
            <a:endParaRPr lang="zh-CN" altLang="en-US" sz="2000"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责任感</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使命感</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升华感</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成为更广阔追求的一部分</a:t>
            </a:r>
            <a:endParaRPr lang="zh-CN" altLang="en-US" b="1" kern="0" dirty="0">
              <a:solidFill>
                <a:srgbClr val="000000"/>
              </a:solidFill>
              <a:latin typeface="黑体"/>
              <a:ea typeface="黑体"/>
            </a:endParaRPr>
          </a:p>
        </p:txBody>
      </p:sp>
      <p:sp>
        <p:nvSpPr>
          <p:cNvPr id="19" name="Rectangle 7"/>
          <p:cNvSpPr>
            <a:spLocks noRot="1" noChangeArrowheads="1"/>
          </p:cNvSpPr>
          <p:nvPr/>
        </p:nvSpPr>
        <p:spPr bwMode="auto">
          <a:xfrm>
            <a:off x="983685" y="3890301"/>
            <a:ext cx="3336830" cy="1428185"/>
          </a:xfrm>
          <a:prstGeom prst="rect">
            <a:avLst/>
          </a:prstGeom>
          <a:noFill/>
          <a:ln w="9525">
            <a:noFill/>
            <a:miter lim="800000"/>
            <a:headEnd/>
            <a:tailEnd/>
          </a:ln>
          <a:effectLst/>
        </p:spPr>
        <p:txBody>
          <a:bodyPr lIns="91306" tIns="45653" rIns="91306" bIns="45653"/>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兴趣与挑战</a:t>
            </a:r>
            <a:endParaRPr lang="zh-CN" altLang="en-US" sz="2000"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有趣性</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挑战性</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创造性</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学习与成长</a:t>
            </a:r>
            <a:endParaRPr lang="zh-CN" altLang="en-US" b="1" kern="0" dirty="0">
              <a:solidFill>
                <a:srgbClr val="000000"/>
              </a:solidFill>
              <a:latin typeface="黑体"/>
              <a:ea typeface="黑体"/>
            </a:endParaRPr>
          </a:p>
        </p:txBody>
      </p:sp>
      <p:sp>
        <p:nvSpPr>
          <p:cNvPr id="2" name="矩形 1"/>
          <p:cNvSpPr/>
          <p:nvPr/>
        </p:nvSpPr>
        <p:spPr>
          <a:xfrm>
            <a:off x="2981195" y="4517900"/>
            <a:ext cx="3028521" cy="923330"/>
          </a:xfrm>
          <a:prstGeom prst="rect">
            <a:avLst/>
          </a:prstGeom>
          <a:noFill/>
        </p:spPr>
        <p:txBody>
          <a:bodyPr wrap="square" lIns="91440" tIns="45720" rIns="91440" bIns="45720">
            <a:spAutoFit/>
          </a:bodyPr>
          <a:lstStyle/>
          <a:p>
            <a:pPr algn="ctr"/>
            <a:r>
              <a:rPr lang="en-US" altLang="zh-CN" sz="5400" b="1" smtClean="0">
                <a:ln w="22225">
                  <a:solidFill>
                    <a:schemeClr val="accent2"/>
                  </a:solidFill>
                  <a:prstDash val="solid"/>
                </a:ln>
                <a:solidFill>
                  <a:schemeClr val="accent2">
                    <a:lumMod val="40000"/>
                    <a:lumOff val="60000"/>
                  </a:schemeClr>
                </a:solidFill>
              </a:rPr>
              <a:t>flow</a:t>
            </a:r>
            <a:endParaRPr lang="zh-CN" altLang="en-US" sz="5400"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02781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5" grpId="0"/>
      <p:bldP spid="17" grpId="0"/>
      <p:bldP spid="18" grpId="0"/>
      <p:bldP spid="19"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心即理 致良知</a:t>
            </a:r>
            <a:endParaRPr lang="zh-CN" altLang="en-US" dirty="0"/>
          </a:p>
        </p:txBody>
      </p:sp>
      <p:sp>
        <p:nvSpPr>
          <p:cNvPr id="3" name="内容占位符 2"/>
          <p:cNvSpPr>
            <a:spLocks noGrp="1"/>
          </p:cNvSpPr>
          <p:nvPr>
            <p:ph idx="1"/>
          </p:nvPr>
        </p:nvSpPr>
        <p:spPr>
          <a:xfrm>
            <a:off x="854232" y="1987014"/>
            <a:ext cx="10847198" cy="425752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spcBef>
                <a:spcPts val="600"/>
              </a:spcBef>
              <a:buClr>
                <a:schemeClr val="tx1"/>
              </a:buClr>
            </a:pPr>
            <a:r>
              <a:rPr lang="zh-CN" altLang="en-US" sz="2000" dirty="0">
                <a:latin typeface="黑体" panose="02010609060101010101" pitchFamily="49" charset="-122"/>
                <a:ea typeface="黑体" panose="02010609060101010101" pitchFamily="49" charset="-122"/>
              </a:rPr>
              <a:t>心即理 致良知：</a:t>
            </a:r>
            <a:endParaRPr lang="en-US" altLang="zh-CN" sz="20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1800" dirty="0">
                <a:latin typeface="黑体" panose="02010609060101010101" pitchFamily="49" charset="-122"/>
                <a:ea typeface="黑体" panose="02010609060101010101" pitchFamily="49" charset="-122"/>
              </a:rPr>
              <a:t>“见父自然知孝</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见兄自然知弟</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见孺子入井自然知恻隐”的良知</a:t>
            </a:r>
            <a:endParaRPr lang="en-US" altLang="zh-CN" sz="18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1800" dirty="0">
                <a:latin typeface="黑体" panose="02010609060101010101" pitchFamily="49" charset="-122"/>
                <a:ea typeface="黑体" panose="02010609060101010101" pitchFamily="49" charset="-122"/>
              </a:rPr>
              <a:t>认为“致吾心之良知于事事物物”就是</a:t>
            </a:r>
            <a:r>
              <a:rPr lang="zh-CN" altLang="en-US" sz="1800" dirty="0" smtClean="0">
                <a:latin typeface="黑体" panose="02010609060101010101" pitchFamily="49" charset="-122"/>
                <a:ea typeface="黑体" panose="02010609060101010101" pitchFamily="49" charset="-122"/>
              </a:rPr>
              <a:t>行</a:t>
            </a:r>
            <a:endParaRPr lang="en-US" altLang="zh-CN" sz="1800" dirty="0" smtClean="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endParaRPr lang="en-US" altLang="zh-CN" sz="1800" dirty="0">
              <a:latin typeface="黑体" panose="02010609060101010101" pitchFamily="49" charset="-122"/>
              <a:ea typeface="黑体" panose="02010609060101010101" pitchFamily="49" charset="-122"/>
            </a:endParaRPr>
          </a:p>
          <a:p>
            <a:pPr marL="590550" indent="-457200">
              <a:lnSpc>
                <a:spcPct val="150000"/>
              </a:lnSpc>
              <a:spcBef>
                <a:spcPts val="600"/>
              </a:spcBef>
              <a:buClr>
                <a:schemeClr val="tx1"/>
              </a:buClr>
              <a:buChar char="p"/>
            </a:pPr>
            <a:r>
              <a:rPr lang="zh-CN" altLang="en-US" sz="2200" dirty="0" smtClean="0">
                <a:latin typeface="黑体" panose="02010609060101010101" pitchFamily="49" charset="-122"/>
                <a:ea typeface="黑体" panose="02010609060101010101" pitchFamily="49" charset="-122"/>
              </a:rPr>
              <a:t>格物致知：</a:t>
            </a:r>
            <a:endParaRPr lang="en-US" altLang="zh-CN" sz="2200" dirty="0" smtClean="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Font typeface="Wingdings" pitchFamily="2" charset="2"/>
              <a:buChar char="p"/>
            </a:pPr>
            <a:r>
              <a:rPr lang="zh-CN" altLang="en-US" sz="1800" b="1" dirty="0">
                <a:latin typeface="KaiTi" charset="-122"/>
                <a:ea typeface="KaiTi" charset="-122"/>
                <a:cs typeface="KaiTi" charset="-122"/>
              </a:rPr>
              <a:t>格除幻妄私欲物，致显中庸秉彝知。此物，即心中不合天理人情之私欲。一有私欲，则所知所见皆偏而不正。若格除此幻妄不实之私欲，则不偏不易，即心本具之正知自显。一举一动，悉合情理，了无偏僻。此圣人为天下后世所立修己治心之大法。修齐治平在是。超凡入圣亦在是。于此用功最省力。而其所得之利益，随各人之工夫浅深，为贤为圣，乃至为佛，悉由是得</a:t>
            </a:r>
            <a:r>
              <a:rPr lang="zh-CN" altLang="en-US" sz="1800" b="1" dirty="0" smtClean="0">
                <a:latin typeface="KaiTi" charset="-122"/>
                <a:ea typeface="KaiTi" charset="-122"/>
                <a:cs typeface="KaiTi" charset="-122"/>
              </a:rPr>
              <a:t>。</a:t>
            </a:r>
            <a:r>
              <a:rPr lang="en-US" altLang="zh-CN" sz="1800" b="1" dirty="0" smtClean="0">
                <a:latin typeface="KaiTi" charset="-122"/>
                <a:ea typeface="KaiTi" charset="-122"/>
                <a:cs typeface="KaiTi" charset="-122"/>
              </a:rPr>
              <a:t>(</a:t>
            </a:r>
            <a:r>
              <a:rPr lang="zh-CN" altLang="en-US" sz="1800" b="1" dirty="0" smtClean="0">
                <a:latin typeface="KaiTi" charset="-122"/>
                <a:ea typeface="KaiTi" charset="-122"/>
                <a:cs typeface="KaiTi" charset="-122"/>
              </a:rPr>
              <a:t>印光）</a:t>
            </a:r>
            <a:endParaRPr lang="en-US" altLang="zh-CN" sz="1800" b="1" dirty="0" smtClean="0">
              <a:latin typeface="KaiTi" charset="-122"/>
              <a:ea typeface="KaiTi" charset="-122"/>
              <a:cs typeface="KaiTi" charset="-122"/>
            </a:endParaRPr>
          </a:p>
          <a:p>
            <a:pPr marL="990600" lvl="1" indent="-457200">
              <a:lnSpc>
                <a:spcPct val="150000"/>
              </a:lnSpc>
              <a:spcBef>
                <a:spcPts val="600"/>
              </a:spcBef>
              <a:buClr>
                <a:schemeClr val="tx1"/>
              </a:buClr>
              <a:buChar char="p"/>
            </a:pPr>
            <a:endParaRPr lang="en-US" altLang="zh-CN" sz="1800" dirty="0">
              <a:latin typeface="黑体" panose="02010609060101010101" pitchFamily="49" charset="-122"/>
              <a:ea typeface="黑体" panose="02010609060101010101" pitchFamily="49" charset="-122"/>
            </a:endParaRPr>
          </a:p>
          <a:p>
            <a:pPr marL="533400" indent="-533400">
              <a:lnSpc>
                <a:spcPct val="150000"/>
              </a:lnSpc>
              <a:spcBef>
                <a:spcPts val="600"/>
              </a:spcBef>
              <a:buClr>
                <a:schemeClr val="tx1"/>
              </a:buClr>
            </a:pPr>
            <a:endParaRPr lang="en-US" altLang="zh-CN" sz="1800" dirty="0">
              <a:latin typeface="黑体" panose="02010609060101010101" pitchFamily="49" charset="-122"/>
              <a:ea typeface="黑体" panose="02010609060101010101" pitchFamily="49" charset="-122"/>
            </a:endParaRPr>
          </a:p>
          <a:p>
            <a:pPr marL="533400" lvl="1" indent="0">
              <a:lnSpc>
                <a:spcPct val="150000"/>
              </a:lnSpc>
              <a:spcBef>
                <a:spcPts val="600"/>
              </a:spcBef>
              <a:buClr>
                <a:schemeClr val="tx1"/>
              </a:buClr>
              <a:buNone/>
            </a:pPr>
            <a:endParaRPr lang="en-US" altLang="zh-CN" sz="20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pPr>
                <a:defRPr/>
              </a:pPr>
              <a:t>110</a:t>
            </a:fld>
            <a:endParaRPr lang="en-US" altLang="zh-CN"/>
          </a:p>
        </p:txBody>
      </p:sp>
      <p:pic>
        <p:nvPicPr>
          <p:cNvPr id="7" name="图片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264222" y="1647870"/>
            <a:ext cx="2437208" cy="2700690"/>
          </a:xfrm>
          <a:prstGeom prst="rect">
            <a:avLst/>
          </a:prstGeom>
        </p:spPr>
      </p:pic>
    </p:spTree>
    <p:extLst>
      <p:ext uri="{BB962C8B-B14F-4D97-AF65-F5344CB8AC3E}">
        <p14:creationId xmlns:p14="http://schemas.microsoft.com/office/powerpoint/2010/main" val="14680061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931493" y="212639"/>
            <a:ext cx="612668" cy="1015663"/>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6000" b="1" dirty="0" smtClean="0">
                <a:solidFill>
                  <a:srgbClr val="969696"/>
                </a:solidFill>
                <a:ea typeface="宋体" pitchFamily="2" charset="-122"/>
              </a:rPr>
              <a:t>4</a:t>
            </a:r>
            <a:endParaRPr lang="en-US" altLang="zh-CN"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pic>
        <p:nvPicPr>
          <p:cNvPr id="12" name="图片 11"/>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844325" y="138212"/>
            <a:ext cx="2417709" cy="1766788"/>
          </a:xfrm>
          <a:prstGeom prst="rect">
            <a:avLst/>
          </a:prstGeom>
        </p:spPr>
      </p:pic>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sp>
        <p:nvSpPr>
          <p:cNvPr id="15" name="Text Box 9"/>
          <p:cNvSpPr txBox="1">
            <a:spLocks noChangeArrowheads="1"/>
          </p:cNvSpPr>
          <p:nvPr/>
        </p:nvSpPr>
        <p:spPr bwMode="auto">
          <a:xfrm>
            <a:off x="6096000" y="4551907"/>
            <a:ext cx="1876424"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课程总结</a:t>
            </a:r>
            <a:endParaRPr lang="en-US" altLang="zh-CN" sz="32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96302963"/>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3577" y="5888985"/>
            <a:ext cx="9285308" cy="557396"/>
          </a:xfrm>
        </p:spPr>
        <p:txBody>
          <a:bodyPr/>
          <a:lstStyle/>
          <a:p>
            <a:pPr marL="0" indent="0" algn="ctr">
              <a:buNone/>
            </a:pPr>
            <a:r>
              <a:rPr lang="zh-CN" altLang="en-US" sz="2400" b="1" kern="1200" dirty="0">
                <a:solidFill>
                  <a:srgbClr val="FF0000"/>
                </a:solidFill>
                <a:latin typeface="黑体" panose="02010609060101010101" pitchFamily="49" charset="-122"/>
                <a:ea typeface="黑体" panose="02010609060101010101" pitchFamily="49" charset="-122"/>
                <a:cs typeface="+mn-cs"/>
              </a:rPr>
              <a:t>三岁孩儿虽道得</a:t>
            </a:r>
            <a:r>
              <a:rPr lang="en-US" altLang="zh-CN" sz="2400" b="1" kern="1200" dirty="0">
                <a:solidFill>
                  <a:srgbClr val="FF0000"/>
                </a:solidFill>
                <a:latin typeface="黑体" panose="02010609060101010101" pitchFamily="49" charset="-122"/>
                <a:ea typeface="黑体" panose="02010609060101010101" pitchFamily="49" charset="-122"/>
                <a:cs typeface="+mn-cs"/>
              </a:rPr>
              <a:t>,</a:t>
            </a:r>
            <a:r>
              <a:rPr lang="zh-CN" altLang="en-US" sz="2400" b="1" kern="1200" dirty="0">
                <a:solidFill>
                  <a:srgbClr val="FF0000"/>
                </a:solidFill>
                <a:latin typeface="黑体" panose="02010609060101010101" pitchFamily="49" charset="-122"/>
                <a:ea typeface="黑体" panose="02010609060101010101" pitchFamily="49" charset="-122"/>
                <a:cs typeface="+mn-cs"/>
              </a:rPr>
              <a:t>八十老翁行不得</a:t>
            </a: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112</a:t>
            </a:fld>
            <a:endParaRPr lang="en-US" altLang="zh-CN">
              <a:solidFill>
                <a:srgbClr val="000000">
                  <a:lumMod val="65000"/>
                  <a:lumOff val="35000"/>
                </a:srgbClr>
              </a:solidFill>
            </a:endParaRPr>
          </a:p>
        </p:txBody>
      </p:sp>
      <p:sp>
        <p:nvSpPr>
          <p:cNvPr id="5" name="Rectangle 2"/>
          <p:cNvSpPr txBox="1">
            <a:spLocks noGrp="1" noChangeArrowheads="1"/>
          </p:cNvSpPr>
          <p:nvPr>
            <p:ph type="title"/>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smtClean="0"/>
              <a:t>做企业是个既简单</a:t>
            </a:r>
            <a:r>
              <a:rPr lang="zh-CN" altLang="en-US" dirty="0"/>
              <a:t>又艰巨的任务</a:t>
            </a:r>
            <a:endParaRPr lang="zh-CN" altLang="en-US" dirty="0">
              <a:latin typeface="+mj-ea"/>
            </a:endParaRPr>
          </a:p>
        </p:txBody>
      </p:sp>
      <p:grpSp>
        <p:nvGrpSpPr>
          <p:cNvPr id="6" name="组合 5"/>
          <p:cNvGrpSpPr/>
          <p:nvPr/>
        </p:nvGrpSpPr>
        <p:grpSpPr>
          <a:xfrm>
            <a:off x="1699868" y="1475746"/>
            <a:ext cx="7482968" cy="4021962"/>
            <a:chOff x="1216510" y="1744185"/>
            <a:chExt cx="7482968" cy="4021962"/>
          </a:xfrm>
        </p:grpSpPr>
        <p:sp>
          <p:nvSpPr>
            <p:cNvPr id="7" name="矩形 6"/>
            <p:cNvSpPr/>
            <p:nvPr/>
          </p:nvSpPr>
          <p:spPr>
            <a:xfrm>
              <a:off x="3648354" y="3277350"/>
              <a:ext cx="2782813" cy="830997"/>
            </a:xfrm>
            <a:prstGeom prst="rect">
              <a:avLst/>
            </a:prstGeom>
          </p:spPr>
          <p:txBody>
            <a:bodyPr wrap="none" lIns="0" tIns="0" rIns="0" bIns="0">
              <a:spAutoFit/>
            </a:bodyPr>
            <a:lstStyle/>
            <a:p>
              <a:pPr algn="ctr"/>
              <a:r>
                <a:rPr lang="zh-CN" altLang="en-US" sz="5400" b="1" dirty="0">
                  <a:solidFill>
                    <a:schemeClr val="accent1">
                      <a:lumMod val="50000"/>
                    </a:schemeClr>
                  </a:solidFill>
                  <a:latin typeface="黑体" panose="02010609060101010101" pitchFamily="49" charset="-122"/>
                  <a:ea typeface="黑体" panose="02010609060101010101" pitchFamily="49" charset="-122"/>
                </a:rPr>
                <a:t>基业长青</a:t>
              </a:r>
            </a:p>
          </p:txBody>
        </p:sp>
        <p:sp>
          <p:nvSpPr>
            <p:cNvPr id="8" name="矩形 7"/>
            <p:cNvSpPr/>
            <p:nvPr/>
          </p:nvSpPr>
          <p:spPr>
            <a:xfrm rot="5400000">
              <a:off x="5719739" y="2321907"/>
              <a:ext cx="1647887" cy="492443"/>
            </a:xfrm>
            <a:prstGeom prst="rect">
              <a:avLst/>
            </a:prstGeom>
          </p:spPr>
          <p:txBody>
            <a:bodyPr wrap="none" lIns="0" tIns="0" rIns="0" bIns="0">
              <a:spAutoFit/>
            </a:bodyPr>
            <a:lstStyle/>
            <a:p>
              <a:pPr algn="ctr"/>
              <a:r>
                <a:rPr lang="zh-CN" altLang="en-US" sz="3200" b="1" dirty="0">
                  <a:solidFill>
                    <a:schemeClr val="accent1">
                      <a:lumMod val="25000"/>
                    </a:schemeClr>
                  </a:solidFill>
                  <a:latin typeface="黑体" panose="02010609060101010101" pitchFamily="49" charset="-122"/>
                  <a:ea typeface="黑体" panose="02010609060101010101" pitchFamily="49" charset="-122"/>
                </a:rPr>
                <a:t>敬天</a:t>
              </a:r>
              <a:r>
                <a:rPr lang="zh-CN" altLang="en-US" sz="3200" b="1" dirty="0" smtClean="0">
                  <a:solidFill>
                    <a:schemeClr val="accent1">
                      <a:lumMod val="25000"/>
                    </a:schemeClr>
                  </a:solidFill>
                  <a:latin typeface="黑体" panose="02010609060101010101" pitchFamily="49" charset="-122"/>
                  <a:ea typeface="黑体" panose="02010609060101010101" pitchFamily="49" charset="-122"/>
                </a:rPr>
                <a:t>爱人</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9" name="矩形 8"/>
            <p:cNvSpPr/>
            <p:nvPr/>
          </p:nvSpPr>
          <p:spPr>
            <a:xfrm>
              <a:off x="1216510" y="4035966"/>
              <a:ext cx="3246081" cy="430887"/>
            </a:xfrm>
            <a:prstGeom prst="rect">
              <a:avLst/>
            </a:prstGeom>
          </p:spPr>
          <p:txBody>
            <a:bodyPr wrap="none" lIns="0" tIns="0" rIns="0" bIns="0">
              <a:spAutoFit/>
            </a:bodyPr>
            <a:lstStyle/>
            <a:p>
              <a:pPr algn="ctr"/>
              <a:r>
                <a:rPr lang="zh-CN" altLang="en-US" sz="2800" b="1" dirty="0">
                  <a:solidFill>
                    <a:schemeClr val="accent1">
                      <a:lumMod val="25000"/>
                    </a:schemeClr>
                  </a:solidFill>
                  <a:latin typeface="黑体" panose="02010609060101010101" pitchFamily="49" charset="-122"/>
                  <a:ea typeface="黑体" panose="02010609060101010101" pitchFamily="49" charset="-122"/>
                </a:rPr>
                <a:t>顺应天道，得合人心</a:t>
              </a:r>
            </a:p>
          </p:txBody>
        </p:sp>
        <p:sp>
          <p:nvSpPr>
            <p:cNvPr id="10" name="矩形 9"/>
            <p:cNvSpPr/>
            <p:nvPr/>
          </p:nvSpPr>
          <p:spPr>
            <a:xfrm>
              <a:off x="6853282" y="3149054"/>
              <a:ext cx="820738" cy="492443"/>
            </a:xfrm>
            <a:prstGeom prst="rect">
              <a:avLst/>
            </a:prstGeom>
          </p:spPr>
          <p:txBody>
            <a:bodyPr wrap="none" lIns="0" tIns="0" rIns="0" bIns="0">
              <a:spAutoFit/>
            </a:bodyPr>
            <a:lstStyle/>
            <a:p>
              <a:pPr algn="ctr"/>
              <a:r>
                <a:rPr lang="en-US" altLang="zh-CN" sz="3200" b="1" dirty="0" smtClean="0">
                  <a:solidFill>
                    <a:schemeClr val="accent1">
                      <a:lumMod val="25000"/>
                    </a:schemeClr>
                  </a:solidFill>
                  <a:latin typeface="黑体" panose="02010609060101010101" pitchFamily="49" charset="-122"/>
                  <a:ea typeface="黑体" panose="02010609060101010101" pitchFamily="49" charset="-122"/>
                </a:rPr>
                <a:t>FLOW</a:t>
              </a:r>
              <a:endParaRPr lang="zh-CN" altLang="en-US" sz="3200" b="1" dirty="0">
                <a:solidFill>
                  <a:schemeClr val="accent1">
                    <a:lumMod val="25000"/>
                  </a:schemeClr>
                </a:solidFill>
                <a:latin typeface="黑体" panose="02010609060101010101" pitchFamily="49" charset="-122"/>
                <a:ea typeface="黑体" panose="02010609060101010101" pitchFamily="49" charset="-122"/>
              </a:endParaRPr>
            </a:p>
          </p:txBody>
        </p:sp>
        <p:sp>
          <p:nvSpPr>
            <p:cNvPr id="11" name="矩形 10"/>
            <p:cNvSpPr/>
            <p:nvPr/>
          </p:nvSpPr>
          <p:spPr>
            <a:xfrm>
              <a:off x="3233957" y="2962519"/>
              <a:ext cx="2885405" cy="430887"/>
            </a:xfrm>
            <a:prstGeom prst="rect">
              <a:avLst/>
            </a:prstGeom>
          </p:spPr>
          <p:txBody>
            <a:bodyPr wrap="none" lIns="0" tIns="0" rIns="0" bIns="0">
              <a:spAutoFit/>
            </a:bodyPr>
            <a:lstStyle/>
            <a:p>
              <a:pPr algn="ctr"/>
              <a:r>
                <a:rPr lang="zh-CN" altLang="en-US" sz="2800" b="1" dirty="0">
                  <a:solidFill>
                    <a:schemeClr val="accent1">
                      <a:lumMod val="25000"/>
                    </a:schemeClr>
                  </a:solidFill>
                  <a:latin typeface="黑体" panose="02010609060101010101" pitchFamily="49" charset="-122"/>
                  <a:ea typeface="黑体" panose="02010609060101010101" pitchFamily="49" charset="-122"/>
                </a:rPr>
                <a:t>作为人，何谓正确</a:t>
              </a:r>
            </a:p>
          </p:txBody>
        </p:sp>
        <p:sp>
          <p:nvSpPr>
            <p:cNvPr id="12" name="矩形 11"/>
            <p:cNvSpPr/>
            <p:nvPr/>
          </p:nvSpPr>
          <p:spPr>
            <a:xfrm rot="5400000">
              <a:off x="4471267" y="4695982"/>
              <a:ext cx="1647887" cy="492443"/>
            </a:xfrm>
            <a:prstGeom prst="rect">
              <a:avLst/>
            </a:prstGeom>
          </p:spPr>
          <p:txBody>
            <a:bodyPr wrap="none" lIns="0" tIns="0" rIns="0" bIns="0">
              <a:spAutoFit/>
            </a:bodyPr>
            <a:lstStyle/>
            <a:p>
              <a:pPr algn="ctr"/>
              <a:r>
                <a:rPr lang="zh-CN" altLang="en-US" sz="3200" b="1" dirty="0">
                  <a:solidFill>
                    <a:schemeClr val="accent1">
                      <a:lumMod val="25000"/>
                    </a:schemeClr>
                  </a:solidFill>
                  <a:latin typeface="黑体" panose="02010609060101010101" pitchFamily="49" charset="-122"/>
                  <a:ea typeface="黑体" panose="02010609060101010101" pitchFamily="49" charset="-122"/>
                </a:rPr>
                <a:t>知行合一</a:t>
              </a:r>
            </a:p>
          </p:txBody>
        </p:sp>
        <p:sp>
          <p:nvSpPr>
            <p:cNvPr id="13" name="矩形 12"/>
            <p:cNvSpPr/>
            <p:nvPr/>
          </p:nvSpPr>
          <p:spPr>
            <a:xfrm>
              <a:off x="3942708" y="4796362"/>
              <a:ext cx="718145" cy="215444"/>
            </a:xfrm>
            <a:prstGeom prst="rect">
              <a:avLst/>
            </a:prstGeom>
          </p:spPr>
          <p:txBody>
            <a:bodyPr wrap="none" lIns="0" tIns="0" rIns="0" bIns="0">
              <a:spAutoFit/>
            </a:bodyPr>
            <a:lstStyle/>
            <a:p>
              <a:pPr algn="ctr"/>
              <a:r>
                <a:rPr lang="zh-CN" altLang="en-US" sz="1400" b="1" dirty="0">
                  <a:solidFill>
                    <a:schemeClr val="accent1">
                      <a:lumMod val="75000"/>
                    </a:schemeClr>
                  </a:solidFill>
                  <a:latin typeface="黑体" panose="02010609060101010101" pitchFamily="49" charset="-122"/>
                  <a:ea typeface="黑体" panose="02010609060101010101" pitchFamily="49" charset="-122"/>
                </a:rPr>
                <a:t>外在激励</a:t>
              </a:r>
            </a:p>
          </p:txBody>
        </p:sp>
        <p:sp>
          <p:nvSpPr>
            <p:cNvPr id="14" name="矩形 13"/>
            <p:cNvSpPr/>
            <p:nvPr/>
          </p:nvSpPr>
          <p:spPr>
            <a:xfrm>
              <a:off x="5616155" y="4121752"/>
              <a:ext cx="1237518" cy="369332"/>
            </a:xfrm>
            <a:prstGeom prst="rect">
              <a:avLst/>
            </a:prstGeom>
          </p:spPr>
          <p:txBody>
            <a:bodyPr wrap="none" lIns="0" tIns="0" rIns="0" bIns="0">
              <a:spAutoFit/>
            </a:bodyPr>
            <a:lstStyle/>
            <a:p>
              <a:pPr algn="ctr"/>
              <a:r>
                <a:rPr lang="zh-CN" altLang="en-US" sz="2400" b="1" dirty="0">
                  <a:solidFill>
                    <a:schemeClr val="accent1">
                      <a:lumMod val="75000"/>
                    </a:schemeClr>
                  </a:solidFill>
                  <a:latin typeface="黑体" panose="02010609060101010101" pitchFamily="49" charset="-122"/>
                  <a:ea typeface="黑体" panose="02010609060101010101" pitchFamily="49" charset="-122"/>
                </a:rPr>
                <a:t>内在动机</a:t>
              </a:r>
            </a:p>
          </p:txBody>
        </p:sp>
        <p:sp>
          <p:nvSpPr>
            <p:cNvPr id="15" name="矩形 14"/>
            <p:cNvSpPr/>
            <p:nvPr/>
          </p:nvSpPr>
          <p:spPr>
            <a:xfrm rot="5400000">
              <a:off x="7300185" y="4269073"/>
              <a:ext cx="516167" cy="307777"/>
            </a:xfrm>
            <a:prstGeom prst="rect">
              <a:avLst/>
            </a:prstGeom>
          </p:spPr>
          <p:txBody>
            <a:bodyPr wrap="none" lIns="0" tIns="0" rIns="0" bIns="0">
              <a:spAutoFit/>
            </a:bodyPr>
            <a:lstStyle/>
            <a:p>
              <a:pPr algn="ctr"/>
              <a:r>
                <a:rPr lang="zh-CN" altLang="en-US" sz="2000" b="1" dirty="0">
                  <a:solidFill>
                    <a:schemeClr val="accent1">
                      <a:lumMod val="50000"/>
                    </a:schemeClr>
                  </a:solidFill>
                  <a:latin typeface="黑体" panose="02010609060101010101" pitchFamily="49" charset="-122"/>
                  <a:ea typeface="黑体" panose="02010609060101010101" pitchFamily="49" charset="-122"/>
                </a:rPr>
                <a:t>走心</a:t>
              </a:r>
            </a:p>
          </p:txBody>
        </p:sp>
        <p:sp>
          <p:nvSpPr>
            <p:cNvPr id="16" name="矩形 15"/>
            <p:cNvSpPr/>
            <p:nvPr/>
          </p:nvSpPr>
          <p:spPr>
            <a:xfrm>
              <a:off x="2853943" y="2608072"/>
              <a:ext cx="1546898" cy="369332"/>
            </a:xfrm>
            <a:prstGeom prst="rect">
              <a:avLst/>
            </a:prstGeom>
          </p:spPr>
          <p:txBody>
            <a:bodyPr wrap="none" lIns="0" tIns="0" rIns="0" bIns="0">
              <a:spAutoFit/>
            </a:bodyPr>
            <a:lstStyle/>
            <a:p>
              <a:pPr algn="ctr"/>
              <a:r>
                <a:rPr lang="zh-CN" altLang="en-US" sz="2400" b="1" dirty="0">
                  <a:solidFill>
                    <a:schemeClr val="accent1">
                      <a:lumMod val="50000"/>
                    </a:schemeClr>
                  </a:solidFill>
                  <a:latin typeface="黑体" panose="02010609060101010101" pitchFamily="49" charset="-122"/>
                  <a:ea typeface="黑体" panose="02010609060101010101" pitchFamily="49" charset="-122"/>
                </a:rPr>
                <a:t>不确定时代</a:t>
              </a:r>
            </a:p>
          </p:txBody>
        </p:sp>
        <p:sp>
          <p:nvSpPr>
            <p:cNvPr id="17" name="矩形 16"/>
            <p:cNvSpPr/>
            <p:nvPr/>
          </p:nvSpPr>
          <p:spPr>
            <a:xfrm rot="5400000">
              <a:off x="1904437" y="3226382"/>
              <a:ext cx="774251" cy="307777"/>
            </a:xfrm>
            <a:prstGeom prst="rect">
              <a:avLst/>
            </a:prstGeom>
          </p:spPr>
          <p:txBody>
            <a:bodyPr wrap="none" lIns="0" tIns="0" rIns="0" bIns="0">
              <a:spAutoFit/>
            </a:bodyPr>
            <a:lstStyle/>
            <a:p>
              <a:pPr algn="ctr"/>
              <a:r>
                <a:rPr lang="zh-CN" altLang="en-US" sz="2000" b="1" dirty="0">
                  <a:solidFill>
                    <a:schemeClr val="accent1">
                      <a:lumMod val="75000"/>
                    </a:schemeClr>
                  </a:solidFill>
                  <a:latin typeface="黑体" panose="02010609060101010101" pitchFamily="49" charset="-122"/>
                  <a:ea typeface="黑体" panose="02010609060101010101" pitchFamily="49" charset="-122"/>
                </a:rPr>
                <a:t>杠杆解</a:t>
              </a:r>
            </a:p>
          </p:txBody>
        </p:sp>
        <p:sp>
          <p:nvSpPr>
            <p:cNvPr id="18" name="矩形 17"/>
            <p:cNvSpPr/>
            <p:nvPr/>
          </p:nvSpPr>
          <p:spPr>
            <a:xfrm rot="5400000">
              <a:off x="6370639" y="3487342"/>
              <a:ext cx="464871" cy="276999"/>
            </a:xfrm>
            <a:prstGeom prst="rect">
              <a:avLst/>
            </a:prstGeom>
          </p:spPr>
          <p:txBody>
            <a:bodyPr wrap="none" lIns="0" tIns="0" rIns="0" bIns="0">
              <a:spAutoFit/>
            </a:bodyPr>
            <a:lstStyle/>
            <a:p>
              <a:pPr algn="ctr"/>
              <a:r>
                <a:rPr lang="zh-CN" altLang="en-US" b="1" dirty="0">
                  <a:solidFill>
                    <a:schemeClr val="accent1">
                      <a:lumMod val="75000"/>
                    </a:schemeClr>
                  </a:solidFill>
                  <a:latin typeface="黑体" panose="02010609060101010101" pitchFamily="49" charset="-122"/>
                  <a:ea typeface="黑体" panose="02010609060101010101" pitchFamily="49" charset="-122"/>
                </a:rPr>
                <a:t>幸福</a:t>
              </a:r>
            </a:p>
          </p:txBody>
        </p:sp>
        <p:sp>
          <p:nvSpPr>
            <p:cNvPr id="19" name="矩形 18"/>
            <p:cNvSpPr/>
            <p:nvPr/>
          </p:nvSpPr>
          <p:spPr>
            <a:xfrm>
              <a:off x="6986352" y="4942203"/>
              <a:ext cx="928139" cy="369332"/>
            </a:xfrm>
            <a:prstGeom prst="rect">
              <a:avLst/>
            </a:prstGeom>
          </p:spPr>
          <p:txBody>
            <a:bodyPr wrap="none" lIns="0" tIns="0" rIns="0" bIns="0">
              <a:spAutoFit/>
            </a:bodyPr>
            <a:lstStyle/>
            <a:p>
              <a:pPr algn="ctr"/>
              <a:r>
                <a:rPr lang="zh-CN" altLang="en-US" sz="2400" b="1" dirty="0">
                  <a:solidFill>
                    <a:schemeClr val="accent1">
                      <a:lumMod val="75000"/>
                    </a:schemeClr>
                  </a:solidFill>
                  <a:latin typeface="黑体" panose="02010609060101010101" pitchFamily="49" charset="-122"/>
                  <a:ea typeface="黑体" panose="02010609060101010101" pitchFamily="49" charset="-122"/>
                </a:rPr>
                <a:t>动车组</a:t>
              </a:r>
            </a:p>
          </p:txBody>
        </p:sp>
        <p:sp>
          <p:nvSpPr>
            <p:cNvPr id="20" name="矩形 19"/>
            <p:cNvSpPr/>
            <p:nvPr/>
          </p:nvSpPr>
          <p:spPr>
            <a:xfrm>
              <a:off x="2463472" y="3041759"/>
              <a:ext cx="697307" cy="276999"/>
            </a:xfrm>
            <a:prstGeom prst="rect">
              <a:avLst/>
            </a:prstGeom>
          </p:spPr>
          <p:txBody>
            <a:bodyPr wrap="none" lIns="0" tIns="0" rIns="0" bIns="0">
              <a:spAutoFit/>
            </a:bodyPr>
            <a:lstStyle/>
            <a:p>
              <a:pPr algn="ctr"/>
              <a:r>
                <a:rPr lang="zh-CN" altLang="en-US" b="1" dirty="0">
                  <a:solidFill>
                    <a:schemeClr val="accent1">
                      <a:lumMod val="75000"/>
                    </a:schemeClr>
                  </a:solidFill>
                  <a:latin typeface="黑体" panose="02010609060101010101" pitchFamily="49" charset="-122"/>
                  <a:ea typeface="黑体" panose="02010609060101010101" pitchFamily="49" charset="-122"/>
                </a:rPr>
                <a:t>双因素</a:t>
              </a:r>
            </a:p>
          </p:txBody>
        </p:sp>
        <p:sp>
          <p:nvSpPr>
            <p:cNvPr id="21" name="矩形 20"/>
            <p:cNvSpPr/>
            <p:nvPr/>
          </p:nvSpPr>
          <p:spPr>
            <a:xfrm>
              <a:off x="6480860" y="3914085"/>
              <a:ext cx="413575" cy="246221"/>
            </a:xfrm>
            <a:prstGeom prst="rect">
              <a:avLst/>
            </a:prstGeom>
          </p:spPr>
          <p:txBody>
            <a:bodyPr wrap="none" lIns="0" tIns="0" rIns="0" bIns="0">
              <a:spAutoFit/>
            </a:bodyPr>
            <a:lstStyle/>
            <a:p>
              <a:pPr algn="ctr"/>
              <a:r>
                <a:rPr lang="zh-CN" altLang="en-US" sz="1600" b="1" dirty="0">
                  <a:solidFill>
                    <a:schemeClr val="accent5">
                      <a:lumMod val="50000"/>
                    </a:schemeClr>
                  </a:solidFill>
                  <a:latin typeface="黑体" panose="02010609060101010101" pitchFamily="49" charset="-122"/>
                  <a:ea typeface="黑体" panose="02010609060101010101" pitchFamily="49" charset="-122"/>
                </a:rPr>
                <a:t>心法</a:t>
              </a:r>
            </a:p>
          </p:txBody>
        </p:sp>
        <p:sp>
          <p:nvSpPr>
            <p:cNvPr id="22" name="矩形 21"/>
            <p:cNvSpPr/>
            <p:nvPr/>
          </p:nvSpPr>
          <p:spPr>
            <a:xfrm>
              <a:off x="6869167" y="3685404"/>
              <a:ext cx="697307" cy="276999"/>
            </a:xfrm>
            <a:prstGeom prst="rect">
              <a:avLst/>
            </a:prstGeom>
          </p:spPr>
          <p:txBody>
            <a:bodyPr wrap="none" lIns="0" tIns="0" rIns="0" bIns="0">
              <a:spAutoFit/>
            </a:bodyPr>
            <a:lstStyle/>
            <a:p>
              <a:pPr algn="ctr"/>
              <a:r>
                <a:rPr lang="zh-CN" altLang="en-US" b="1" dirty="0">
                  <a:solidFill>
                    <a:schemeClr val="accent5">
                      <a:lumMod val="50000"/>
                    </a:schemeClr>
                  </a:solidFill>
                  <a:latin typeface="黑体" panose="02010609060101010101" pitchFamily="49" charset="-122"/>
                  <a:ea typeface="黑体" panose="02010609060101010101" pitchFamily="49" charset="-122"/>
                </a:rPr>
                <a:t>三欢喜</a:t>
              </a:r>
            </a:p>
          </p:txBody>
        </p:sp>
        <p:sp>
          <p:nvSpPr>
            <p:cNvPr id="23" name="矩形 22"/>
            <p:cNvSpPr/>
            <p:nvPr/>
          </p:nvSpPr>
          <p:spPr>
            <a:xfrm>
              <a:off x="3074552" y="4480299"/>
              <a:ext cx="464871" cy="276999"/>
            </a:xfrm>
            <a:prstGeom prst="rect">
              <a:avLst/>
            </a:prstGeom>
          </p:spPr>
          <p:txBody>
            <a:bodyPr wrap="none" lIns="0" tIns="0" rIns="0" bIns="0">
              <a:spAutoFit/>
            </a:bodyPr>
            <a:lstStyle/>
            <a:p>
              <a:pPr algn="ctr"/>
              <a:r>
                <a:rPr lang="zh-CN" altLang="en-US" b="1" dirty="0">
                  <a:solidFill>
                    <a:schemeClr val="accent5">
                      <a:lumMod val="50000"/>
                    </a:schemeClr>
                  </a:solidFill>
                  <a:latin typeface="黑体" panose="02010609060101010101" pitchFamily="49" charset="-122"/>
                  <a:ea typeface="黑体" panose="02010609060101010101" pitchFamily="49" charset="-122"/>
                </a:rPr>
                <a:t>使命</a:t>
              </a:r>
            </a:p>
          </p:txBody>
        </p:sp>
        <p:sp>
          <p:nvSpPr>
            <p:cNvPr id="24" name="矩形 23"/>
            <p:cNvSpPr/>
            <p:nvPr/>
          </p:nvSpPr>
          <p:spPr>
            <a:xfrm>
              <a:off x="3849103" y="2272211"/>
              <a:ext cx="516167" cy="307777"/>
            </a:xfrm>
            <a:prstGeom prst="rect">
              <a:avLst/>
            </a:prstGeom>
          </p:spPr>
          <p:txBody>
            <a:bodyPr wrap="none" lIns="0" tIns="0" rIns="0" bIns="0">
              <a:spAutoFit/>
            </a:bodyPr>
            <a:lstStyle/>
            <a:p>
              <a:pPr algn="ctr"/>
              <a:r>
                <a:rPr lang="zh-CN" altLang="en-US" sz="2000" b="1" dirty="0">
                  <a:solidFill>
                    <a:schemeClr val="accent5">
                      <a:lumMod val="50000"/>
                    </a:schemeClr>
                  </a:solidFill>
                  <a:latin typeface="黑体" panose="02010609060101010101" pitchFamily="49" charset="-122"/>
                  <a:ea typeface="黑体" panose="02010609060101010101" pitchFamily="49" charset="-122"/>
                </a:rPr>
                <a:t>愿景</a:t>
              </a:r>
            </a:p>
          </p:txBody>
        </p:sp>
        <p:sp>
          <p:nvSpPr>
            <p:cNvPr id="25" name="矩形 24"/>
            <p:cNvSpPr/>
            <p:nvPr/>
          </p:nvSpPr>
          <p:spPr>
            <a:xfrm rot="5400000">
              <a:off x="4485671" y="2418096"/>
              <a:ext cx="697307" cy="276999"/>
            </a:xfrm>
            <a:prstGeom prst="rect">
              <a:avLst/>
            </a:prstGeom>
          </p:spPr>
          <p:txBody>
            <a:bodyPr wrap="none" lIns="0" tIns="0" rIns="0" bIns="0">
              <a:spAutoFit/>
            </a:bodyPr>
            <a:lstStyle/>
            <a:p>
              <a:pPr algn="ctr"/>
              <a:r>
                <a:rPr lang="zh-CN" altLang="en-US" b="1" dirty="0">
                  <a:solidFill>
                    <a:schemeClr val="accent5">
                      <a:lumMod val="50000"/>
                    </a:schemeClr>
                  </a:solidFill>
                  <a:latin typeface="黑体" panose="02010609060101010101" pitchFamily="49" charset="-122"/>
                  <a:ea typeface="黑体" panose="02010609060101010101" pitchFamily="49" charset="-122"/>
                </a:rPr>
                <a:t>价值观</a:t>
              </a:r>
            </a:p>
          </p:txBody>
        </p:sp>
        <p:sp>
          <p:nvSpPr>
            <p:cNvPr id="26" name="矩形 25"/>
            <p:cNvSpPr/>
            <p:nvPr/>
          </p:nvSpPr>
          <p:spPr>
            <a:xfrm>
              <a:off x="2387624" y="4699512"/>
              <a:ext cx="929742" cy="276999"/>
            </a:xfrm>
            <a:prstGeom prst="rect">
              <a:avLst/>
            </a:prstGeom>
          </p:spPr>
          <p:txBody>
            <a:bodyPr wrap="none" lIns="0" tIns="0" rIns="0" bIns="0">
              <a:spAutoFit/>
            </a:bodyPr>
            <a:lstStyle/>
            <a:p>
              <a:pPr algn="ctr"/>
              <a:r>
                <a:rPr lang="zh-CN" altLang="en-US" b="1" dirty="0">
                  <a:solidFill>
                    <a:schemeClr val="accent5">
                      <a:lumMod val="50000"/>
                    </a:schemeClr>
                  </a:solidFill>
                  <a:latin typeface="黑体" panose="02010609060101010101" pitchFamily="49" charset="-122"/>
                  <a:ea typeface="黑体" panose="02010609060101010101" pitchFamily="49" charset="-122"/>
                </a:rPr>
                <a:t>以人为本</a:t>
              </a:r>
            </a:p>
          </p:txBody>
        </p:sp>
        <p:sp>
          <p:nvSpPr>
            <p:cNvPr id="27" name="矩形 26"/>
            <p:cNvSpPr/>
            <p:nvPr/>
          </p:nvSpPr>
          <p:spPr>
            <a:xfrm rot="5400000">
              <a:off x="5626806" y="3830991"/>
              <a:ext cx="307777" cy="184666"/>
            </a:xfrm>
            <a:prstGeom prst="rect">
              <a:avLst/>
            </a:prstGeom>
          </p:spPr>
          <p:txBody>
            <a:bodyPr wrap="none" lIns="0" tIns="0" rIns="0" bIns="0">
              <a:spAutoFit/>
            </a:bodyPr>
            <a:lstStyle/>
            <a:p>
              <a:pPr algn="ctr"/>
              <a:r>
                <a:rPr lang="zh-CN" altLang="en-US" sz="1200" b="1" dirty="0">
                  <a:solidFill>
                    <a:schemeClr val="accent5">
                      <a:lumMod val="50000"/>
                    </a:schemeClr>
                  </a:solidFill>
                  <a:latin typeface="黑体" panose="02010609060101010101" pitchFamily="49" charset="-122"/>
                  <a:ea typeface="黑体" panose="02010609060101010101" pitchFamily="49" charset="-122"/>
                </a:rPr>
                <a:t>1245</a:t>
              </a:r>
            </a:p>
          </p:txBody>
        </p:sp>
        <p:sp>
          <p:nvSpPr>
            <p:cNvPr id="28" name="矩形 27"/>
            <p:cNvSpPr/>
            <p:nvPr/>
          </p:nvSpPr>
          <p:spPr>
            <a:xfrm rot="5400000">
              <a:off x="6689108" y="4332682"/>
              <a:ext cx="929742" cy="276999"/>
            </a:xfrm>
            <a:prstGeom prst="rect">
              <a:avLst/>
            </a:prstGeom>
          </p:spPr>
          <p:txBody>
            <a:bodyPr wrap="none" lIns="0" tIns="0" rIns="0" bIns="0">
              <a:spAutoFit/>
            </a:bodyPr>
            <a:lstStyle/>
            <a:p>
              <a:pPr algn="ctr"/>
              <a:r>
                <a:rPr lang="zh-CN" altLang="en-US" b="1" dirty="0">
                  <a:solidFill>
                    <a:schemeClr val="accent5">
                      <a:lumMod val="50000"/>
                    </a:schemeClr>
                  </a:solidFill>
                  <a:latin typeface="黑体" panose="02010609060101010101" pitchFamily="49" charset="-122"/>
                  <a:ea typeface="黑体" panose="02010609060101010101" pitchFamily="49" charset="-122"/>
                </a:rPr>
                <a:t>把爱给够</a:t>
              </a:r>
            </a:p>
          </p:txBody>
        </p:sp>
        <p:sp>
          <p:nvSpPr>
            <p:cNvPr id="29" name="矩形 28"/>
            <p:cNvSpPr/>
            <p:nvPr/>
          </p:nvSpPr>
          <p:spPr>
            <a:xfrm>
              <a:off x="1820534" y="3799528"/>
              <a:ext cx="929742" cy="276999"/>
            </a:xfrm>
            <a:prstGeom prst="rect">
              <a:avLst/>
            </a:prstGeom>
          </p:spPr>
          <p:txBody>
            <a:bodyPr wrap="none" lIns="0" tIns="0" rIns="0" bIns="0">
              <a:spAutoFit/>
            </a:bodyPr>
            <a:lstStyle/>
            <a:p>
              <a:pPr algn="ctr"/>
              <a:r>
                <a:rPr lang="zh-CN" altLang="en-US" b="1" dirty="0">
                  <a:solidFill>
                    <a:schemeClr val="accent5">
                      <a:lumMod val="50000"/>
                    </a:schemeClr>
                  </a:solidFill>
                  <a:latin typeface="黑体" panose="02010609060101010101" pitchFamily="49" charset="-122"/>
                  <a:ea typeface="黑体" panose="02010609060101010101" pitchFamily="49" charset="-122"/>
                </a:rPr>
                <a:t>点燃他人</a:t>
              </a:r>
            </a:p>
          </p:txBody>
        </p:sp>
        <p:sp>
          <p:nvSpPr>
            <p:cNvPr id="30" name="矩形 29"/>
            <p:cNvSpPr/>
            <p:nvPr/>
          </p:nvSpPr>
          <p:spPr>
            <a:xfrm rot="5400000">
              <a:off x="6265796" y="4910009"/>
              <a:ext cx="929742" cy="276999"/>
            </a:xfrm>
            <a:prstGeom prst="rect">
              <a:avLst/>
            </a:prstGeom>
          </p:spPr>
          <p:txBody>
            <a:bodyPr wrap="none" lIns="0" tIns="0" rIns="0" bIns="0">
              <a:spAutoFit/>
            </a:bodyPr>
            <a:lstStyle/>
            <a:p>
              <a:pPr algn="ctr"/>
              <a:r>
                <a:rPr lang="zh-CN" altLang="en-US" b="1" dirty="0">
                  <a:solidFill>
                    <a:schemeClr val="accent1">
                      <a:lumMod val="50000"/>
                    </a:schemeClr>
                  </a:solidFill>
                  <a:latin typeface="黑体" panose="02010609060101010101" pitchFamily="49" charset="-122"/>
                  <a:ea typeface="黑体" panose="02010609060101010101" pitchFamily="49" charset="-122"/>
                </a:rPr>
                <a:t>以人为本</a:t>
              </a:r>
            </a:p>
          </p:txBody>
        </p:sp>
        <p:sp>
          <p:nvSpPr>
            <p:cNvPr id="31" name="矩形 30"/>
            <p:cNvSpPr/>
            <p:nvPr/>
          </p:nvSpPr>
          <p:spPr>
            <a:xfrm>
              <a:off x="2874461" y="2302988"/>
              <a:ext cx="827150" cy="246221"/>
            </a:xfrm>
            <a:prstGeom prst="rect">
              <a:avLst/>
            </a:prstGeom>
          </p:spPr>
          <p:txBody>
            <a:bodyPr wrap="none" lIns="0" tIns="0" rIns="0" bIns="0">
              <a:spAutoFit/>
            </a:bodyPr>
            <a:lstStyle/>
            <a:p>
              <a:pPr algn="ctr"/>
              <a:r>
                <a:rPr lang="zh-CN" altLang="en-US" sz="1600" b="1" dirty="0">
                  <a:solidFill>
                    <a:schemeClr val="accent1">
                      <a:lumMod val="75000"/>
                    </a:schemeClr>
                  </a:solidFill>
                  <a:latin typeface="黑体" panose="02010609060101010101" pitchFamily="49" charset="-122"/>
                  <a:ea typeface="黑体" panose="02010609060101010101" pitchFamily="49" charset="-122"/>
                </a:rPr>
                <a:t>把爱给够</a:t>
              </a:r>
            </a:p>
          </p:txBody>
        </p:sp>
        <p:sp>
          <p:nvSpPr>
            <p:cNvPr id="32" name="矩形 31"/>
            <p:cNvSpPr/>
            <p:nvPr/>
          </p:nvSpPr>
          <p:spPr>
            <a:xfrm rot="5400000">
              <a:off x="4222771" y="2530188"/>
              <a:ext cx="615553" cy="184666"/>
            </a:xfrm>
            <a:prstGeom prst="rect">
              <a:avLst/>
            </a:prstGeom>
          </p:spPr>
          <p:txBody>
            <a:bodyPr wrap="none" lIns="0" tIns="0" rIns="0" bIns="0">
              <a:spAutoFit/>
            </a:bodyPr>
            <a:lstStyle/>
            <a:p>
              <a:pPr algn="ctr"/>
              <a:r>
                <a:rPr lang="zh-CN" altLang="en-US" sz="1200" b="1" dirty="0">
                  <a:solidFill>
                    <a:schemeClr val="accent1">
                      <a:lumMod val="75000"/>
                    </a:schemeClr>
                  </a:solidFill>
                  <a:latin typeface="黑体" panose="02010609060101010101" pitchFamily="49" charset="-122"/>
                  <a:ea typeface="黑体" panose="02010609060101010101" pitchFamily="49" charset="-122"/>
                </a:rPr>
                <a:t>把话说透</a:t>
              </a:r>
            </a:p>
          </p:txBody>
        </p:sp>
        <p:sp>
          <p:nvSpPr>
            <p:cNvPr id="33" name="矩形 32"/>
            <p:cNvSpPr/>
            <p:nvPr/>
          </p:nvSpPr>
          <p:spPr>
            <a:xfrm>
              <a:off x="2658565" y="3452026"/>
              <a:ext cx="929743" cy="276999"/>
            </a:xfrm>
            <a:prstGeom prst="rect">
              <a:avLst/>
            </a:prstGeom>
          </p:spPr>
          <p:txBody>
            <a:bodyPr wrap="none" lIns="0" tIns="0" rIns="0" bIns="0">
              <a:spAutoFit/>
            </a:bodyPr>
            <a:lstStyle/>
            <a:p>
              <a:pPr algn="ctr"/>
              <a:r>
                <a:rPr lang="zh-CN" altLang="en-US" b="1" dirty="0">
                  <a:solidFill>
                    <a:schemeClr val="accent1">
                      <a:lumMod val="50000"/>
                    </a:schemeClr>
                  </a:solidFill>
                  <a:latin typeface="黑体" panose="02010609060101010101" pitchFamily="49" charset="-122"/>
                  <a:ea typeface="黑体" panose="02010609060101010101" pitchFamily="49" charset="-122"/>
                </a:rPr>
                <a:t>点燃自己</a:t>
              </a:r>
            </a:p>
          </p:txBody>
        </p:sp>
        <p:sp>
          <p:nvSpPr>
            <p:cNvPr id="34" name="矩形 33"/>
            <p:cNvSpPr/>
            <p:nvPr/>
          </p:nvSpPr>
          <p:spPr>
            <a:xfrm>
              <a:off x="3217080" y="5009094"/>
              <a:ext cx="1162178" cy="276999"/>
            </a:xfrm>
            <a:prstGeom prst="rect">
              <a:avLst/>
            </a:prstGeom>
          </p:spPr>
          <p:txBody>
            <a:bodyPr wrap="none" lIns="0" tIns="0" rIns="0" bIns="0">
              <a:spAutoFit/>
            </a:bodyPr>
            <a:lstStyle/>
            <a:p>
              <a:pPr algn="ctr"/>
              <a:r>
                <a:rPr lang="zh-CN" altLang="en-US" b="1" dirty="0">
                  <a:solidFill>
                    <a:schemeClr val="accent1">
                      <a:lumMod val="75000"/>
                    </a:schemeClr>
                  </a:solidFill>
                  <a:latin typeface="黑体" panose="02010609060101010101" pitchFamily="49" charset="-122"/>
                  <a:ea typeface="黑体" panose="02010609060101010101" pitchFamily="49" charset="-122"/>
                </a:rPr>
                <a:t>次第与序位</a:t>
              </a:r>
            </a:p>
          </p:txBody>
        </p:sp>
        <p:sp>
          <p:nvSpPr>
            <p:cNvPr id="35" name="矩形 34"/>
            <p:cNvSpPr/>
            <p:nvPr/>
          </p:nvSpPr>
          <p:spPr>
            <a:xfrm>
              <a:off x="4202567" y="4539796"/>
              <a:ext cx="718145" cy="215444"/>
            </a:xfrm>
            <a:prstGeom prst="rect">
              <a:avLst/>
            </a:prstGeom>
          </p:spPr>
          <p:txBody>
            <a:bodyPr wrap="none" lIns="0" tIns="0" rIns="0" bIns="0">
              <a:spAutoFit/>
            </a:bodyPr>
            <a:lstStyle/>
            <a:p>
              <a:pPr algn="ctr"/>
              <a:r>
                <a:rPr lang="zh-CN" altLang="en-US" sz="1400" b="1" dirty="0">
                  <a:solidFill>
                    <a:schemeClr val="accent1">
                      <a:lumMod val="50000"/>
                    </a:schemeClr>
                  </a:solidFill>
                  <a:latin typeface="黑体" panose="02010609060101010101" pitchFamily="49" charset="-122"/>
                  <a:ea typeface="黑体" panose="02010609060101010101" pitchFamily="49" charset="-122"/>
                </a:rPr>
                <a:t>大义名分</a:t>
              </a:r>
            </a:p>
          </p:txBody>
        </p:sp>
        <p:sp>
          <p:nvSpPr>
            <p:cNvPr id="36" name="矩形 35"/>
            <p:cNvSpPr/>
            <p:nvPr/>
          </p:nvSpPr>
          <p:spPr>
            <a:xfrm>
              <a:off x="4943934" y="2340035"/>
              <a:ext cx="1394613" cy="276999"/>
            </a:xfrm>
            <a:prstGeom prst="rect">
              <a:avLst/>
            </a:prstGeom>
          </p:spPr>
          <p:txBody>
            <a:bodyPr wrap="none" lIns="0" tIns="0" rIns="0" bIns="0">
              <a:spAutoFit/>
            </a:bodyPr>
            <a:lstStyle/>
            <a:p>
              <a:pPr algn="ctr"/>
              <a:r>
                <a:rPr lang="zh-CN" altLang="en-US" b="1" dirty="0" smtClean="0">
                  <a:solidFill>
                    <a:schemeClr val="accent1">
                      <a:lumMod val="50000"/>
                    </a:schemeClr>
                  </a:solidFill>
                  <a:latin typeface="黑体" panose="02010609060101010101" pitchFamily="49" charset="-122"/>
                  <a:ea typeface="黑体" panose="02010609060101010101" pitchFamily="49" charset="-122"/>
                </a:rPr>
                <a:t>超越而非否定</a:t>
              </a:r>
              <a:endParaRPr lang="zh-CN" altLang="en-US" b="1" dirty="0">
                <a:solidFill>
                  <a:schemeClr val="accent1">
                    <a:lumMod val="50000"/>
                  </a:schemeClr>
                </a:solidFill>
                <a:latin typeface="黑体" panose="02010609060101010101" pitchFamily="49" charset="-122"/>
                <a:ea typeface="黑体" panose="02010609060101010101" pitchFamily="49" charset="-122"/>
              </a:endParaRPr>
            </a:p>
          </p:txBody>
        </p:sp>
        <p:sp>
          <p:nvSpPr>
            <p:cNvPr id="37" name="矩形 36"/>
            <p:cNvSpPr/>
            <p:nvPr/>
          </p:nvSpPr>
          <p:spPr>
            <a:xfrm>
              <a:off x="6889020" y="2519857"/>
              <a:ext cx="929742" cy="276999"/>
            </a:xfrm>
            <a:prstGeom prst="rect">
              <a:avLst/>
            </a:prstGeom>
          </p:spPr>
          <p:txBody>
            <a:bodyPr wrap="none" lIns="0" tIns="0" rIns="0" bIns="0">
              <a:spAutoFit/>
            </a:bodyPr>
            <a:lstStyle/>
            <a:p>
              <a:pPr algn="ctr"/>
              <a:r>
                <a:rPr lang="zh-CN" altLang="en-US" b="1" dirty="0">
                  <a:solidFill>
                    <a:schemeClr val="accent1">
                      <a:lumMod val="50000"/>
                    </a:schemeClr>
                  </a:solidFill>
                  <a:latin typeface="黑体" panose="02010609060101010101" pitchFamily="49" charset="-122"/>
                  <a:ea typeface="黑体" panose="02010609060101010101" pitchFamily="49" charset="-122"/>
                </a:rPr>
                <a:t>动机至善</a:t>
              </a:r>
            </a:p>
          </p:txBody>
        </p:sp>
        <p:sp>
          <p:nvSpPr>
            <p:cNvPr id="38" name="矩形 37"/>
            <p:cNvSpPr/>
            <p:nvPr/>
          </p:nvSpPr>
          <p:spPr>
            <a:xfrm>
              <a:off x="7769736" y="4347172"/>
              <a:ext cx="929742" cy="276999"/>
            </a:xfrm>
            <a:prstGeom prst="rect">
              <a:avLst/>
            </a:prstGeom>
          </p:spPr>
          <p:txBody>
            <a:bodyPr wrap="none" lIns="0" tIns="0" rIns="0" bIns="0">
              <a:spAutoFit/>
            </a:bodyPr>
            <a:lstStyle/>
            <a:p>
              <a:pPr algn="ctr"/>
              <a:r>
                <a:rPr lang="zh-CN" altLang="en-US" b="1" dirty="0">
                  <a:solidFill>
                    <a:schemeClr val="accent1">
                      <a:lumMod val="50000"/>
                    </a:schemeClr>
                  </a:solidFill>
                  <a:latin typeface="黑体" panose="02010609060101010101" pitchFamily="49" charset="-122"/>
                  <a:ea typeface="黑体" panose="02010609060101010101" pitchFamily="49" charset="-122"/>
                </a:rPr>
                <a:t>私心了无</a:t>
              </a:r>
            </a:p>
          </p:txBody>
        </p:sp>
        <p:sp>
          <p:nvSpPr>
            <p:cNvPr id="39" name="矩形 38"/>
            <p:cNvSpPr/>
            <p:nvPr/>
          </p:nvSpPr>
          <p:spPr>
            <a:xfrm>
              <a:off x="5011325" y="2618165"/>
              <a:ext cx="1237518" cy="369332"/>
            </a:xfrm>
            <a:prstGeom prst="rect">
              <a:avLst/>
            </a:prstGeom>
          </p:spPr>
          <p:txBody>
            <a:bodyPr wrap="none" lIns="0" tIns="0" rIns="0" bIns="0">
              <a:spAutoFit/>
            </a:bodyPr>
            <a:lstStyle/>
            <a:p>
              <a:pPr algn="ctr"/>
              <a:r>
                <a:rPr lang="zh-CN" altLang="en-US" sz="2400" b="1" dirty="0">
                  <a:solidFill>
                    <a:schemeClr val="accent1">
                      <a:lumMod val="75000"/>
                    </a:schemeClr>
                  </a:solidFill>
                  <a:latin typeface="黑体" panose="02010609060101010101" pitchFamily="49" charset="-122"/>
                  <a:ea typeface="黑体" panose="02010609060101010101" pitchFamily="49" charset="-122"/>
                </a:rPr>
                <a:t>以心为本</a:t>
              </a:r>
            </a:p>
          </p:txBody>
        </p:sp>
        <p:sp>
          <p:nvSpPr>
            <p:cNvPr id="40" name="矩形 39"/>
            <p:cNvSpPr/>
            <p:nvPr/>
          </p:nvSpPr>
          <p:spPr>
            <a:xfrm rot="5400000">
              <a:off x="4570171" y="5018160"/>
              <a:ext cx="697307" cy="276999"/>
            </a:xfrm>
            <a:prstGeom prst="rect">
              <a:avLst/>
            </a:prstGeom>
          </p:spPr>
          <p:txBody>
            <a:bodyPr wrap="none" lIns="0" tIns="0" rIns="0" bIns="0">
              <a:spAutoFit/>
            </a:bodyPr>
            <a:lstStyle/>
            <a:p>
              <a:pPr algn="ctr"/>
              <a:r>
                <a:rPr lang="zh-CN" altLang="en-US" b="1" dirty="0">
                  <a:solidFill>
                    <a:schemeClr val="accent1">
                      <a:lumMod val="50000"/>
                    </a:schemeClr>
                  </a:solidFill>
                  <a:latin typeface="黑体" panose="02010609060101010101" pitchFamily="49" charset="-122"/>
                  <a:ea typeface="黑体" panose="02010609060101010101" pitchFamily="49" charset="-122"/>
                </a:rPr>
                <a:t>方法论</a:t>
              </a:r>
            </a:p>
          </p:txBody>
        </p:sp>
        <p:sp>
          <p:nvSpPr>
            <p:cNvPr id="41" name="矩形 40"/>
            <p:cNvSpPr/>
            <p:nvPr/>
          </p:nvSpPr>
          <p:spPr>
            <a:xfrm>
              <a:off x="5526642" y="4580919"/>
              <a:ext cx="697307" cy="276999"/>
            </a:xfrm>
            <a:prstGeom prst="rect">
              <a:avLst/>
            </a:prstGeom>
          </p:spPr>
          <p:txBody>
            <a:bodyPr wrap="none" lIns="0" tIns="0" rIns="0" bIns="0">
              <a:spAutoFit/>
            </a:bodyPr>
            <a:lstStyle/>
            <a:p>
              <a:pPr algn="ctr"/>
              <a:r>
                <a:rPr lang="zh-CN" altLang="en-US" b="1" dirty="0">
                  <a:solidFill>
                    <a:schemeClr val="accent1">
                      <a:lumMod val="50000"/>
                    </a:schemeClr>
                  </a:solidFill>
                  <a:latin typeface="黑体" panose="02010609060101010101" pitchFamily="49" charset="-122"/>
                  <a:ea typeface="黑体" panose="02010609060101010101" pitchFamily="49" charset="-122"/>
                </a:rPr>
                <a:t>领导力</a:t>
              </a:r>
            </a:p>
          </p:txBody>
        </p:sp>
        <p:sp>
          <p:nvSpPr>
            <p:cNvPr id="42" name="矩形 41"/>
            <p:cNvSpPr/>
            <p:nvPr/>
          </p:nvSpPr>
          <p:spPr>
            <a:xfrm rot="5400000">
              <a:off x="5439877" y="5009758"/>
              <a:ext cx="464872" cy="276999"/>
            </a:xfrm>
            <a:prstGeom prst="rect">
              <a:avLst/>
            </a:prstGeom>
          </p:spPr>
          <p:txBody>
            <a:bodyPr wrap="none" lIns="0" tIns="0" rIns="0" bIns="0">
              <a:spAutoFit/>
            </a:bodyPr>
            <a:lstStyle/>
            <a:p>
              <a:pPr algn="ctr"/>
              <a:r>
                <a:rPr lang="zh-CN" altLang="en-US" b="1" dirty="0">
                  <a:solidFill>
                    <a:schemeClr val="accent1">
                      <a:lumMod val="75000"/>
                    </a:schemeClr>
                  </a:solidFill>
                  <a:latin typeface="黑体" panose="02010609060101010101" pitchFamily="49" charset="-122"/>
                  <a:ea typeface="黑体" panose="02010609060101010101" pitchFamily="49" charset="-122"/>
                </a:rPr>
                <a:t>场域</a:t>
              </a:r>
            </a:p>
          </p:txBody>
        </p:sp>
        <p:sp>
          <p:nvSpPr>
            <p:cNvPr id="43" name="矩形 42"/>
            <p:cNvSpPr/>
            <p:nvPr/>
          </p:nvSpPr>
          <p:spPr>
            <a:xfrm rot="5400000">
              <a:off x="3588842" y="4574186"/>
              <a:ext cx="410369" cy="246221"/>
            </a:xfrm>
            <a:prstGeom prst="rect">
              <a:avLst/>
            </a:prstGeom>
          </p:spPr>
          <p:txBody>
            <a:bodyPr wrap="none" lIns="0" tIns="0" rIns="0" bIns="0">
              <a:spAutoFit/>
            </a:bodyPr>
            <a:lstStyle/>
            <a:p>
              <a:pPr algn="ctr"/>
              <a:r>
                <a:rPr lang="zh-CN" altLang="en-US" sz="1600" b="1" dirty="0" smtClean="0">
                  <a:solidFill>
                    <a:schemeClr val="accent1">
                      <a:lumMod val="75000"/>
                    </a:schemeClr>
                  </a:solidFill>
                  <a:latin typeface="黑体" panose="02010609060101010101" pitchFamily="49" charset="-122"/>
                  <a:ea typeface="黑体" panose="02010609060101010101" pitchFamily="49" charset="-122"/>
                </a:rPr>
                <a:t>幸福</a:t>
              </a:r>
              <a:endParaRPr lang="zh-CN" altLang="en-US" sz="1600" b="1" dirty="0">
                <a:solidFill>
                  <a:schemeClr val="accent1">
                    <a:lumMod val="75000"/>
                  </a:schemeClr>
                </a:solidFill>
                <a:latin typeface="黑体" panose="02010609060101010101" pitchFamily="49" charset="-122"/>
                <a:ea typeface="黑体" panose="02010609060101010101" pitchFamily="49" charset="-122"/>
              </a:endParaRPr>
            </a:p>
          </p:txBody>
        </p:sp>
        <p:sp>
          <p:nvSpPr>
            <p:cNvPr id="44" name="矩形 43"/>
            <p:cNvSpPr/>
            <p:nvPr/>
          </p:nvSpPr>
          <p:spPr>
            <a:xfrm>
              <a:off x="4977440" y="2142100"/>
              <a:ext cx="461665" cy="184666"/>
            </a:xfrm>
            <a:prstGeom prst="rect">
              <a:avLst/>
            </a:prstGeom>
          </p:spPr>
          <p:txBody>
            <a:bodyPr wrap="none" lIns="0" tIns="0" rIns="0" bIns="0">
              <a:spAutoFit/>
            </a:bodyPr>
            <a:lstStyle/>
            <a:p>
              <a:pPr algn="ctr"/>
              <a:r>
                <a:rPr lang="zh-CN" altLang="en-US" sz="1200" b="1" smtClean="0">
                  <a:solidFill>
                    <a:schemeClr val="accent1">
                      <a:lumMod val="75000"/>
                    </a:schemeClr>
                  </a:solidFill>
                  <a:latin typeface="黑体" panose="02010609060101010101" pitchFamily="49" charset="-122"/>
                  <a:ea typeface="黑体" panose="02010609060101010101" pitchFamily="49" charset="-122"/>
                </a:rPr>
                <a:t>海底捞</a:t>
              </a:r>
              <a:endParaRPr lang="zh-CN" altLang="en-US" sz="1200" b="1" dirty="0">
                <a:solidFill>
                  <a:schemeClr val="accent1">
                    <a:lumMod val="75000"/>
                  </a:schemeClr>
                </a:solidFill>
                <a:latin typeface="黑体" panose="02010609060101010101" pitchFamily="49" charset="-122"/>
                <a:ea typeface="黑体" panose="02010609060101010101" pitchFamily="49" charset="-122"/>
              </a:endParaRPr>
            </a:p>
          </p:txBody>
        </p:sp>
        <p:sp>
          <p:nvSpPr>
            <p:cNvPr id="45" name="矩形 44"/>
            <p:cNvSpPr/>
            <p:nvPr/>
          </p:nvSpPr>
          <p:spPr>
            <a:xfrm rot="5400000">
              <a:off x="2678944" y="4239450"/>
              <a:ext cx="538609" cy="215444"/>
            </a:xfrm>
            <a:prstGeom prst="rect">
              <a:avLst/>
            </a:prstGeom>
          </p:spPr>
          <p:txBody>
            <a:bodyPr wrap="none" lIns="0" tIns="0" rIns="0" bIns="0">
              <a:spAutoFit/>
            </a:bodyPr>
            <a:lstStyle/>
            <a:p>
              <a:pPr algn="ctr"/>
              <a:r>
                <a:rPr lang="zh-CN" altLang="en-US" sz="1400" b="1" dirty="0">
                  <a:solidFill>
                    <a:schemeClr val="accent1">
                      <a:lumMod val="75000"/>
                    </a:schemeClr>
                  </a:solidFill>
                  <a:latin typeface="黑体" panose="02010609060101010101" pitchFamily="49" charset="-122"/>
                  <a:ea typeface="黑体" panose="02010609060101010101" pitchFamily="49" charset="-122"/>
                </a:rPr>
                <a:t>胖东来</a:t>
              </a:r>
            </a:p>
          </p:txBody>
        </p:sp>
        <p:sp>
          <p:nvSpPr>
            <p:cNvPr id="46" name="矩形 45"/>
            <p:cNvSpPr/>
            <p:nvPr/>
          </p:nvSpPr>
          <p:spPr>
            <a:xfrm>
              <a:off x="4491799" y="4196069"/>
              <a:ext cx="538609" cy="215444"/>
            </a:xfrm>
            <a:prstGeom prst="rect">
              <a:avLst/>
            </a:prstGeom>
          </p:spPr>
          <p:txBody>
            <a:bodyPr wrap="none" lIns="0" tIns="0" rIns="0" bIns="0">
              <a:spAutoFit/>
            </a:bodyPr>
            <a:lstStyle/>
            <a:p>
              <a:pPr algn="ctr"/>
              <a:r>
                <a:rPr lang="zh-CN" altLang="en-US" sz="1400" b="1" dirty="0">
                  <a:solidFill>
                    <a:schemeClr val="accent1">
                      <a:lumMod val="75000"/>
                    </a:schemeClr>
                  </a:solidFill>
                  <a:latin typeface="黑体" panose="02010609060101010101" pitchFamily="49" charset="-122"/>
                  <a:ea typeface="黑体" panose="02010609060101010101" pitchFamily="49" charset="-122"/>
                </a:rPr>
                <a:t>信誉楼</a:t>
              </a:r>
            </a:p>
          </p:txBody>
        </p:sp>
        <p:sp>
          <p:nvSpPr>
            <p:cNvPr id="47" name="矩形 46"/>
            <p:cNvSpPr/>
            <p:nvPr/>
          </p:nvSpPr>
          <p:spPr>
            <a:xfrm>
              <a:off x="2745284" y="3784333"/>
              <a:ext cx="929742" cy="276999"/>
            </a:xfrm>
            <a:prstGeom prst="rect">
              <a:avLst/>
            </a:prstGeom>
          </p:spPr>
          <p:txBody>
            <a:bodyPr wrap="none" lIns="0" tIns="0" rIns="0" bIns="0">
              <a:spAutoFit/>
            </a:bodyPr>
            <a:lstStyle/>
            <a:p>
              <a:pPr algn="ctr"/>
              <a:r>
                <a:rPr lang="zh-CN" altLang="en-US" b="1" dirty="0">
                  <a:solidFill>
                    <a:schemeClr val="accent1">
                      <a:lumMod val="75000"/>
                    </a:schemeClr>
                  </a:solidFill>
                  <a:latin typeface="黑体" panose="02010609060101010101" pitchFamily="49" charset="-122"/>
                  <a:ea typeface="黑体" panose="02010609060101010101" pitchFamily="49" charset="-122"/>
                </a:rPr>
                <a:t>阿里巴巴</a:t>
              </a:r>
            </a:p>
          </p:txBody>
        </p:sp>
        <p:sp>
          <p:nvSpPr>
            <p:cNvPr id="48" name="矩形 47"/>
            <p:cNvSpPr/>
            <p:nvPr/>
          </p:nvSpPr>
          <p:spPr>
            <a:xfrm>
              <a:off x="6750192" y="2808630"/>
              <a:ext cx="1470370" cy="369332"/>
            </a:xfrm>
            <a:prstGeom prst="rect">
              <a:avLst/>
            </a:prstGeom>
          </p:spPr>
          <p:txBody>
            <a:bodyPr wrap="square" lIns="0" tIns="0" rIns="0" bIns="0">
              <a:spAutoFit/>
            </a:bodyPr>
            <a:lstStyle/>
            <a:p>
              <a:pPr algn="ctr"/>
              <a:r>
                <a:rPr lang="zh-CN" altLang="en-US" sz="2400" b="1" dirty="0" smtClean="0">
                  <a:solidFill>
                    <a:schemeClr val="accent1">
                      <a:lumMod val="50000"/>
                    </a:schemeClr>
                  </a:solidFill>
                  <a:latin typeface="黑体" panose="02010609060101010101" pitchFamily="49" charset="-122"/>
                  <a:ea typeface="黑体" panose="02010609060101010101" pitchFamily="49" charset="-122"/>
                </a:rPr>
                <a:t>稻盛</a:t>
              </a:r>
              <a:r>
                <a:rPr lang="zh-CN" altLang="en-US" sz="2400" b="1" dirty="0">
                  <a:solidFill>
                    <a:schemeClr val="accent1">
                      <a:lumMod val="50000"/>
                    </a:schemeClr>
                  </a:solidFill>
                  <a:latin typeface="黑体" panose="02010609060101010101" pitchFamily="49" charset="-122"/>
                  <a:ea typeface="黑体" panose="02010609060101010101" pitchFamily="49" charset="-122"/>
                </a:rPr>
                <a:t>和夫</a:t>
              </a:r>
            </a:p>
          </p:txBody>
        </p:sp>
        <p:sp>
          <p:nvSpPr>
            <p:cNvPr id="49" name="矩形 48"/>
            <p:cNvSpPr/>
            <p:nvPr/>
          </p:nvSpPr>
          <p:spPr>
            <a:xfrm rot="5400000">
              <a:off x="7400797" y="3585376"/>
              <a:ext cx="1032334" cy="307777"/>
            </a:xfrm>
            <a:prstGeom prst="rect">
              <a:avLst/>
            </a:prstGeom>
          </p:spPr>
          <p:txBody>
            <a:bodyPr wrap="none" lIns="0" tIns="0" rIns="0" bIns="0">
              <a:spAutoFit/>
            </a:bodyPr>
            <a:lstStyle/>
            <a:p>
              <a:pPr algn="ctr"/>
              <a:r>
                <a:rPr lang="zh-CN" altLang="en-US" sz="2000" b="1" dirty="0" smtClean="0">
                  <a:solidFill>
                    <a:schemeClr val="accent1">
                      <a:lumMod val="50000"/>
                    </a:schemeClr>
                  </a:solidFill>
                  <a:latin typeface="黑体" panose="02010609060101010101" pitchFamily="49" charset="-122"/>
                  <a:ea typeface="黑体" panose="02010609060101010101" pitchFamily="49" charset="-122"/>
                </a:rPr>
                <a:t>全息理论</a:t>
              </a:r>
              <a:endParaRPr lang="zh-CN" altLang="en-US" sz="2000" b="1" dirty="0">
                <a:solidFill>
                  <a:schemeClr val="accent1">
                    <a:lumMod val="50000"/>
                  </a:schemeClr>
                </a:solidFill>
                <a:latin typeface="黑体" panose="02010609060101010101" pitchFamily="49" charset="-122"/>
                <a:ea typeface="黑体" panose="02010609060101010101" pitchFamily="49" charset="-122"/>
              </a:endParaRPr>
            </a:p>
          </p:txBody>
        </p:sp>
        <p:sp>
          <p:nvSpPr>
            <p:cNvPr id="50" name="矩形 49"/>
            <p:cNvSpPr/>
            <p:nvPr/>
          </p:nvSpPr>
          <p:spPr>
            <a:xfrm rot="5400000">
              <a:off x="6163925" y="4734137"/>
              <a:ext cx="538609" cy="215444"/>
            </a:xfrm>
            <a:prstGeom prst="rect">
              <a:avLst/>
            </a:prstGeom>
          </p:spPr>
          <p:txBody>
            <a:bodyPr wrap="none" lIns="0" tIns="0" rIns="0" bIns="0">
              <a:spAutoFit/>
            </a:bodyPr>
            <a:lstStyle/>
            <a:p>
              <a:pPr algn="ctr"/>
              <a:r>
                <a:rPr lang="zh-CN" altLang="en-US" sz="1400" b="1" dirty="0" smtClean="0">
                  <a:solidFill>
                    <a:schemeClr val="accent1">
                      <a:lumMod val="50000"/>
                    </a:schemeClr>
                  </a:solidFill>
                  <a:latin typeface="黑体" panose="02010609060101010101" pitchFamily="49" charset="-122"/>
                  <a:ea typeface="黑体" panose="02010609060101010101" pitchFamily="49" charset="-122"/>
                </a:rPr>
                <a:t>系统解</a:t>
              </a:r>
              <a:endParaRPr lang="zh-CN" altLang="en-US" sz="1400" b="1" dirty="0">
                <a:solidFill>
                  <a:schemeClr val="accent1">
                    <a:lumMod val="50000"/>
                  </a:schemeClr>
                </a:solidFill>
                <a:latin typeface="黑体" panose="02010609060101010101" pitchFamily="49" charset="-122"/>
                <a:ea typeface="黑体" panose="02010609060101010101" pitchFamily="49" charset="-122"/>
              </a:endParaRPr>
            </a:p>
          </p:txBody>
        </p:sp>
        <p:sp>
          <p:nvSpPr>
            <p:cNvPr id="51" name="矩形 50"/>
            <p:cNvSpPr/>
            <p:nvPr/>
          </p:nvSpPr>
          <p:spPr>
            <a:xfrm>
              <a:off x="5838476" y="4904084"/>
              <a:ext cx="359074" cy="215444"/>
            </a:xfrm>
            <a:prstGeom prst="rect">
              <a:avLst/>
            </a:prstGeom>
          </p:spPr>
          <p:txBody>
            <a:bodyPr wrap="none" lIns="0" tIns="0" rIns="0" bIns="0">
              <a:spAutoFit/>
            </a:bodyPr>
            <a:lstStyle/>
            <a:p>
              <a:pPr algn="ctr"/>
              <a:r>
                <a:rPr lang="zh-CN" altLang="en-US" sz="1400" b="1" dirty="0" smtClean="0">
                  <a:solidFill>
                    <a:schemeClr val="accent1">
                      <a:lumMod val="50000"/>
                    </a:schemeClr>
                  </a:solidFill>
                  <a:latin typeface="黑体" panose="02010609060101010101" pitchFamily="49" charset="-122"/>
                  <a:ea typeface="黑体" panose="02010609060101010101" pitchFamily="49" charset="-122"/>
                </a:rPr>
                <a:t>地图</a:t>
              </a:r>
              <a:endParaRPr lang="zh-CN" altLang="en-US" sz="1400" b="1" dirty="0">
                <a:solidFill>
                  <a:schemeClr val="accent1">
                    <a:lumMod val="50000"/>
                  </a:schemeClr>
                </a:solidFill>
                <a:latin typeface="黑体" panose="02010609060101010101" pitchFamily="49" charset="-122"/>
                <a:ea typeface="黑体" panose="02010609060101010101" pitchFamily="49" charset="-122"/>
              </a:endParaRPr>
            </a:p>
          </p:txBody>
        </p:sp>
        <p:sp>
          <p:nvSpPr>
            <p:cNvPr id="52" name="矩形 51"/>
            <p:cNvSpPr/>
            <p:nvPr/>
          </p:nvSpPr>
          <p:spPr>
            <a:xfrm>
              <a:off x="1390162" y="2705406"/>
              <a:ext cx="1447512" cy="246221"/>
            </a:xfrm>
            <a:prstGeom prst="rect">
              <a:avLst/>
            </a:prstGeom>
          </p:spPr>
          <p:txBody>
            <a:bodyPr wrap="none" lIns="0" tIns="0" rIns="0" bIns="0">
              <a:spAutoFit/>
            </a:bodyPr>
            <a:lstStyle/>
            <a:p>
              <a:pPr algn="ctr"/>
              <a:r>
                <a:rPr lang="zh-CN" altLang="en-US" sz="1600" b="1" dirty="0" smtClean="0">
                  <a:solidFill>
                    <a:schemeClr val="accent1">
                      <a:lumMod val="50000"/>
                    </a:schemeClr>
                  </a:solidFill>
                  <a:latin typeface="黑体" panose="02010609060101010101" pitchFamily="49" charset="-122"/>
                  <a:ea typeface="黑体" panose="02010609060101010101" pitchFamily="49" charset="-122"/>
                </a:rPr>
                <a:t>利润之上的追求</a:t>
              </a:r>
              <a:endParaRPr lang="zh-CN" altLang="en-US" sz="1600" b="1" dirty="0">
                <a:solidFill>
                  <a:schemeClr val="accent1">
                    <a:lumMod val="50000"/>
                  </a:schemeClr>
                </a:solidFill>
                <a:latin typeface="黑体" panose="02010609060101010101" pitchFamily="49" charset="-122"/>
                <a:ea typeface="黑体" panose="02010609060101010101" pitchFamily="49" charset="-122"/>
              </a:endParaRPr>
            </a:p>
          </p:txBody>
        </p:sp>
        <p:sp>
          <p:nvSpPr>
            <p:cNvPr id="53" name="矩形 52"/>
            <p:cNvSpPr/>
            <p:nvPr/>
          </p:nvSpPr>
          <p:spPr>
            <a:xfrm>
              <a:off x="7399562" y="4684895"/>
              <a:ext cx="827150" cy="246221"/>
            </a:xfrm>
            <a:prstGeom prst="rect">
              <a:avLst/>
            </a:prstGeom>
          </p:spPr>
          <p:txBody>
            <a:bodyPr wrap="none" lIns="0" tIns="0" rIns="0" bIns="0">
              <a:spAutoFit/>
            </a:bodyPr>
            <a:lstStyle/>
            <a:p>
              <a:pPr algn="ctr"/>
              <a:r>
                <a:rPr lang="zh-CN" altLang="en-US" sz="1600" b="1" dirty="0" smtClean="0">
                  <a:solidFill>
                    <a:schemeClr val="accent1">
                      <a:lumMod val="50000"/>
                    </a:schemeClr>
                  </a:solidFill>
                  <a:latin typeface="黑体" panose="02010609060101010101" pitchFamily="49" charset="-122"/>
                  <a:ea typeface="黑体" panose="02010609060101010101" pitchFamily="49" charset="-122"/>
                </a:rPr>
                <a:t>道术结合</a:t>
              </a:r>
              <a:endParaRPr lang="zh-CN" altLang="en-US" sz="1600" b="1" dirty="0">
                <a:solidFill>
                  <a:schemeClr val="accent1">
                    <a:lumMod val="50000"/>
                  </a:schemeClr>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78857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灯片编号占位符 3"/>
          <p:cNvSpPr>
            <a:spLocks noGrp="1"/>
          </p:cNvSpPr>
          <p:nvPr>
            <p:ph type="sldNum" sz="quarter" idx="10"/>
          </p:nvPr>
        </p:nvSpPr>
        <p:spPr/>
        <p:txBody>
          <a:bodyPr/>
          <a:lstStyle/>
          <a:p>
            <a:pPr>
              <a:defRPr/>
            </a:pPr>
            <a:fld id="{9D904289-0632-4C93-AFC5-CFC216ACCFA0}" type="slidenum">
              <a:rPr lang="en-US" altLang="zh-CN" smtClean="0">
                <a:latin typeface="Arial" pitchFamily="34" charset="0"/>
              </a:rPr>
              <a:pPr>
                <a:defRPr/>
              </a:pPr>
              <a:t>113</a:t>
            </a:fld>
            <a:endParaRPr lang="en-US" altLang="zh-CN" smtClean="0">
              <a:latin typeface="Arial" pitchFamily="34" charset="0"/>
            </a:endParaRPr>
          </a:p>
        </p:txBody>
      </p:sp>
      <p:sp>
        <p:nvSpPr>
          <p:cNvPr id="75780" name="标题 6"/>
          <p:cNvSpPr>
            <a:spLocks noGrp="1"/>
          </p:cNvSpPr>
          <p:nvPr>
            <p:ph type="title"/>
          </p:nvPr>
        </p:nvSpPr>
        <p:spPr/>
        <p:txBody>
          <a:bodyPr/>
          <a:lstStyle/>
          <a:p>
            <a:r>
              <a:rPr lang="zh-CN" altLang="en-US" dirty="0" smtClean="0"/>
              <a:t>基业长青也许是少有人走的路</a:t>
            </a:r>
          </a:p>
        </p:txBody>
      </p:sp>
      <p:sp>
        <p:nvSpPr>
          <p:cNvPr id="3" name="TextBox 2"/>
          <p:cNvSpPr txBox="1"/>
          <p:nvPr/>
        </p:nvSpPr>
        <p:spPr>
          <a:xfrm>
            <a:off x="3705224" y="2062410"/>
            <a:ext cx="7686720" cy="369332"/>
          </a:xfrm>
          <a:prstGeom prst="rect">
            <a:avLst/>
          </a:prstGeom>
          <a:noFill/>
        </p:spPr>
        <p:txBody>
          <a:bodyPr wrap="none" rtlCol="0">
            <a:spAutoFit/>
          </a:bodyPr>
          <a:lstStyle/>
          <a:p>
            <a:pPr marL="457200" indent="-457200">
              <a:buFont typeface="Wingdings" panose="05000000000000000000" pitchFamily="2" charset="2"/>
              <a:buChar char="p"/>
            </a:pPr>
            <a:r>
              <a:rPr lang="zh-CN" altLang="en-US" dirty="0" smtClean="0">
                <a:latin typeface="黑体" panose="02010609060101010101" pitchFamily="49" charset="-122"/>
                <a:ea typeface="黑体" panose="02010609060101010101" pitchFamily="49" charset="-122"/>
              </a:rPr>
              <a:t>格莱珉、京瓷、海底捞、信誉楼等是</a:t>
            </a:r>
            <a:r>
              <a:rPr lang="zh-CN" altLang="en-US" dirty="0">
                <a:latin typeface="黑体" panose="02010609060101010101" pitchFamily="49" charset="-122"/>
                <a:ea typeface="黑体" panose="02010609060101010101" pitchFamily="49" charset="-122"/>
              </a:rPr>
              <a:t>多数还是少数</a:t>
            </a:r>
            <a:r>
              <a:rPr lang="zh-CN" altLang="en-US" dirty="0" smtClean="0">
                <a:latin typeface="黑体" panose="02010609060101010101" pitchFamily="49" charset="-122"/>
                <a:ea typeface="黑体" panose="02010609060101010101" pitchFamily="49" charset="-122"/>
              </a:rPr>
              <a:t>？他们能走多久？</a:t>
            </a:r>
            <a:endParaRPr lang="zh-CN" altLang="en-US" dirty="0">
              <a:latin typeface="黑体" panose="02010609060101010101" pitchFamily="49" charset="-122"/>
              <a:ea typeface="黑体" panose="02010609060101010101" pitchFamily="49" charset="-122"/>
            </a:endParaRPr>
          </a:p>
        </p:txBody>
      </p:sp>
      <p:pic>
        <p:nvPicPr>
          <p:cNvPr id="8" name="Picture 2" descr="http://www.guyizhou.cn/attachments/All_Files/4200892112108.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45198" y="2113444"/>
            <a:ext cx="1811337" cy="2603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bwMode="auto">
          <a:xfrm>
            <a:off x="3705224" y="3065473"/>
            <a:ext cx="4095749" cy="0"/>
          </a:xfrm>
          <a:prstGeom prst="line">
            <a:avLst/>
          </a:prstGeom>
          <a:ln w="47625" cmpd="thickThin">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0" name="直接连接符 9"/>
          <p:cNvCxnSpPr/>
          <p:nvPr/>
        </p:nvCxnSpPr>
        <p:spPr bwMode="auto">
          <a:xfrm>
            <a:off x="7167560" y="5220564"/>
            <a:ext cx="4144964" cy="0"/>
          </a:xfrm>
          <a:prstGeom prst="line">
            <a:avLst/>
          </a:prstGeom>
          <a:ln w="47625" cmpd="thinThick">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 name="矩形 3"/>
          <p:cNvSpPr/>
          <p:nvPr/>
        </p:nvSpPr>
        <p:spPr>
          <a:xfrm>
            <a:off x="4218047" y="3248828"/>
            <a:ext cx="6781800" cy="1744708"/>
          </a:xfrm>
          <a:prstGeom prst="rect">
            <a:avLst/>
          </a:prstGeom>
        </p:spPr>
        <p:txBody>
          <a:bodyPr wrap="square">
            <a:spAutoFit/>
          </a:bodyPr>
          <a:lstStyle/>
          <a:p>
            <a:pPr lvl="0">
              <a:lnSpc>
                <a:spcPct val="150000"/>
              </a:lnSpc>
              <a:spcBef>
                <a:spcPts val="600"/>
              </a:spcBef>
            </a:pPr>
            <a:r>
              <a:rPr kumimoji="1" lang="zh-CN" altLang="en-US" sz="2400" b="1" dirty="0">
                <a:latin typeface="黑体" panose="02010609060101010101" pitchFamily="49" charset="-122"/>
                <a:ea typeface="黑体" panose="02010609060101010101" pitchFamily="49" charset="-122"/>
              </a:rPr>
              <a:t>“创建一家有内在品质的公司，如果它不幸消亡，会让这个世界若有所失</a:t>
            </a:r>
            <a:r>
              <a:rPr kumimoji="1" lang="zh-CN" altLang="en-US" sz="2400" b="1" dirty="0" smtClean="0">
                <a:latin typeface="黑体" panose="02010609060101010101" pitchFamily="49" charset="-122"/>
                <a:ea typeface="黑体" panose="02010609060101010101" pitchFamily="49" charset="-122"/>
              </a:rPr>
              <a:t>。”</a:t>
            </a:r>
            <a:endParaRPr kumimoji="1" lang="en-US" altLang="zh-CN" sz="2400" b="1" dirty="0" smtClean="0">
              <a:latin typeface="黑体" panose="02010609060101010101" pitchFamily="49" charset="-122"/>
              <a:ea typeface="黑体" panose="02010609060101010101" pitchFamily="49" charset="-122"/>
            </a:endParaRPr>
          </a:p>
          <a:p>
            <a:pPr lvl="0" algn="r">
              <a:lnSpc>
                <a:spcPct val="150000"/>
              </a:lnSpc>
              <a:spcBef>
                <a:spcPts val="600"/>
              </a:spcBef>
            </a:pPr>
            <a:r>
              <a:rPr lang="en-US" altLang="zh-CN" sz="2400" b="1" dirty="0" smtClean="0">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吉姆柯林斯</a:t>
            </a:r>
            <a:endParaRPr lang="zh-CN" altLang="zh-CN" sz="2400" b="1" dirty="0">
              <a:latin typeface="黑体" panose="02010609060101010101" pitchFamily="49" charset="-122"/>
              <a:ea typeface="黑体" panose="02010609060101010101" pitchFamily="49" charset="-122"/>
            </a:endParaRPr>
          </a:p>
        </p:txBody>
      </p:sp>
      <p:sp>
        <p:nvSpPr>
          <p:cNvPr id="5" name="矩形 4"/>
          <p:cNvSpPr/>
          <p:nvPr/>
        </p:nvSpPr>
        <p:spPr>
          <a:xfrm>
            <a:off x="1308214" y="5692962"/>
            <a:ext cx="8135560"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基业长青也只是大千世界诸多</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活法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之一</a:t>
            </a:r>
            <a:r>
              <a:rPr lang="zh-CN" altLang="en-US" sz="2000" dirty="0" smtClean="0">
                <a:latin typeface="黑体" panose="02010609060101010101" pitchFamily="49" charset="-122"/>
                <a:ea typeface="黑体" panose="02010609060101010101" pitchFamily="49" charset="-122"/>
              </a:rPr>
              <a:t>，是</a:t>
            </a:r>
            <a:r>
              <a:rPr lang="zh-CN" altLang="en-US" sz="2000" dirty="0">
                <a:latin typeface="黑体" panose="02010609060101010101" pitchFamily="49" charset="-122"/>
                <a:ea typeface="黑体" panose="02010609060101010101" pitchFamily="49" charset="-122"/>
              </a:rPr>
              <a:t>一种基于假设的选择</a:t>
            </a:r>
          </a:p>
        </p:txBody>
      </p:sp>
    </p:spTree>
    <p:extLst>
      <p:ext uri="{BB962C8B-B14F-4D97-AF65-F5344CB8AC3E}">
        <p14:creationId xmlns:p14="http://schemas.microsoft.com/office/powerpoint/2010/main" val="418309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当我们在说文化时，我们在说什么？</a:t>
            </a:r>
            <a:endParaRPr lang="zh-CN" altLang="en-US" dirty="0"/>
          </a:p>
        </p:txBody>
      </p:sp>
      <p:sp>
        <p:nvSpPr>
          <p:cNvPr id="3" name="内容占位符 2"/>
          <p:cNvSpPr>
            <a:spLocks noGrp="1"/>
          </p:cNvSpPr>
          <p:nvPr>
            <p:ph sz="half" idx="1"/>
          </p:nvPr>
        </p:nvSpPr>
        <p:spPr>
          <a:xfrm>
            <a:off x="423334" y="1196976"/>
            <a:ext cx="11463866" cy="5256213"/>
          </a:xfrm>
        </p:spPr>
        <p:txBody>
          <a:bodyPr/>
          <a:lstStyle/>
          <a:p>
            <a:r>
              <a:rPr lang="zh-CN" altLang="en-US" sz="2400" b="1" dirty="0" smtClean="0">
                <a:latin typeface="+mj-ea"/>
                <a:ea typeface="+mj-ea"/>
              </a:rPr>
              <a:t>雅斯贝尔斯：教育</a:t>
            </a:r>
            <a:r>
              <a:rPr lang="zh-CN" altLang="en-US" sz="2400" b="1" dirty="0">
                <a:latin typeface="+mj-ea"/>
                <a:ea typeface="+mj-ea"/>
              </a:rPr>
              <a:t>就是一棵树摇动一棵树，一朵云推动一朵云，一个灵魂唤醒另一个</a:t>
            </a:r>
            <a:r>
              <a:rPr lang="zh-CN" altLang="en-US" sz="2400" b="1" dirty="0" smtClean="0">
                <a:latin typeface="+mj-ea"/>
                <a:ea typeface="+mj-ea"/>
              </a:rPr>
              <a:t>灵魂</a:t>
            </a:r>
            <a:endParaRPr lang="en-US" altLang="zh-CN" sz="2400" b="1" dirty="0" smtClean="0">
              <a:latin typeface="+mj-ea"/>
              <a:ea typeface="+mj-ea"/>
            </a:endParaRPr>
          </a:p>
          <a:p>
            <a:r>
              <a:rPr lang="zh-CN" altLang="en-US" sz="2400" b="1" dirty="0" smtClean="0">
                <a:latin typeface="+mj-ea"/>
                <a:ea typeface="+mj-ea"/>
              </a:rPr>
              <a:t>企业文化</a:t>
            </a:r>
            <a:r>
              <a:rPr lang="zh-CN" altLang="en-US" sz="2400" b="1" dirty="0">
                <a:latin typeface="+mj-ea"/>
                <a:ea typeface="+mj-ea"/>
              </a:rPr>
              <a:t>是</a:t>
            </a:r>
            <a:r>
              <a:rPr lang="zh-CN" altLang="en-US" sz="2400" b="1" dirty="0" smtClean="0">
                <a:latin typeface="+mj-ea"/>
                <a:ea typeface="+mj-ea"/>
              </a:rPr>
              <a:t>？</a:t>
            </a:r>
            <a:endParaRPr lang="en-US" altLang="zh-CN" sz="2400" b="1" dirty="0" smtClean="0">
              <a:latin typeface="+mj-ea"/>
              <a:ea typeface="+mj-ea"/>
            </a:endParaRPr>
          </a:p>
          <a:p>
            <a:endParaRPr lang="en-US" altLang="zh-CN" sz="2400" b="1" dirty="0" smtClean="0">
              <a:latin typeface="+mj-ea"/>
              <a:ea typeface="+mj-ea"/>
            </a:endParaRPr>
          </a:p>
          <a:p>
            <a:r>
              <a:rPr lang="zh-CN" altLang="en-US" sz="2400" b="1" dirty="0" smtClean="0">
                <a:latin typeface="+mj-ea"/>
                <a:ea typeface="+mj-ea"/>
              </a:rPr>
              <a:t>从文化的视角感受一下和君商学院</a:t>
            </a:r>
            <a:r>
              <a:rPr lang="zh-CN" altLang="en-US" sz="2400" b="1" dirty="0">
                <a:latin typeface="+mj-ea"/>
                <a:ea typeface="+mj-ea"/>
              </a:rPr>
              <a:t>？钱穆：求学与做人，贵在齐头并进</a:t>
            </a:r>
          </a:p>
          <a:p>
            <a:endParaRPr lang="en-US" altLang="zh-CN" sz="2400" b="1" dirty="0" smtClean="0">
              <a:latin typeface="+mj-ea"/>
              <a:ea typeface="+mj-ea"/>
            </a:endParaRPr>
          </a:p>
          <a:p>
            <a:r>
              <a:rPr lang="zh-CN" altLang="en-US" sz="2400" b="1" dirty="0" smtClean="0">
                <a:latin typeface="+mj-ea"/>
                <a:ea typeface="+mj-ea"/>
              </a:rPr>
              <a:t>感而遂通：场域也许无法描述，但却可以感受</a:t>
            </a:r>
            <a:endParaRPr lang="zh-CN" altLang="en-US" sz="2400" b="1" dirty="0">
              <a:latin typeface="+mj-ea"/>
              <a:ea typeface="+mj-ea"/>
            </a:endParaRPr>
          </a:p>
          <a:p>
            <a:endParaRPr lang="zh-CN" altLang="en-US" dirty="0"/>
          </a:p>
        </p:txBody>
      </p:sp>
      <p:sp>
        <p:nvSpPr>
          <p:cNvPr id="5" name="灯片编号占位符 4"/>
          <p:cNvSpPr>
            <a:spLocks noGrp="1"/>
          </p:cNvSpPr>
          <p:nvPr>
            <p:ph type="sldNum" sz="quarter" idx="11"/>
          </p:nvPr>
        </p:nvSpPr>
        <p:spPr/>
        <p:txBody>
          <a:bodyPr/>
          <a:lstStyle/>
          <a:p>
            <a:pPr>
              <a:defRPr/>
            </a:pPr>
            <a:fld id="{D0164EEB-9F22-4479-AA47-1E1A4B332859}" type="slidenum">
              <a:rPr lang="en-US" altLang="zh-CN" smtClean="0">
                <a:solidFill>
                  <a:srgbClr val="000000">
                    <a:lumMod val="65000"/>
                    <a:lumOff val="35000"/>
                  </a:srgbClr>
                </a:solidFill>
              </a:rPr>
              <a:pPr>
                <a:defRPr/>
              </a:pPr>
              <a:t>114</a:t>
            </a:fld>
            <a:endParaRPr lang="en-US" altLang="zh-CN" dirty="0">
              <a:solidFill>
                <a:srgbClr val="000000">
                  <a:lumMod val="65000"/>
                  <a:lumOff val="35000"/>
                </a:srgbClr>
              </a:solidFill>
            </a:endParaRPr>
          </a:p>
        </p:txBody>
      </p:sp>
      <p:sp>
        <p:nvSpPr>
          <p:cNvPr id="6" name="TextBox 1"/>
          <p:cNvSpPr txBox="1"/>
          <p:nvPr/>
        </p:nvSpPr>
        <p:spPr>
          <a:xfrm>
            <a:off x="3185946" y="5407274"/>
            <a:ext cx="5729454"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一盏灯</a:t>
            </a:r>
            <a:r>
              <a:rPr lang="zh-CN" altLang="en-US" sz="2400" dirty="0">
                <a:latin typeface="黑体" panose="02010609060101010101" pitchFamily="49" charset="-122"/>
                <a:ea typeface="黑体" panose="02010609060101010101" pitchFamily="49" charset="-122"/>
              </a:rPr>
              <a:t>：点燃希望，照亮生活，温暖心灵</a:t>
            </a:r>
          </a:p>
        </p:txBody>
      </p:sp>
      <p:sp>
        <p:nvSpPr>
          <p:cNvPr id="7" name="Rectangle 6"/>
          <p:cNvSpPr>
            <a:spLocks noChangeArrowheads="1"/>
          </p:cNvSpPr>
          <p:nvPr/>
        </p:nvSpPr>
        <p:spPr bwMode="auto">
          <a:xfrm>
            <a:off x="3031248" y="5353967"/>
            <a:ext cx="6038850" cy="648000"/>
          </a:xfrm>
          <a:prstGeom prst="rect">
            <a:avLst/>
          </a:prstGeom>
          <a:noFill/>
          <a:ln w="9525" algn="ctr">
            <a:solidFill>
              <a:srgbClr val="C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407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449263" indent="-449263">
              <a:buClrTx/>
            </a:pPr>
            <a:endParaRPr lang="en-US" altLang="zh-CN" sz="2400" b="1" dirty="0" smtClean="0">
              <a:latin typeface="黑体" panose="02010609060101010101" pitchFamily="49" charset="-122"/>
              <a:ea typeface="黑体" panose="02010609060101010101" pitchFamily="49" charset="-122"/>
            </a:endParaRPr>
          </a:p>
          <a:p>
            <a:pPr marL="449263" indent="-449263">
              <a:buClrTx/>
            </a:pPr>
            <a:endParaRPr lang="en-US" altLang="zh-CN" sz="2400" b="1" dirty="0" smtClean="0">
              <a:latin typeface="黑体" panose="02010609060101010101" pitchFamily="49" charset="-122"/>
              <a:ea typeface="黑体" panose="02010609060101010101" pitchFamily="49" charset="-122"/>
            </a:endParaRPr>
          </a:p>
          <a:p>
            <a:pPr marL="449263" indent="-449263">
              <a:buClrTx/>
            </a:pPr>
            <a:r>
              <a:rPr lang="zh-CN" altLang="en-US" sz="2400" b="1" dirty="0" smtClean="0">
                <a:latin typeface="黑体" panose="02010609060101010101" pitchFamily="49" charset="-122"/>
                <a:ea typeface="黑体" panose="02010609060101010101" pitchFamily="49" charset="-122"/>
              </a:rPr>
              <a:t>本课程的思想脉络源自和君自身的信念与实践，主体</a:t>
            </a:r>
            <a:r>
              <a:rPr lang="zh-CN" altLang="en-US" sz="2400" b="1" dirty="0">
                <a:latin typeface="黑体" panose="02010609060101010101" pitchFamily="49" charset="-122"/>
                <a:ea typeface="黑体" panose="02010609060101010101" pitchFamily="49" charset="-122"/>
              </a:rPr>
              <a:t>框架及核心</a:t>
            </a:r>
            <a:r>
              <a:rPr lang="zh-CN" altLang="en-US" sz="2400" b="1" dirty="0" smtClean="0">
                <a:latin typeface="黑体" panose="02010609060101010101" pitchFamily="49" charset="-122"/>
                <a:ea typeface="黑体" panose="02010609060101010101" pitchFamily="49" charset="-122"/>
              </a:rPr>
              <a:t>观点主要来自王明夫先生及包政老师</a:t>
            </a:r>
            <a:r>
              <a:rPr lang="zh-CN" altLang="en-US" sz="2400" b="1" dirty="0">
                <a:latin typeface="黑体" panose="02010609060101010101" pitchFamily="49" charset="-122"/>
                <a:ea typeface="黑体" panose="02010609060101010101" pitchFamily="49" charset="-122"/>
              </a:rPr>
              <a:t>；</a:t>
            </a:r>
            <a:endParaRPr lang="en-US" altLang="zh-CN" sz="2400" b="1" dirty="0">
              <a:latin typeface="黑体" panose="02010609060101010101" pitchFamily="49" charset="-122"/>
              <a:ea typeface="黑体" panose="02010609060101010101" pitchFamily="49" charset="-122"/>
            </a:endParaRPr>
          </a:p>
          <a:p>
            <a:pPr marL="449263" indent="-449263">
              <a:buClrTx/>
            </a:pPr>
            <a:endParaRPr lang="en-US" altLang="zh-CN" sz="2400" b="1" dirty="0" smtClean="0">
              <a:latin typeface="黑体" panose="02010609060101010101" pitchFamily="49" charset="-122"/>
              <a:ea typeface="黑体" panose="02010609060101010101" pitchFamily="49" charset="-122"/>
            </a:endParaRPr>
          </a:p>
          <a:p>
            <a:pPr marL="449263" indent="-449263">
              <a:buClrTx/>
            </a:pPr>
            <a:r>
              <a:rPr lang="zh-CN" altLang="en-US" sz="2400" b="1" dirty="0" smtClean="0">
                <a:latin typeface="黑体" panose="02010609060101010101" pitchFamily="49" charset="-122"/>
                <a:ea typeface="黑体" panose="02010609060101010101" pitchFamily="49" charset="-122"/>
              </a:rPr>
              <a:t>本课程也是和君人集体智慧的结晶，很多和君同道及商学院学子对本次课程亦有贡献，特别感谢李书玲</a:t>
            </a:r>
            <a:r>
              <a:rPr lang="zh-CN" altLang="en-US" sz="2400" b="1" dirty="0">
                <a:latin typeface="黑体" panose="02010609060101010101" pitchFamily="49" charset="-122"/>
                <a:ea typeface="黑体" panose="02010609060101010101" pitchFamily="49" charset="-122"/>
              </a:rPr>
              <a:t>、丛龙峰、颜</a:t>
            </a:r>
            <a:r>
              <a:rPr lang="zh-CN" altLang="en-US" sz="2400" b="1" dirty="0" smtClean="0">
                <a:latin typeface="黑体" panose="02010609060101010101" pitchFamily="49" charset="-122"/>
                <a:ea typeface="黑体" panose="02010609060101010101" pitchFamily="49" charset="-122"/>
              </a:rPr>
              <a:t>进、李禺磊等同仁。</a:t>
            </a:r>
            <a:endParaRPr lang="zh-CN" altLang="en-US" sz="2400"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115</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36368194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延伸阅读推荐</a:t>
            </a:r>
            <a:endParaRPr lang="zh-CN" altLang="en-US" dirty="0"/>
          </a:p>
        </p:txBody>
      </p:sp>
      <p:sp>
        <p:nvSpPr>
          <p:cNvPr id="5" name="灯片编号占位符 4"/>
          <p:cNvSpPr>
            <a:spLocks noGrp="1"/>
          </p:cNvSpPr>
          <p:nvPr>
            <p:ph type="sldNum" sz="quarter" idx="11"/>
          </p:nvPr>
        </p:nvSpPr>
        <p:spPr/>
        <p:txBody>
          <a:bodyPr/>
          <a:lstStyle/>
          <a:p>
            <a:pPr>
              <a:defRPr/>
            </a:pPr>
            <a:fld id="{D0164EEB-9F22-4479-AA47-1E1A4B332859}" type="slidenum">
              <a:rPr lang="en-US" altLang="zh-CN" smtClean="0">
                <a:solidFill>
                  <a:srgbClr val="000000">
                    <a:lumMod val="65000"/>
                    <a:lumOff val="35000"/>
                  </a:srgbClr>
                </a:solidFill>
              </a:rPr>
              <a:pPr>
                <a:defRPr/>
              </a:pPr>
              <a:t>116</a:t>
            </a:fld>
            <a:endParaRPr lang="en-US" altLang="zh-CN" dirty="0">
              <a:solidFill>
                <a:srgbClr val="000000">
                  <a:lumMod val="65000"/>
                  <a:lumOff val="35000"/>
                </a:srgbClr>
              </a:solidFill>
            </a:endParaRPr>
          </a:p>
        </p:txBody>
      </p:sp>
      <p:pic>
        <p:nvPicPr>
          <p:cNvPr id="1026" name="Picture 2" descr="http://shopimg.kongfz.com.cn/20131121/2219708/2219708m7mMd0_b.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985222" y="4130038"/>
            <a:ext cx="1760526" cy="246857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221953" y="4130039"/>
            <a:ext cx="1763269" cy="2468577"/>
          </a:xfrm>
          <a:prstGeom prst="rect">
            <a:avLst/>
          </a:prstGeom>
        </p:spPr>
      </p:pic>
      <p:pic>
        <p:nvPicPr>
          <p:cNvPr id="1028" name="Picture 4" descr="http://img34.ddimg.cn/36/2/1352486754-1_u_2.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524561" y="4053536"/>
            <a:ext cx="2697392" cy="254508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7745748" y="4130038"/>
            <a:ext cx="1761778" cy="2428240"/>
          </a:xfrm>
          <a:prstGeom prst="rect">
            <a:avLst/>
          </a:prstGeom>
        </p:spPr>
      </p:pic>
      <p:pic>
        <p:nvPicPr>
          <p:cNvPr id="3" name="Picture 2" descr="https://img3.doubanio.com/lpic/s64906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0126" y="1628139"/>
            <a:ext cx="1808174" cy="24688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timgsa.baidu.com/timg?image&amp;quality=80&amp;size=b9999_10000&amp;sec=1489315732973&amp;di=b8d8cc783ab1281e5f4adcec3841d536&amp;imgtype=0&amp;src=http%3A%2F%2Fnews.xinhuanet.com%2Fbook%2F2009-11%2F03%2Fxinsrc_542110603140643710713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8094" y="1615439"/>
            <a:ext cx="1822032" cy="24688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imgsa.baidu.com/timg?image&amp;quality=80&amp;size=b9999_10000&amp;sec=1489910538&amp;di=925263cafdec24d7ed488c260842d3b0&amp;imgtype=jpg&amp;er=1&amp;src=http%3A%2F%2Fi5.qhimg.com%2Ft01a7e2eaa57b7514f2.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18300" y="1642108"/>
            <a:ext cx="1853639" cy="2487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56309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日期占位符 3"/>
          <p:cNvSpPr txBox="1">
            <a:spLocks noGrp="1"/>
          </p:cNvSpPr>
          <p:nvPr/>
        </p:nvSpPr>
        <p:spPr bwMode="auto">
          <a:xfrm>
            <a:off x="1524000" y="6545264"/>
            <a:ext cx="2133600"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fld id="{F36A314A-F014-47BE-A776-6470A33A0327}" type="datetime1">
              <a:rPr lang="zh-CN" altLang="en-US" sz="1200">
                <a:solidFill>
                  <a:srgbClr val="336699"/>
                </a:solidFill>
              </a:rPr>
              <a:pPr algn="ctr" eaLnBrk="1" hangingPunct="1"/>
              <a:t>2018/12/8</a:t>
            </a:fld>
            <a:endParaRPr lang="en-US" altLang="zh-CN" sz="1200">
              <a:solidFill>
                <a:srgbClr val="336699"/>
              </a:solidFill>
            </a:endParaRPr>
          </a:p>
        </p:txBody>
      </p:sp>
      <p:sp>
        <p:nvSpPr>
          <p:cNvPr id="142339" name="灯片编号占位符 4"/>
          <p:cNvSpPr txBox="1">
            <a:spLocks noGrp="1"/>
          </p:cNvSpPr>
          <p:nvPr/>
        </p:nvSpPr>
        <p:spPr bwMode="auto">
          <a:xfrm>
            <a:off x="9840914" y="6546850"/>
            <a:ext cx="5492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r" eaLnBrk="1" hangingPunct="1"/>
            <a:fld id="{2B3AFE6E-2981-49D3-B1DD-D99A574B0340}" type="slidenum">
              <a:rPr lang="en-US" altLang="zh-CN" sz="1200">
                <a:solidFill>
                  <a:srgbClr val="336699"/>
                </a:solidFill>
              </a:rPr>
              <a:pPr algn="r" eaLnBrk="1" hangingPunct="1"/>
              <a:t>117</a:t>
            </a:fld>
            <a:endParaRPr lang="en-US" altLang="zh-CN" sz="1200">
              <a:solidFill>
                <a:srgbClr val="336699"/>
              </a:solidFill>
            </a:endParaRPr>
          </a:p>
        </p:txBody>
      </p:sp>
      <p:sp>
        <p:nvSpPr>
          <p:cNvPr id="134160" name="Text Box 16"/>
          <p:cNvSpPr txBox="1">
            <a:spLocks noChangeArrowheads="1"/>
          </p:cNvSpPr>
          <p:nvPr/>
        </p:nvSpPr>
        <p:spPr bwMode="auto">
          <a:xfrm>
            <a:off x="2752725" y="3665538"/>
            <a:ext cx="6686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hangingPunct="1">
              <a:spcBef>
                <a:spcPct val="50000"/>
              </a:spcBef>
            </a:pPr>
            <a:r>
              <a:rPr lang="zh-CN" altLang="en-US" sz="3600" dirty="0">
                <a:solidFill>
                  <a:srgbClr val="003366"/>
                </a:solidFill>
                <a:ea typeface="黑体" pitchFamily="49" charset="-122"/>
              </a:rPr>
              <a:t>和君同行　</a:t>
            </a:r>
            <a:r>
              <a:rPr lang="zh-CN" altLang="en-US" sz="3600" dirty="0" smtClean="0">
                <a:solidFill>
                  <a:srgbClr val="003366"/>
                </a:solidFill>
                <a:ea typeface="黑体" pitchFamily="49" charset="-122"/>
              </a:rPr>
              <a:t>人生风景</a:t>
            </a:r>
            <a:endParaRPr lang="zh-CN" altLang="en-US" sz="3600" dirty="0">
              <a:solidFill>
                <a:srgbClr val="003366"/>
              </a:solidFill>
              <a:ea typeface="黑体" pitchFamily="49" charset="-122"/>
            </a:endParaRPr>
          </a:p>
        </p:txBody>
      </p:sp>
      <p:pic>
        <p:nvPicPr>
          <p:cNvPr id="2" name="图片 1"/>
          <p:cNvPicPr>
            <a:picLocks noChangeAspect="1"/>
          </p:cNvPicPr>
          <p:nvPr/>
        </p:nvPicPr>
        <p:blipFill>
          <a:blip r:embed="rId3"/>
          <a:stretch>
            <a:fillRect/>
          </a:stretch>
        </p:blipFill>
        <p:spPr>
          <a:xfrm>
            <a:off x="0" y="0"/>
            <a:ext cx="12192000" cy="68580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6338" y="-250416"/>
            <a:ext cx="1885949" cy="1885949"/>
          </a:xfrm>
          <a:prstGeom prst="rect">
            <a:avLst/>
          </a:prstGeom>
        </p:spPr>
      </p:pic>
      <p:sp>
        <p:nvSpPr>
          <p:cNvPr id="3" name="矩形 2"/>
          <p:cNvSpPr/>
          <p:nvPr/>
        </p:nvSpPr>
        <p:spPr>
          <a:xfrm>
            <a:off x="2474795" y="3372124"/>
            <a:ext cx="7366119" cy="707886"/>
          </a:xfrm>
          <a:prstGeom prst="rect">
            <a:avLst/>
          </a:prstGeom>
        </p:spPr>
        <p:txBody>
          <a:bodyPr wrap="none">
            <a:spAutoFit/>
          </a:bodyPr>
          <a:lstStyle/>
          <a:p>
            <a:r>
              <a:rPr lang="zh-CN" altLang="en-US" sz="4000" dirty="0">
                <a:solidFill>
                  <a:srgbClr val="FFFF00"/>
                </a:solidFill>
                <a:latin typeface="黑体" panose="02010609060101010101" pitchFamily="49" charset="-122"/>
                <a:ea typeface="黑体" panose="02010609060101010101" pitchFamily="49" charset="-122"/>
              </a:rPr>
              <a:t>点燃希望，照亮生活，温暖心灵</a:t>
            </a:r>
          </a:p>
        </p:txBody>
      </p:sp>
    </p:spTree>
    <p:extLst>
      <p:ext uri="{BB962C8B-B14F-4D97-AF65-F5344CB8AC3E}">
        <p14:creationId xmlns:p14="http://schemas.microsoft.com/office/powerpoint/2010/main" val="131318401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931493" y="212639"/>
            <a:ext cx="612668" cy="1015663"/>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6000" b="1" dirty="0" smtClean="0">
                <a:solidFill>
                  <a:srgbClr val="969696"/>
                </a:solidFill>
                <a:ea typeface="宋体" pitchFamily="2" charset="-122"/>
              </a:rPr>
              <a:t>0</a:t>
            </a:r>
            <a:endParaRPr lang="en-US" altLang="zh-CN"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图片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9310" y="-26008"/>
            <a:ext cx="2121592" cy="2121592"/>
          </a:xfrm>
          <a:prstGeom prst="rect">
            <a:avLst/>
          </a:prstGeom>
        </p:spPr>
      </p:pic>
      <p:sp>
        <p:nvSpPr>
          <p:cNvPr id="12" name="Text Box 9"/>
          <p:cNvSpPr txBox="1">
            <a:spLocks noChangeArrowheads="1"/>
          </p:cNvSpPr>
          <p:nvPr/>
        </p:nvSpPr>
        <p:spPr bwMode="auto">
          <a:xfrm>
            <a:off x="4543426" y="4464571"/>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一则寓言</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15" name="Text Box 9"/>
          <p:cNvSpPr txBox="1">
            <a:spLocks noChangeArrowheads="1"/>
          </p:cNvSpPr>
          <p:nvPr/>
        </p:nvSpPr>
        <p:spPr bwMode="auto">
          <a:xfrm>
            <a:off x="4238626" y="3452220"/>
            <a:ext cx="1857374"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课前秀</a:t>
            </a:r>
            <a:r>
              <a:rPr lang="en-US" altLang="zh-CN" sz="3200" b="1" dirty="0" smtClean="0">
                <a:solidFill>
                  <a:srgbClr val="000000"/>
                </a:solidFill>
                <a:latin typeface="黑体" panose="02010609060101010101" pitchFamily="49" charset="-122"/>
                <a:ea typeface="黑体" panose="02010609060101010101" pitchFamily="49" charset="-122"/>
              </a:rPr>
              <a:t>2</a:t>
            </a:r>
            <a:r>
              <a:rPr lang="zh-CN" altLang="en-US" sz="3200" b="1" dirty="0" smtClean="0">
                <a:solidFill>
                  <a:srgbClr val="000000"/>
                </a:solidFill>
                <a:latin typeface="黑体" panose="02010609060101010101" pitchFamily="49" charset="-122"/>
                <a:ea typeface="黑体" panose="02010609060101010101" pitchFamily="49" charset="-122"/>
              </a:rPr>
              <a:t>：</a:t>
            </a:r>
            <a:endParaRPr lang="en-US" altLang="zh-CN" sz="32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5456548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一则寓言</a:t>
            </a:r>
            <a:endParaRPr lang="zh-CN" altLang="en-US" dirty="0"/>
          </a:p>
        </p:txBody>
      </p:sp>
      <p:sp>
        <p:nvSpPr>
          <p:cNvPr id="3" name="内容占位符 2"/>
          <p:cNvSpPr>
            <a:spLocks noGrp="1"/>
          </p:cNvSpPr>
          <p:nvPr>
            <p:ph idx="1"/>
          </p:nvPr>
        </p:nvSpPr>
        <p:spPr>
          <a:xfrm>
            <a:off x="5969000" y="1196976"/>
            <a:ext cx="5797551" cy="5203823"/>
          </a:xfrm>
        </p:spPr>
        <p:txBody>
          <a:bodyPr/>
          <a:lstStyle/>
          <a:p>
            <a:r>
              <a:rPr lang="zh-CN" altLang="en-US" sz="2400" b="1" dirty="0" smtClean="0">
                <a:latin typeface="宋体" panose="02010600030101010101" pitchFamily="2" charset="-122"/>
                <a:ea typeface="宋体" panose="02010600030101010101" pitchFamily="2" charset="-122"/>
              </a:rPr>
              <a:t>一切不以盈利为目的的企业文化都是耍流氓？</a:t>
            </a:r>
            <a:endParaRPr lang="en-US" altLang="zh-CN" sz="2400" b="1" dirty="0" smtClean="0">
              <a:latin typeface="宋体" panose="02010600030101010101" pitchFamily="2" charset="-122"/>
              <a:ea typeface="宋体" panose="02010600030101010101" pitchFamily="2" charset="-122"/>
            </a:endParaRPr>
          </a:p>
          <a:p>
            <a:pPr lvl="1"/>
            <a:r>
              <a:rPr lang="zh-CN" altLang="en-US" sz="2000" b="1" dirty="0">
                <a:latin typeface="宋体" panose="02010600030101010101" pitchFamily="2" charset="-122"/>
                <a:ea typeface="宋体" panose="02010600030101010101" pitchFamily="2" charset="-122"/>
              </a:rPr>
              <a:t>乔治</a:t>
            </a:r>
            <a:r>
              <a:rPr lang="en-US" altLang="zh-CN" sz="2000" b="1" dirty="0">
                <a:latin typeface="宋体" panose="02010600030101010101" pitchFamily="2" charset="-122"/>
                <a:ea typeface="宋体" panose="02010600030101010101" pitchFamily="2" charset="-122"/>
              </a:rPr>
              <a:t>·</a:t>
            </a:r>
            <a:r>
              <a:rPr lang="zh-CN" altLang="en-US" sz="2000" b="1" dirty="0" smtClean="0">
                <a:latin typeface="宋体" panose="02010600030101010101" pitchFamily="2" charset="-122"/>
                <a:ea typeface="宋体" panose="02010600030101010101" pitchFamily="2" charset="-122"/>
              </a:rPr>
              <a:t>默克</a:t>
            </a:r>
            <a:r>
              <a:rPr lang="zh-CN" altLang="en-US" sz="2000" b="1" dirty="0">
                <a:latin typeface="宋体" panose="02010600030101010101" pitchFamily="2" charset="-122"/>
                <a:ea typeface="宋体" panose="02010600030101010101" pitchFamily="2" charset="-122"/>
              </a:rPr>
              <a:t>：</a:t>
            </a:r>
            <a:r>
              <a:rPr lang="zh-CN" altLang="en-US" sz="2000" b="1" dirty="0" smtClean="0">
                <a:latin typeface="宋体" panose="02010600030101010101" pitchFamily="2" charset="-122"/>
                <a:ea typeface="宋体" panose="02010600030101010101" pitchFamily="2" charset="-122"/>
              </a:rPr>
              <a:t>我们志</a:t>
            </a:r>
            <a:r>
              <a:rPr lang="zh-CN" altLang="en-US" sz="2000" b="1" dirty="0">
                <a:latin typeface="宋体" panose="02010600030101010101" pitchFamily="2" charset="-122"/>
                <a:ea typeface="宋体" panose="02010600030101010101" pitchFamily="2" charset="-122"/>
              </a:rPr>
              <a:t>在治病救人，而不是卖药赚钱，但若坚信这点，利润</a:t>
            </a:r>
            <a:r>
              <a:rPr lang="zh-CN" altLang="en-US" sz="2000" b="1" dirty="0" smtClean="0">
                <a:latin typeface="宋体" panose="02010600030101010101" pitchFamily="2" charset="-122"/>
                <a:ea typeface="宋体" panose="02010600030101010101" pitchFamily="2" charset="-122"/>
              </a:rPr>
              <a:t>随之而来（美迪善计划）</a:t>
            </a:r>
            <a:endParaRPr lang="en-US" altLang="zh-CN" sz="2000" b="1" dirty="0" smtClean="0">
              <a:latin typeface="宋体" panose="02010600030101010101" pitchFamily="2" charset="-122"/>
              <a:ea typeface="宋体" panose="02010600030101010101" pitchFamily="2" charset="-122"/>
            </a:endParaRPr>
          </a:p>
          <a:p>
            <a:pPr lvl="1"/>
            <a:r>
              <a:rPr lang="zh-CN" altLang="en-US" sz="2000" b="1" dirty="0">
                <a:latin typeface="宋体" panose="02010600030101010101" pitchFamily="2" charset="-122"/>
                <a:ea typeface="宋体" panose="02010600030101010101" pitchFamily="2" charset="-122"/>
              </a:rPr>
              <a:t>松下：利润是客户给我们的感谢信</a:t>
            </a:r>
          </a:p>
          <a:p>
            <a:pPr lvl="1"/>
            <a:r>
              <a:rPr lang="zh-CN" altLang="en-US" sz="2000" b="1" dirty="0">
                <a:latin typeface="宋体" panose="02010600030101010101" pitchFamily="2" charset="-122"/>
                <a:ea typeface="宋体" panose="02010600030101010101" pitchFamily="2" charset="-122"/>
              </a:rPr>
              <a:t>乔布斯</a:t>
            </a:r>
            <a:r>
              <a:rPr lang="zh-CN" altLang="en-US" sz="2000" b="1" dirty="0" smtClean="0">
                <a:latin typeface="宋体" panose="02010600030101010101" pitchFamily="2" charset="-122"/>
                <a:ea typeface="宋体" panose="02010600030101010101" pitchFamily="2" charset="-122"/>
              </a:rPr>
              <a:t>：还有</a:t>
            </a:r>
            <a:r>
              <a:rPr lang="zh-CN" altLang="en-US" sz="2000" b="1" dirty="0">
                <a:latin typeface="宋体" panose="02010600030101010101" pitchFamily="2" charset="-122"/>
                <a:ea typeface="宋体" panose="02010600030101010101" pitchFamily="2" charset="-122"/>
              </a:rPr>
              <a:t>一件事</a:t>
            </a:r>
            <a:r>
              <a:rPr lang="en-US" altLang="zh-CN" sz="2000" b="1" dirty="0" smtClean="0">
                <a:latin typeface="宋体" panose="02010600030101010101" pitchFamily="2" charset="-122"/>
                <a:ea typeface="宋体" panose="02010600030101010101" pitchFamily="2" charset="-122"/>
              </a:rPr>
              <a:t>……</a:t>
            </a:r>
            <a:endParaRPr lang="en-US" altLang="zh-CN" sz="2000" b="1" dirty="0">
              <a:latin typeface="宋体" panose="02010600030101010101" pitchFamily="2" charset="-122"/>
              <a:ea typeface="宋体" panose="02010600030101010101" pitchFamily="2" charset="-122"/>
            </a:endParaRPr>
          </a:p>
          <a:p>
            <a:pPr lvl="1"/>
            <a:r>
              <a:rPr lang="zh-CN" altLang="en-US" sz="2000" b="1" dirty="0">
                <a:latin typeface="宋体" panose="02010600030101010101" pitchFamily="2" charset="-122"/>
                <a:ea typeface="宋体" panose="02010600030101010101" pitchFamily="2" charset="-122"/>
              </a:rPr>
              <a:t>冯仑：追求理想，顺便赚钱</a:t>
            </a:r>
          </a:p>
          <a:p>
            <a:pPr lvl="1"/>
            <a:r>
              <a:rPr lang="zh-CN" altLang="en-US" sz="2000" b="1" dirty="0">
                <a:latin typeface="宋体" panose="02010600030101010101" pitchFamily="2" charset="-122"/>
                <a:ea typeface="宋体" panose="02010600030101010101" pitchFamily="2" charset="-122"/>
              </a:rPr>
              <a:t>马云：人追钱没劲，钱追人好玩</a:t>
            </a:r>
          </a:p>
          <a:p>
            <a:r>
              <a:rPr lang="zh-CN" altLang="en-US" b="1" dirty="0">
                <a:solidFill>
                  <a:srgbClr val="FF0000"/>
                </a:solidFill>
                <a:latin typeface="宋体" panose="02010600030101010101" pitchFamily="2" charset="-122"/>
                <a:ea typeface="宋体" panose="02010600030101010101" pitchFamily="2" charset="-122"/>
              </a:rPr>
              <a:t>凡夫畏果，圣人畏因</a:t>
            </a:r>
          </a:p>
          <a:p>
            <a:pPr marL="522287" lvl="1" indent="0">
              <a:buNone/>
            </a:pPr>
            <a:endParaRPr lang="en-US" altLang="zh-CN" sz="2000" dirty="0" smtClean="0"/>
          </a:p>
          <a:p>
            <a:pPr lvl="1"/>
            <a:endParaRPr lang="en-US" altLang="zh-CN" sz="2000" b="1" dirty="0">
              <a:latin typeface="宋体" panose="02010600030101010101" pitchFamily="2" charset="-122"/>
              <a:ea typeface="宋体" panose="02010600030101010101" pitchFamily="2" charset="-122"/>
            </a:endParaRPr>
          </a:p>
          <a:p>
            <a:endParaRPr lang="en-US" altLang="zh-CN" sz="2400" b="1" dirty="0" smtClean="0">
              <a:latin typeface="宋体" panose="02010600030101010101" pitchFamily="2" charset="-122"/>
              <a:ea typeface="宋体" panose="02010600030101010101" pitchFamily="2" charset="-122"/>
            </a:endParaRPr>
          </a:p>
          <a:p>
            <a:endParaRPr lang="en-US" altLang="zh-CN" sz="2400" b="1" dirty="0" smtClean="0">
              <a:latin typeface="宋体" panose="02010600030101010101" pitchFamily="2" charset="-122"/>
              <a:ea typeface="宋体" panose="02010600030101010101" pitchFamily="2" charset="-122"/>
            </a:endParaRPr>
          </a:p>
          <a:p>
            <a:endParaRPr lang="zh-CN" altLang="en-US" sz="2400" b="1"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13</a:t>
            </a:fld>
            <a:endParaRPr lang="en-US" altLang="zh-CN">
              <a:solidFill>
                <a:srgbClr val="000000">
                  <a:lumMod val="65000"/>
                  <a:lumOff val="35000"/>
                </a:srgbClr>
              </a:solidFill>
            </a:endParaRPr>
          </a:p>
        </p:txBody>
      </p:sp>
      <p:pic>
        <p:nvPicPr>
          <p:cNvPr id="16" name="Picture 9" descr="c:\users\ADMINI~1\appdata\roaming\360se6\USERDA~1\Temp\U_871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80" y="1984482"/>
            <a:ext cx="4963572" cy="3565418"/>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103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14</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smtClean="0">
                <a:solidFill>
                  <a:srgbClr val="000000"/>
                </a:solidFill>
                <a:latin typeface="黑体"/>
              </a:rPr>
              <a:t>利润</a:t>
            </a:r>
            <a:r>
              <a:rPr lang="zh-CN" altLang="en-US" dirty="0">
                <a:solidFill>
                  <a:srgbClr val="000000"/>
                </a:solidFill>
                <a:latin typeface="黑体"/>
              </a:rPr>
              <a:t>之上的追求</a:t>
            </a:r>
          </a:p>
        </p:txBody>
      </p:sp>
      <p:sp>
        <p:nvSpPr>
          <p:cNvPr id="7" name="Rectangle 3"/>
          <p:cNvSpPr txBox="1">
            <a:spLocks noChangeArrowheads="1"/>
          </p:cNvSpPr>
          <p:nvPr/>
        </p:nvSpPr>
        <p:spPr bwMode="auto">
          <a:xfrm>
            <a:off x="3790950" y="1866900"/>
            <a:ext cx="7298268"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533400" indent="-514350" eaLnBrk="1" hangingPunct="1">
              <a:lnSpc>
                <a:spcPct val="150000"/>
              </a:lnSpc>
              <a:spcBef>
                <a:spcPts val="600"/>
              </a:spcBef>
              <a:buClr>
                <a:schemeClr val="tx1"/>
              </a:buClr>
              <a:defRPr/>
            </a:pPr>
            <a:r>
              <a:rPr lang="zh-CN" altLang="en-US" sz="2400" kern="0" dirty="0" smtClean="0">
                <a:latin typeface="黑体" panose="02010609060101010101" pitchFamily="49" charset="-122"/>
                <a:ea typeface="黑体" panose="02010609060101010101" pitchFamily="49" charset="-122"/>
              </a:rPr>
              <a:t>优秀的企业都是高瞻远瞩（</a:t>
            </a:r>
            <a:r>
              <a:rPr lang="en-US" altLang="zh-CN" sz="2400" kern="0" dirty="0" smtClean="0">
                <a:latin typeface="黑体" panose="02010609060101010101" pitchFamily="49" charset="-122"/>
                <a:ea typeface="黑体" panose="02010609060101010101" pitchFamily="49" charset="-122"/>
              </a:rPr>
              <a:t>Visionary</a:t>
            </a:r>
            <a:r>
              <a:rPr lang="zh-CN" altLang="en-US" sz="2400" kern="0" dirty="0" smtClean="0">
                <a:latin typeface="黑体" panose="02010609060101010101" pitchFamily="49" charset="-122"/>
                <a:ea typeface="黑体" panose="02010609060101010101" pitchFamily="49" charset="-122"/>
              </a:rPr>
              <a:t>）的，都有一个</a:t>
            </a:r>
            <a:r>
              <a:rPr lang="zh-CN" altLang="en-US" sz="2400" b="1" kern="0" dirty="0" smtClean="0">
                <a:solidFill>
                  <a:srgbClr val="FF0000"/>
                </a:solidFill>
                <a:latin typeface="黑体" panose="02010609060101010101" pitchFamily="49" charset="-122"/>
                <a:ea typeface="黑体" panose="02010609060101010101" pitchFamily="49" charset="-122"/>
              </a:rPr>
              <a:t>比利润更为高远的使命</a:t>
            </a:r>
            <a:r>
              <a:rPr lang="zh-CN" altLang="en-US" sz="2000" kern="0" dirty="0" smtClean="0">
                <a:latin typeface="黑体" panose="02010609060101010101" pitchFamily="49" charset="-122"/>
                <a:ea typeface="黑体" panose="02010609060101010101" pitchFamily="49" charset="-122"/>
              </a:rPr>
              <a:t>，</a:t>
            </a:r>
            <a:r>
              <a:rPr lang="zh-CN" altLang="en-US" sz="2400" kern="0" dirty="0" smtClean="0">
                <a:latin typeface="黑体" panose="02010609060101010101" pitchFamily="49" charset="-122"/>
                <a:ea typeface="黑体" panose="02010609060101010101" pitchFamily="49" charset="-122"/>
              </a:rPr>
              <a:t>当向这样更为高远和理想主义的目标去追求时，利润自然就成了副产品。</a:t>
            </a:r>
            <a:endParaRPr lang="en-US" altLang="zh-CN" sz="2400" kern="0" dirty="0" smtClean="0">
              <a:latin typeface="黑体" panose="02010609060101010101" pitchFamily="49" charset="-122"/>
              <a:ea typeface="黑体" panose="02010609060101010101" pitchFamily="49" charset="-122"/>
            </a:endParaRPr>
          </a:p>
          <a:p>
            <a:pPr marL="19050" indent="0" eaLnBrk="1" hangingPunct="1">
              <a:lnSpc>
                <a:spcPct val="150000"/>
              </a:lnSpc>
              <a:spcBef>
                <a:spcPts val="600"/>
              </a:spcBef>
              <a:buClr>
                <a:schemeClr val="tx1"/>
              </a:buClr>
              <a:buNone/>
              <a:defRPr/>
            </a:pPr>
            <a:endParaRPr lang="en-US" altLang="zh-CN" sz="2400" kern="0" dirty="0" smtClean="0">
              <a:latin typeface="黑体" panose="02010609060101010101" pitchFamily="49" charset="-122"/>
              <a:ea typeface="黑体" panose="02010609060101010101" pitchFamily="49" charset="-122"/>
            </a:endParaRPr>
          </a:p>
        </p:txBody>
      </p:sp>
      <p:pic>
        <p:nvPicPr>
          <p:cNvPr id="8" name="Picture 2" descr="http://www.guyizhou.cn/attachments/All_Files/4200892112108.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588075" y="1484784"/>
            <a:ext cx="1811337" cy="2603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790950" y="1287021"/>
            <a:ext cx="2031325" cy="461665"/>
          </a:xfrm>
          <a:prstGeom prst="rect">
            <a:avLst/>
          </a:prstGeom>
        </p:spPr>
        <p:txBody>
          <a:bodyPr wrap="none">
            <a:spAutoFit/>
          </a:bodyPr>
          <a:lstStyle/>
          <a:p>
            <a:r>
              <a:rPr lang="en-US" altLang="zh-CN" sz="2400" b="1" kern="0" dirty="0">
                <a:latin typeface="黑体" panose="02010609060101010101" pitchFamily="49" charset="-122"/>
                <a:ea typeface="黑体" panose="02010609060101010101" pitchFamily="49" charset="-122"/>
              </a:rPr>
              <a:t>《</a:t>
            </a:r>
            <a:r>
              <a:rPr lang="zh-CN" altLang="en-US" sz="2400" b="1" kern="0" dirty="0">
                <a:effectLst>
                  <a:outerShdw blurRad="38100" dist="38100" dir="2700000" algn="tl">
                    <a:srgbClr val="C0C0C0"/>
                  </a:outerShdw>
                </a:effectLst>
                <a:latin typeface="黑体" panose="02010609060101010101" pitchFamily="49" charset="-122"/>
                <a:ea typeface="黑体" panose="02010609060101010101" pitchFamily="49" charset="-122"/>
              </a:rPr>
              <a:t>基业长青</a:t>
            </a:r>
            <a:r>
              <a:rPr lang="en-US" altLang="zh-CN" sz="2400" b="1" kern="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cxnSp>
        <p:nvCxnSpPr>
          <p:cNvPr id="10" name="直接连接符 9"/>
          <p:cNvCxnSpPr/>
          <p:nvPr/>
        </p:nvCxnSpPr>
        <p:spPr bwMode="auto">
          <a:xfrm>
            <a:off x="3916513" y="1837708"/>
            <a:ext cx="3474887"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2" name="矩形 1"/>
          <p:cNvSpPr/>
          <p:nvPr/>
        </p:nvSpPr>
        <p:spPr>
          <a:xfrm>
            <a:off x="1588074" y="4298826"/>
            <a:ext cx="9674286" cy="2015936"/>
          </a:xfrm>
          <a:prstGeom prst="rect">
            <a:avLst/>
          </a:prstGeom>
        </p:spPr>
        <p:txBody>
          <a:bodyPr wrap="square">
            <a:spAutoFit/>
          </a:bodyPr>
          <a:lstStyle/>
          <a:p>
            <a:pPr marL="533400" indent="-514350">
              <a:lnSpc>
                <a:spcPct val="150000"/>
              </a:lnSpc>
              <a:spcBef>
                <a:spcPts val="600"/>
              </a:spcBef>
              <a:buClr>
                <a:schemeClr val="tx1"/>
              </a:buClr>
              <a:defRPr/>
            </a:pPr>
            <a:r>
              <a:rPr lang="zh-CN" altLang="en-US" sz="2000" b="1" kern="0" dirty="0">
                <a:latin typeface="黑体" panose="02010609060101010101" pitchFamily="49" charset="-122"/>
                <a:ea typeface="黑体" panose="02010609060101010101" pitchFamily="49" charset="-122"/>
              </a:rPr>
              <a:t>历史证明</a:t>
            </a:r>
            <a:r>
              <a:rPr lang="zh-CN" altLang="en-US" sz="2000" kern="0" dirty="0">
                <a:latin typeface="黑体" panose="02010609060101010101" pitchFamily="49" charset="-122"/>
                <a:ea typeface="黑体" panose="02010609060101010101" pitchFamily="49" charset="-122"/>
              </a:rPr>
              <a:t>：凡是成就大事业者，都是理想集团而非利益集团，</a:t>
            </a:r>
            <a:r>
              <a:rPr lang="zh-CN" altLang="en-US" sz="2000" b="1" kern="0" dirty="0">
                <a:solidFill>
                  <a:srgbClr val="FF0000"/>
                </a:solidFill>
                <a:latin typeface="黑体" panose="02010609060101010101" pitchFamily="49" charset="-122"/>
                <a:ea typeface="黑体" panose="02010609060101010101" pitchFamily="49" charset="-122"/>
              </a:rPr>
              <a:t>利益集团，行而不远，唯有理想集团才能基业长青</a:t>
            </a:r>
            <a:r>
              <a:rPr lang="zh-CN" altLang="en-US" sz="2000" kern="0" dirty="0" smtClean="0">
                <a:solidFill>
                  <a:srgbClr val="FF0000"/>
                </a:solidFill>
                <a:latin typeface="黑体" panose="02010609060101010101" pitchFamily="49" charset="-122"/>
                <a:ea typeface="黑体" panose="02010609060101010101" pitchFamily="49" charset="-122"/>
              </a:rPr>
              <a:t>！</a:t>
            </a:r>
            <a:endParaRPr lang="en-US" altLang="zh-CN" sz="2000" kern="0" dirty="0" smtClean="0">
              <a:solidFill>
                <a:srgbClr val="FF0000"/>
              </a:solidFill>
              <a:latin typeface="黑体" panose="02010609060101010101" pitchFamily="49" charset="-122"/>
              <a:ea typeface="黑体" panose="02010609060101010101" pitchFamily="49" charset="-122"/>
            </a:endParaRPr>
          </a:p>
          <a:p>
            <a:pPr marL="533400" indent="-514350">
              <a:lnSpc>
                <a:spcPct val="150000"/>
              </a:lnSpc>
              <a:spcBef>
                <a:spcPts val="600"/>
              </a:spcBef>
              <a:buClr>
                <a:schemeClr val="tx1"/>
              </a:buClr>
              <a:defRPr/>
            </a:pPr>
            <a:r>
              <a:rPr lang="zh-CN" altLang="en-US" sz="2000" b="1" dirty="0" smtClean="0"/>
              <a:t>既然尾巴不是小狮子的终极追求，利润不是做企业的终极追求，那么您</a:t>
            </a:r>
            <a:r>
              <a:rPr lang="en-US" altLang="zh-CN" sz="2000" b="1" dirty="0" smtClean="0"/>
              <a:t>『</a:t>
            </a:r>
            <a:r>
              <a:rPr lang="zh-CN" altLang="en-US" sz="2000" b="1" dirty="0" smtClean="0"/>
              <a:t>利润之上的追求</a:t>
            </a:r>
            <a:r>
              <a:rPr lang="en-US" altLang="zh-CN" sz="2000" b="1" dirty="0" smtClean="0"/>
              <a:t>』</a:t>
            </a:r>
            <a:r>
              <a:rPr lang="zh-CN" altLang="en-US" sz="2000" b="1" dirty="0" smtClean="0"/>
              <a:t>是什么？</a:t>
            </a:r>
            <a:endParaRPr lang="en-US" altLang="zh-CN" sz="2000" b="1" kern="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6854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931493" y="212639"/>
            <a:ext cx="612668" cy="1015663"/>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6000" b="1" dirty="0" smtClean="0">
                <a:solidFill>
                  <a:srgbClr val="969696"/>
                </a:solidFill>
                <a:ea typeface="宋体" pitchFamily="2" charset="-122"/>
              </a:rPr>
              <a:t>0</a:t>
            </a:r>
            <a:endParaRPr lang="en-US" altLang="zh-CN"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图片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9310" y="-26008"/>
            <a:ext cx="2121592" cy="2121592"/>
          </a:xfrm>
          <a:prstGeom prst="rect">
            <a:avLst/>
          </a:prstGeom>
        </p:spPr>
      </p:pic>
      <p:sp>
        <p:nvSpPr>
          <p:cNvPr id="12" name="Text Box 9"/>
          <p:cNvSpPr txBox="1">
            <a:spLocks noChangeArrowheads="1"/>
          </p:cNvSpPr>
          <p:nvPr/>
        </p:nvSpPr>
        <p:spPr bwMode="auto">
          <a:xfrm>
            <a:off x="4543426" y="4464571"/>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一个范式</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15" name="Text Box 9"/>
          <p:cNvSpPr txBox="1">
            <a:spLocks noChangeArrowheads="1"/>
          </p:cNvSpPr>
          <p:nvPr/>
        </p:nvSpPr>
        <p:spPr bwMode="auto">
          <a:xfrm>
            <a:off x="4238626" y="3452220"/>
            <a:ext cx="1857374"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课前秀</a:t>
            </a:r>
            <a:r>
              <a:rPr lang="en-US" altLang="zh-CN" sz="3200" b="1" dirty="0" smtClean="0">
                <a:solidFill>
                  <a:srgbClr val="000000"/>
                </a:solidFill>
                <a:latin typeface="黑体" panose="02010609060101010101" pitchFamily="49" charset="-122"/>
                <a:ea typeface="黑体" panose="02010609060101010101" pitchFamily="49" charset="-122"/>
              </a:rPr>
              <a:t>3</a:t>
            </a:r>
            <a:r>
              <a:rPr lang="zh-CN" altLang="en-US" sz="3200" b="1" dirty="0" smtClean="0">
                <a:solidFill>
                  <a:srgbClr val="000000"/>
                </a:solidFill>
                <a:latin typeface="黑体" panose="02010609060101010101" pitchFamily="49" charset="-122"/>
                <a:ea typeface="黑体" panose="02010609060101010101" pitchFamily="49" charset="-122"/>
              </a:rPr>
              <a:t>：</a:t>
            </a:r>
            <a:endParaRPr lang="en-US" altLang="zh-CN" sz="32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4707040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椭圆 7"/>
          <p:cNvSpPr/>
          <p:nvPr/>
        </p:nvSpPr>
        <p:spPr>
          <a:xfrm>
            <a:off x="6549457" y="2852936"/>
            <a:ext cx="4392488" cy="2124236"/>
          </a:xfrm>
          <a:prstGeom prst="ellipse">
            <a:avLst/>
          </a:prstGeom>
          <a:solidFill>
            <a:srgbClr val="00B0F0"/>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a:solidFill>
                  <a:schemeClr val="tx1"/>
                </a:solidFill>
                <a:latin typeface="华文细黑" pitchFamily="2" charset="-122"/>
                <a:ea typeface="华文细黑" pitchFamily="2" charset="-122"/>
              </a:rPr>
              <a:t>美</a:t>
            </a:r>
          </a:p>
        </p:txBody>
      </p:sp>
      <p:sp>
        <p:nvSpPr>
          <p:cNvPr id="7" name="椭圆 6"/>
          <p:cNvSpPr/>
          <p:nvPr/>
        </p:nvSpPr>
        <p:spPr>
          <a:xfrm>
            <a:off x="6559369" y="2942946"/>
            <a:ext cx="2952328" cy="1944216"/>
          </a:xfrm>
          <a:prstGeom prst="ellipse">
            <a:avLst/>
          </a:prstGeom>
          <a:solidFill>
            <a:schemeClr val="accent2">
              <a:lumMod val="20000"/>
              <a:lumOff val="80000"/>
            </a:schemeClr>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2400" b="1" dirty="0">
                <a:solidFill>
                  <a:schemeClr val="tx1"/>
                </a:solidFill>
                <a:latin typeface="华文细黑" pitchFamily="2" charset="-122"/>
                <a:ea typeface="华文细黑" pitchFamily="2" charset="-122"/>
              </a:rPr>
              <a:t>善</a:t>
            </a:r>
          </a:p>
        </p:txBody>
      </p:sp>
      <p:sp>
        <p:nvSpPr>
          <p:cNvPr id="4" name="椭圆 3"/>
          <p:cNvSpPr/>
          <p:nvPr/>
        </p:nvSpPr>
        <p:spPr>
          <a:xfrm>
            <a:off x="6559369" y="3266982"/>
            <a:ext cx="1872208" cy="1296144"/>
          </a:xfrm>
          <a:prstGeom prst="ellipse">
            <a:avLst/>
          </a:prstGeom>
          <a:solidFill>
            <a:schemeClr val="accent1">
              <a:lumMod val="90000"/>
            </a:schemeClr>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华文细黑" pitchFamily="2" charset="-122"/>
                <a:ea typeface="华文细黑" pitchFamily="2" charset="-122"/>
              </a:rPr>
              <a:t>真</a:t>
            </a:r>
          </a:p>
        </p:txBody>
      </p:sp>
      <p:sp>
        <p:nvSpPr>
          <p:cNvPr id="13" name="椭圆 12"/>
          <p:cNvSpPr/>
          <p:nvPr/>
        </p:nvSpPr>
        <p:spPr>
          <a:xfrm>
            <a:off x="1055440" y="1357986"/>
            <a:ext cx="1872208" cy="1296144"/>
          </a:xfrm>
          <a:prstGeom prst="ellipse">
            <a:avLst/>
          </a:prstGeom>
          <a:solidFill>
            <a:schemeClr val="accent1">
              <a:lumMod val="90000"/>
            </a:schemeClr>
          </a:solid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华文细黑" pitchFamily="2" charset="-122"/>
                <a:ea typeface="华文细黑" pitchFamily="2" charset="-122"/>
              </a:rPr>
              <a:t>真</a:t>
            </a:r>
          </a:p>
        </p:txBody>
      </p:sp>
      <p:sp>
        <p:nvSpPr>
          <p:cNvPr id="14" name="椭圆 13"/>
          <p:cNvSpPr/>
          <p:nvPr/>
        </p:nvSpPr>
        <p:spPr>
          <a:xfrm>
            <a:off x="2982593" y="1357986"/>
            <a:ext cx="1872208" cy="1296144"/>
          </a:xfrm>
          <a:prstGeom prst="ellipse">
            <a:avLst/>
          </a:prstGeom>
          <a:solidFill>
            <a:schemeClr val="accent2">
              <a:lumMod val="20000"/>
              <a:lumOff val="80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华文细黑" pitchFamily="2" charset="-122"/>
                <a:ea typeface="华文细黑" pitchFamily="2" charset="-122"/>
              </a:rPr>
              <a:t>善</a:t>
            </a:r>
          </a:p>
        </p:txBody>
      </p:sp>
      <p:sp>
        <p:nvSpPr>
          <p:cNvPr id="15" name="椭圆 14"/>
          <p:cNvSpPr/>
          <p:nvPr/>
        </p:nvSpPr>
        <p:spPr>
          <a:xfrm>
            <a:off x="2006137" y="2487528"/>
            <a:ext cx="1872208" cy="1296144"/>
          </a:xfrm>
          <a:prstGeom prst="ellipse">
            <a:avLst/>
          </a:prstGeom>
          <a:solidFill>
            <a:srgbClr val="00B0F0"/>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华文细黑" pitchFamily="2" charset="-122"/>
                <a:ea typeface="华文细黑" pitchFamily="2" charset="-122"/>
              </a:rPr>
              <a:t>美</a:t>
            </a:r>
          </a:p>
        </p:txBody>
      </p:sp>
      <p:sp>
        <p:nvSpPr>
          <p:cNvPr id="16" name="右箭头 15"/>
          <p:cNvSpPr/>
          <p:nvPr/>
        </p:nvSpPr>
        <p:spPr>
          <a:xfrm>
            <a:off x="5586851" y="3645024"/>
            <a:ext cx="674574" cy="594066"/>
          </a:xfrm>
          <a:prstGeom prst="righ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标题 1"/>
          <p:cNvSpPr>
            <a:spLocks noGrp="1"/>
          </p:cNvSpPr>
          <p:nvPr>
            <p:ph type="title"/>
          </p:nvPr>
        </p:nvSpPr>
        <p:spPr>
          <a:xfrm>
            <a:off x="431371" y="116632"/>
            <a:ext cx="8832851" cy="836612"/>
          </a:xfrm>
        </p:spPr>
        <p:txBody>
          <a:bodyPr/>
          <a:lstStyle/>
          <a:p>
            <a:r>
              <a:rPr lang="zh-CN" altLang="en-US" dirty="0" smtClean="0"/>
              <a:t>一个思维范式：超越</a:t>
            </a:r>
            <a:endParaRPr lang="zh-CN" altLang="en-US" dirty="0"/>
          </a:p>
        </p:txBody>
      </p:sp>
      <p:sp>
        <p:nvSpPr>
          <p:cNvPr id="12" name="椭圆 11"/>
          <p:cNvSpPr/>
          <p:nvPr/>
        </p:nvSpPr>
        <p:spPr>
          <a:xfrm>
            <a:off x="1854658" y="4786986"/>
            <a:ext cx="2160200" cy="1296144"/>
          </a:xfrm>
          <a:prstGeom prst="ellipse">
            <a:avLst/>
          </a:prstGeom>
          <a:solidFill>
            <a:schemeClr val="accent1">
              <a:lumMod val="90000"/>
            </a:schemeClr>
          </a:solidFill>
          <a:ln w="317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华文细黑" pitchFamily="2" charset="-122"/>
                <a:ea typeface="华文细黑" pitchFamily="2" charset="-122"/>
              </a:rPr>
              <a:t>真</a:t>
            </a:r>
            <a:r>
              <a:rPr lang="en-US" altLang="zh-CN" sz="2400" b="1" dirty="0" smtClean="0">
                <a:solidFill>
                  <a:schemeClr val="tx1"/>
                </a:solidFill>
                <a:latin typeface="华文细黑" pitchFamily="2" charset="-122"/>
                <a:ea typeface="华文细黑" pitchFamily="2" charset="-122"/>
              </a:rPr>
              <a:t>=</a:t>
            </a:r>
            <a:r>
              <a:rPr lang="zh-CN" altLang="en-US" sz="2400" b="1" dirty="0" smtClean="0">
                <a:solidFill>
                  <a:schemeClr val="tx1"/>
                </a:solidFill>
                <a:latin typeface="华文细黑" pitchFamily="2" charset="-122"/>
                <a:ea typeface="华文细黑" pitchFamily="2" charset="-122"/>
              </a:rPr>
              <a:t>善</a:t>
            </a:r>
            <a:r>
              <a:rPr lang="en-US" altLang="zh-CN" sz="2400" b="1" dirty="0" smtClean="0">
                <a:solidFill>
                  <a:schemeClr val="tx1"/>
                </a:solidFill>
                <a:latin typeface="华文细黑" pitchFamily="2" charset="-122"/>
                <a:ea typeface="华文细黑" pitchFamily="2" charset="-122"/>
              </a:rPr>
              <a:t>=</a:t>
            </a:r>
            <a:r>
              <a:rPr lang="zh-CN" altLang="en-US" sz="2400" b="1" dirty="0" smtClean="0">
                <a:solidFill>
                  <a:schemeClr val="tx1"/>
                </a:solidFill>
                <a:latin typeface="华文细黑" pitchFamily="2" charset="-122"/>
                <a:ea typeface="华文细黑" pitchFamily="2" charset="-122"/>
              </a:rPr>
              <a:t>美</a:t>
            </a:r>
            <a:endParaRPr lang="zh-CN" altLang="en-US" sz="2400" b="1" dirty="0">
              <a:solidFill>
                <a:schemeClr val="tx1"/>
              </a:solidFill>
              <a:latin typeface="华文细黑" pitchFamily="2" charset="-122"/>
              <a:ea typeface="华文细黑" pitchFamily="2" charset="-122"/>
            </a:endParaRPr>
          </a:p>
        </p:txBody>
      </p:sp>
    </p:spTree>
    <p:extLst>
      <p:ext uri="{BB962C8B-B14F-4D97-AF65-F5344CB8AC3E}">
        <p14:creationId xmlns:p14="http://schemas.microsoft.com/office/powerpoint/2010/main" val="8174809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wipe(left)">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4" grpId="0" animBg="1"/>
      <p:bldP spid="13" grpId="0" animBg="1"/>
      <p:bldP spid="14" grpId="0" animBg="1"/>
      <p:bldP spid="15" grpId="0" animBg="1"/>
      <p:bldP spid="16"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6609968" y="1754814"/>
            <a:ext cx="3397120" cy="2034226"/>
          </a:xfrm>
          <a:prstGeom prst="ellipse">
            <a:avLst/>
          </a:prstGeom>
          <a:solidFill>
            <a:schemeClr val="accent5">
              <a:lumMod val="90000"/>
            </a:schemeClr>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b="1" dirty="0">
                <a:solidFill>
                  <a:schemeClr val="tx1"/>
                </a:solidFill>
                <a:latin typeface="华文细黑" pitchFamily="2" charset="-122"/>
                <a:ea typeface="华文细黑" pitchFamily="2" charset="-122"/>
              </a:rPr>
              <a:t>B</a:t>
            </a:r>
            <a:endParaRPr lang="zh-CN" altLang="en-US" sz="2400" b="1" dirty="0">
              <a:solidFill>
                <a:schemeClr val="tx1"/>
              </a:solidFill>
              <a:latin typeface="华文细黑" pitchFamily="2" charset="-122"/>
              <a:ea typeface="华文细黑" pitchFamily="2" charset="-122"/>
            </a:endParaRPr>
          </a:p>
        </p:txBody>
      </p:sp>
      <p:sp>
        <p:nvSpPr>
          <p:cNvPr id="4" name="椭圆 3"/>
          <p:cNvSpPr/>
          <p:nvPr/>
        </p:nvSpPr>
        <p:spPr>
          <a:xfrm>
            <a:off x="6609968" y="2132856"/>
            <a:ext cx="1872208" cy="1296144"/>
          </a:xfrm>
          <a:prstGeom prst="ellipse">
            <a:avLst/>
          </a:prstGeom>
          <a:solidFill>
            <a:schemeClr val="accent1">
              <a:lumMod val="90000"/>
            </a:schemeClr>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华文细黑" pitchFamily="2" charset="-122"/>
                <a:ea typeface="华文细黑" pitchFamily="2" charset="-122"/>
              </a:rPr>
              <a:t>A</a:t>
            </a:r>
            <a:endParaRPr lang="zh-CN" altLang="en-US" sz="2400" b="1" dirty="0">
              <a:solidFill>
                <a:schemeClr val="tx1"/>
              </a:solidFill>
              <a:latin typeface="华文细黑" pitchFamily="2" charset="-122"/>
              <a:ea typeface="华文细黑" pitchFamily="2" charset="-122"/>
            </a:endParaRPr>
          </a:p>
        </p:txBody>
      </p:sp>
      <p:sp>
        <p:nvSpPr>
          <p:cNvPr id="16" name="右箭头 15"/>
          <p:cNvSpPr/>
          <p:nvPr/>
        </p:nvSpPr>
        <p:spPr>
          <a:xfrm>
            <a:off x="5637450" y="2420888"/>
            <a:ext cx="674574" cy="594066"/>
          </a:xfrm>
          <a:prstGeom prst="rightArrow">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竖排文字占位符 1"/>
          <p:cNvSpPr txBox="1"/>
          <p:nvPr/>
        </p:nvSpPr>
        <p:spPr>
          <a:xfrm>
            <a:off x="4418856" y="4546456"/>
            <a:ext cx="5207232" cy="1440160"/>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800" dirty="0">
                <a:latin typeface="宋体" panose="02010600030101010101" pitchFamily="2" charset="-122"/>
                <a:ea typeface="宋体" panose="02010600030101010101" pitchFamily="2" charset="-122"/>
              </a:rPr>
              <a:t>超越，包容</a:t>
            </a:r>
            <a:endParaRPr lang="en-US" altLang="zh-CN" sz="2800" dirty="0">
              <a:latin typeface="宋体" panose="02010600030101010101" pitchFamily="2" charset="-122"/>
              <a:ea typeface="宋体" panose="02010600030101010101" pitchFamily="2" charset="-122"/>
            </a:endParaRPr>
          </a:p>
          <a:p>
            <a:r>
              <a:rPr lang="zh-CN" altLang="en-US" sz="2800" dirty="0">
                <a:latin typeface="宋体" panose="02010600030101010101" pitchFamily="2" charset="-122"/>
                <a:ea typeface="宋体" panose="02010600030101010101" pitchFamily="2" charset="-122"/>
              </a:rPr>
              <a:t>而不是否定</a:t>
            </a:r>
            <a:r>
              <a:rPr lang="zh-CN" altLang="en-US" sz="2800" dirty="0" smtClean="0">
                <a:latin typeface="宋体" panose="02010600030101010101" pitchFamily="2" charset="-122"/>
                <a:ea typeface="宋体" panose="02010600030101010101" pitchFamily="2" charset="-122"/>
              </a:rPr>
              <a:t>、对立</a:t>
            </a:r>
            <a:endParaRPr lang="en-US" altLang="zh-CN" sz="2800" dirty="0">
              <a:latin typeface="宋体" panose="02010600030101010101" pitchFamily="2" charset="-122"/>
              <a:ea typeface="宋体" panose="02010600030101010101" pitchFamily="2" charset="-122"/>
            </a:endParaRPr>
          </a:p>
        </p:txBody>
      </p:sp>
      <p:graphicFrame>
        <p:nvGraphicFramePr>
          <p:cNvPr id="2" name="图示 1"/>
          <p:cNvGraphicFramePr/>
          <p:nvPr>
            <p:extLst>
              <p:ext uri="{D42A27DB-BD31-4B8C-83A1-F6EECF244321}">
                <p14:modId xmlns:p14="http://schemas.microsoft.com/office/powerpoint/2010/main" val="4253302415"/>
              </p:ext>
            </p:extLst>
          </p:nvPr>
        </p:nvGraphicFramePr>
        <p:xfrm>
          <a:off x="1887984" y="1340768"/>
          <a:ext cx="3415928" cy="279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a:spLocks noGrp="1"/>
          </p:cNvSpPr>
          <p:nvPr>
            <p:ph type="title"/>
          </p:nvPr>
        </p:nvSpPr>
        <p:spPr>
          <a:xfrm>
            <a:off x="431371" y="116632"/>
            <a:ext cx="8832851" cy="836612"/>
          </a:xfrm>
        </p:spPr>
        <p:txBody>
          <a:bodyPr/>
          <a:lstStyle/>
          <a:p>
            <a:r>
              <a:rPr lang="zh-CN" altLang="en-US" dirty="0" smtClean="0"/>
              <a:t>超越而非否定</a:t>
            </a:r>
            <a:endParaRPr lang="zh-CN" altLang="en-US" dirty="0"/>
          </a:p>
        </p:txBody>
      </p:sp>
    </p:spTree>
    <p:extLst>
      <p:ext uri="{BB962C8B-B14F-4D97-AF65-F5344CB8AC3E}">
        <p14:creationId xmlns:p14="http://schemas.microsoft.com/office/powerpoint/2010/main" val="206384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bwMode="auto">
          <a:xfrm>
            <a:off x="335985" y="4281917"/>
            <a:ext cx="4506935" cy="1544979"/>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5"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smtClean="0"/>
              <a:t>超越二元对立：双因素理论</a:t>
            </a:r>
            <a:endParaRPr lang="zh-CN" altLang="en-US" kern="0" dirty="0" smtClean="0">
              <a:latin typeface="黑体" pitchFamily="49" charset="-122"/>
              <a:ea typeface="黑体" pitchFamily="49" charset="-122"/>
            </a:endParaRPr>
          </a:p>
        </p:txBody>
      </p:sp>
      <p:cxnSp>
        <p:nvCxnSpPr>
          <p:cNvPr id="6" name="直接连接符 5"/>
          <p:cNvCxnSpPr/>
          <p:nvPr/>
        </p:nvCxnSpPr>
        <p:spPr>
          <a:xfrm>
            <a:off x="827313" y="3529389"/>
            <a:ext cx="10483935" cy="0"/>
          </a:xfrm>
          <a:prstGeom prst="line">
            <a:avLst/>
          </a:prstGeom>
          <a:ln>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7" name="上箭头 6"/>
          <p:cNvSpPr/>
          <p:nvPr/>
        </p:nvSpPr>
        <p:spPr>
          <a:xfrm>
            <a:off x="6785766" y="1425964"/>
            <a:ext cx="678386" cy="2067255"/>
          </a:xfrm>
          <a:prstGeom prst="upArrow">
            <a:avLst/>
          </a:prstGeom>
          <a:solidFill>
            <a:schemeClr val="accent2">
              <a:lumMod val="40000"/>
              <a:lumOff val="60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8" name="上箭头 7"/>
          <p:cNvSpPr/>
          <p:nvPr/>
        </p:nvSpPr>
        <p:spPr>
          <a:xfrm>
            <a:off x="4871864" y="3573016"/>
            <a:ext cx="678384" cy="2210636"/>
          </a:xfrm>
          <a:prstGeom prst="upArrow">
            <a:avLst/>
          </a:prstGeom>
          <a:solidFill>
            <a:srgbClr val="FF5B5B">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9" name="文本框 5"/>
          <p:cNvSpPr txBox="1">
            <a:spLocks noChangeArrowheads="1"/>
          </p:cNvSpPr>
          <p:nvPr/>
        </p:nvSpPr>
        <p:spPr bwMode="auto">
          <a:xfrm>
            <a:off x="6541595" y="3542229"/>
            <a:ext cx="12105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00" b="1">
                <a:solidFill>
                  <a:schemeClr val="tx1"/>
                </a:solidFill>
                <a:latin typeface="黑体" panose="02010609060101010101" pitchFamily="49" charset="-122"/>
                <a:ea typeface="黑体" panose="02010609060101010101" pitchFamily="49" charset="-122"/>
              </a:defRPr>
            </a:lvl1pPr>
            <a:lvl2pPr marL="742950" indent="-285750">
              <a:defRPr sz="1100" b="1">
                <a:solidFill>
                  <a:schemeClr val="tx1"/>
                </a:solidFill>
                <a:latin typeface="黑体" panose="02010609060101010101" pitchFamily="49" charset="-122"/>
                <a:ea typeface="黑体" panose="02010609060101010101" pitchFamily="49" charset="-122"/>
              </a:defRPr>
            </a:lvl2pPr>
            <a:lvl3pPr marL="1143000" indent="-228600">
              <a:defRPr sz="1100" b="1">
                <a:solidFill>
                  <a:schemeClr val="tx1"/>
                </a:solidFill>
                <a:latin typeface="黑体" panose="02010609060101010101" pitchFamily="49" charset="-122"/>
                <a:ea typeface="黑体" panose="02010609060101010101" pitchFamily="49" charset="-122"/>
              </a:defRPr>
            </a:lvl3pPr>
            <a:lvl4pPr marL="1600200" indent="-228600">
              <a:defRPr sz="1100" b="1">
                <a:solidFill>
                  <a:schemeClr val="tx1"/>
                </a:solidFill>
                <a:latin typeface="黑体" panose="02010609060101010101" pitchFamily="49" charset="-122"/>
                <a:ea typeface="黑体" panose="02010609060101010101" pitchFamily="49" charset="-122"/>
              </a:defRPr>
            </a:lvl4pPr>
            <a:lvl5pPr marL="2057400" indent="-228600">
              <a:defRPr sz="11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9pPr>
          </a:lstStyle>
          <a:p>
            <a:pPr algn="ctr"/>
            <a:r>
              <a:rPr lang="zh-CN" altLang="en-US" sz="2000" b="0" dirty="0"/>
              <a:t>没有满意</a:t>
            </a:r>
          </a:p>
        </p:txBody>
      </p:sp>
      <p:sp>
        <p:nvSpPr>
          <p:cNvPr id="10" name="文本框 8"/>
          <p:cNvSpPr txBox="1">
            <a:spLocks noChangeArrowheads="1"/>
          </p:cNvSpPr>
          <p:nvPr/>
        </p:nvSpPr>
        <p:spPr bwMode="auto">
          <a:xfrm>
            <a:off x="6786155" y="1109662"/>
            <a:ext cx="6779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tIns="0" rIns="72000" bIns="0">
            <a:spAutoFit/>
          </a:bodyPr>
          <a:lstStyle>
            <a:lvl1pPr>
              <a:defRPr sz="1100" b="1">
                <a:solidFill>
                  <a:schemeClr val="tx1"/>
                </a:solidFill>
                <a:latin typeface="黑体" panose="02010609060101010101" pitchFamily="49" charset="-122"/>
                <a:ea typeface="黑体" panose="02010609060101010101" pitchFamily="49" charset="-122"/>
              </a:defRPr>
            </a:lvl1pPr>
            <a:lvl2pPr marL="742950" indent="-285750">
              <a:defRPr sz="1100" b="1">
                <a:solidFill>
                  <a:schemeClr val="tx1"/>
                </a:solidFill>
                <a:latin typeface="黑体" panose="02010609060101010101" pitchFamily="49" charset="-122"/>
                <a:ea typeface="黑体" panose="02010609060101010101" pitchFamily="49" charset="-122"/>
              </a:defRPr>
            </a:lvl2pPr>
            <a:lvl3pPr marL="1143000" indent="-228600">
              <a:defRPr sz="1100" b="1">
                <a:solidFill>
                  <a:schemeClr val="tx1"/>
                </a:solidFill>
                <a:latin typeface="黑体" panose="02010609060101010101" pitchFamily="49" charset="-122"/>
                <a:ea typeface="黑体" panose="02010609060101010101" pitchFamily="49" charset="-122"/>
              </a:defRPr>
            </a:lvl3pPr>
            <a:lvl4pPr marL="1600200" indent="-228600">
              <a:defRPr sz="1100" b="1">
                <a:solidFill>
                  <a:schemeClr val="tx1"/>
                </a:solidFill>
                <a:latin typeface="黑体" panose="02010609060101010101" pitchFamily="49" charset="-122"/>
                <a:ea typeface="黑体" panose="02010609060101010101" pitchFamily="49" charset="-122"/>
              </a:defRPr>
            </a:lvl4pPr>
            <a:lvl5pPr marL="2057400" indent="-228600">
              <a:defRPr sz="11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9pPr>
          </a:lstStyle>
          <a:p>
            <a:r>
              <a:rPr lang="zh-CN" altLang="en-US" sz="2000" b="0"/>
              <a:t>满意</a:t>
            </a:r>
          </a:p>
        </p:txBody>
      </p:sp>
      <p:sp>
        <p:nvSpPr>
          <p:cNvPr id="12" name="文本框 10"/>
          <p:cNvSpPr txBox="1">
            <a:spLocks noChangeArrowheads="1"/>
          </p:cNvSpPr>
          <p:nvPr/>
        </p:nvSpPr>
        <p:spPr bwMode="auto">
          <a:xfrm>
            <a:off x="4727848" y="5805264"/>
            <a:ext cx="9541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00" b="1">
                <a:solidFill>
                  <a:schemeClr val="tx1"/>
                </a:solidFill>
                <a:latin typeface="黑体" panose="02010609060101010101" pitchFamily="49" charset="-122"/>
                <a:ea typeface="黑体" panose="02010609060101010101" pitchFamily="49" charset="-122"/>
              </a:defRPr>
            </a:lvl1pPr>
            <a:lvl2pPr marL="742950" indent="-285750">
              <a:defRPr sz="1100" b="1">
                <a:solidFill>
                  <a:schemeClr val="tx1"/>
                </a:solidFill>
                <a:latin typeface="黑体" panose="02010609060101010101" pitchFamily="49" charset="-122"/>
                <a:ea typeface="黑体" panose="02010609060101010101" pitchFamily="49" charset="-122"/>
              </a:defRPr>
            </a:lvl2pPr>
            <a:lvl3pPr marL="1143000" indent="-228600">
              <a:defRPr sz="1100" b="1">
                <a:solidFill>
                  <a:schemeClr val="tx1"/>
                </a:solidFill>
                <a:latin typeface="黑体" panose="02010609060101010101" pitchFamily="49" charset="-122"/>
                <a:ea typeface="黑体" panose="02010609060101010101" pitchFamily="49" charset="-122"/>
              </a:defRPr>
            </a:lvl3pPr>
            <a:lvl4pPr marL="1600200" indent="-228600">
              <a:defRPr sz="1100" b="1">
                <a:solidFill>
                  <a:schemeClr val="tx1"/>
                </a:solidFill>
                <a:latin typeface="黑体" panose="02010609060101010101" pitchFamily="49" charset="-122"/>
                <a:ea typeface="黑体" panose="02010609060101010101" pitchFamily="49" charset="-122"/>
              </a:defRPr>
            </a:lvl4pPr>
            <a:lvl5pPr marL="2057400" indent="-228600">
              <a:defRPr sz="11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9pPr>
          </a:lstStyle>
          <a:p>
            <a:pPr algn="ctr"/>
            <a:r>
              <a:rPr lang="zh-CN" altLang="en-US" sz="2000" b="0"/>
              <a:t>不满意</a:t>
            </a:r>
          </a:p>
        </p:txBody>
      </p:sp>
      <p:sp>
        <p:nvSpPr>
          <p:cNvPr id="24" name="下箭头 17"/>
          <p:cNvSpPr>
            <a:spLocks noChangeArrowheads="1"/>
          </p:cNvSpPr>
          <p:nvPr/>
        </p:nvSpPr>
        <p:spPr bwMode="auto">
          <a:xfrm>
            <a:off x="5753648" y="3574532"/>
            <a:ext cx="811960" cy="2071698"/>
          </a:xfrm>
          <a:prstGeom prst="downArrow">
            <a:avLst>
              <a:gd name="adj1" fmla="val 50000"/>
              <a:gd name="adj2" fmla="val 49996"/>
            </a:avLst>
          </a:prstGeom>
          <a:solidFill>
            <a:schemeClr val="accent1">
              <a:lumMod val="75000"/>
            </a:schemeClr>
          </a:solidFill>
          <a:ln>
            <a:noFill/>
          </a:ln>
          <a:extLst/>
        </p:spPr>
        <p:txBody>
          <a:bodyPr/>
          <a:lstStyle/>
          <a:p>
            <a:pPr algn="ctr" fontAlgn="base">
              <a:spcBef>
                <a:spcPct val="0"/>
              </a:spcBef>
              <a:spcAft>
                <a:spcPct val="0"/>
              </a:spcAft>
            </a:pPr>
            <a:endParaRPr lang="zh-CN" altLang="en-US" b="1">
              <a:solidFill>
                <a:srgbClr val="000000"/>
              </a:solidFill>
              <a:ea typeface="宋体" pitchFamily="2" charset="-122"/>
            </a:endParaRPr>
          </a:p>
        </p:txBody>
      </p:sp>
      <p:sp>
        <p:nvSpPr>
          <p:cNvPr id="25" name="下箭头 18"/>
          <p:cNvSpPr>
            <a:spLocks noChangeArrowheads="1"/>
          </p:cNvSpPr>
          <p:nvPr/>
        </p:nvSpPr>
        <p:spPr bwMode="auto">
          <a:xfrm rot="10800000">
            <a:off x="5753648" y="1502834"/>
            <a:ext cx="811960" cy="2071698"/>
          </a:xfrm>
          <a:prstGeom prst="downArrow">
            <a:avLst>
              <a:gd name="adj1" fmla="val 50000"/>
              <a:gd name="adj2" fmla="val 49996"/>
            </a:avLst>
          </a:prstGeom>
          <a:solidFill>
            <a:schemeClr val="accent1">
              <a:lumMod val="75000"/>
            </a:schemeClr>
          </a:solidFill>
          <a:ln>
            <a:noFill/>
          </a:ln>
          <a:extLst/>
        </p:spPr>
        <p:txBody>
          <a:bodyPr/>
          <a:lstStyle/>
          <a:p>
            <a:pPr algn="ctr" fontAlgn="base">
              <a:spcBef>
                <a:spcPct val="0"/>
              </a:spcBef>
              <a:spcAft>
                <a:spcPct val="0"/>
              </a:spcAft>
            </a:pPr>
            <a:endParaRPr lang="zh-CN" altLang="en-US" b="1">
              <a:solidFill>
                <a:srgbClr val="000000"/>
              </a:solidFill>
              <a:ea typeface="宋体" pitchFamily="2" charset="-122"/>
            </a:endParaRPr>
          </a:p>
        </p:txBody>
      </p:sp>
      <p:sp>
        <p:nvSpPr>
          <p:cNvPr id="26" name="TextBox 26"/>
          <p:cNvSpPr txBox="1">
            <a:spLocks noChangeArrowheads="1"/>
          </p:cNvSpPr>
          <p:nvPr/>
        </p:nvSpPr>
        <p:spPr bwMode="auto">
          <a:xfrm>
            <a:off x="5841188" y="1133502"/>
            <a:ext cx="56789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b="1" dirty="0">
                <a:solidFill>
                  <a:srgbClr val="000000"/>
                </a:solidFill>
              </a:rPr>
              <a:t>满意</a:t>
            </a:r>
          </a:p>
        </p:txBody>
      </p:sp>
      <p:sp>
        <p:nvSpPr>
          <p:cNvPr id="27" name="TextBox 27"/>
          <p:cNvSpPr txBox="1">
            <a:spLocks noChangeArrowheads="1"/>
          </p:cNvSpPr>
          <p:nvPr/>
        </p:nvSpPr>
        <p:spPr bwMode="auto">
          <a:xfrm>
            <a:off x="5753648" y="5634065"/>
            <a:ext cx="771112"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b="1">
                <a:solidFill>
                  <a:srgbClr val="000000"/>
                </a:solidFill>
              </a:rPr>
              <a:t>不满意</a:t>
            </a:r>
          </a:p>
        </p:txBody>
      </p:sp>
      <p:sp>
        <p:nvSpPr>
          <p:cNvPr id="31" name="Rectangle 8"/>
          <p:cNvSpPr>
            <a:spLocks noRot="1" noChangeArrowheads="1"/>
          </p:cNvSpPr>
          <p:nvPr/>
        </p:nvSpPr>
        <p:spPr bwMode="auto">
          <a:xfrm>
            <a:off x="431235" y="4302561"/>
            <a:ext cx="2703962" cy="1395129"/>
          </a:xfrm>
          <a:prstGeom prst="rect">
            <a:avLst/>
          </a:prstGeom>
          <a:noFill/>
          <a:ln w="9525">
            <a:noFill/>
            <a:miter lim="800000"/>
            <a:headEnd/>
            <a:tailEnd/>
          </a:ln>
          <a:effectLst/>
        </p:spPr>
        <p:txBody>
          <a:bodyPr lIns="91306" tIns="45653" rIns="91306" bIns="45653"/>
          <a:lstStyle/>
          <a:p>
            <a:pPr lvl="1" indent="-438150" fontAlgn="base">
              <a:lnSpc>
                <a:spcPct val="150000"/>
              </a:lnSpc>
              <a:spcAft>
                <a:spcPct val="0"/>
              </a:spcAft>
              <a:buClr>
                <a:srgbClr val="336699"/>
              </a:buClr>
              <a:buFont typeface="Wingdings" pitchFamily="2" charset="2"/>
              <a:buChar char="Ø"/>
              <a:defRPr/>
            </a:pPr>
            <a:r>
              <a:rPr lang="zh-CN" altLang="en-US" sz="2000" b="1" kern="0" dirty="0" smtClean="0">
                <a:solidFill>
                  <a:srgbClr val="000000"/>
                </a:solidFill>
                <a:latin typeface="黑体"/>
                <a:ea typeface="黑体"/>
              </a:rPr>
              <a:t>公司</a:t>
            </a:r>
            <a:r>
              <a:rPr lang="zh-CN" altLang="en-US" sz="2000" b="1" kern="0" dirty="0">
                <a:solidFill>
                  <a:srgbClr val="000000"/>
                </a:solidFill>
                <a:latin typeface="黑体"/>
                <a:ea typeface="黑体"/>
              </a:rPr>
              <a:t>的政策和</a:t>
            </a:r>
            <a:r>
              <a:rPr lang="zh-CN" altLang="en-US" sz="2000" b="1" kern="0" dirty="0" smtClean="0">
                <a:solidFill>
                  <a:srgbClr val="000000"/>
                </a:solidFill>
                <a:latin typeface="黑体"/>
                <a:ea typeface="黑体"/>
              </a:rPr>
              <a:t>行政</a:t>
            </a:r>
            <a:endParaRPr lang="en-US" altLang="zh-CN" sz="2000" b="1" kern="0" dirty="0" smtClean="0">
              <a:solidFill>
                <a:srgbClr val="000000"/>
              </a:solidFill>
              <a:latin typeface="黑体"/>
              <a:ea typeface="黑体"/>
            </a:endParaRPr>
          </a:p>
          <a:p>
            <a:pPr lvl="1" indent="-438150" fontAlgn="base">
              <a:lnSpc>
                <a:spcPct val="150000"/>
              </a:lnSpc>
              <a:spcAft>
                <a:spcPct val="0"/>
              </a:spcAft>
              <a:buClr>
                <a:srgbClr val="336699"/>
              </a:buClr>
              <a:buFont typeface="Wingdings" pitchFamily="2" charset="2"/>
              <a:buChar char="Ø"/>
              <a:defRPr/>
            </a:pPr>
            <a:r>
              <a:rPr lang="zh-CN" altLang="en-US" sz="2000" b="1" kern="0" dirty="0">
                <a:solidFill>
                  <a:srgbClr val="000000"/>
                </a:solidFill>
                <a:latin typeface="黑体"/>
                <a:ea typeface="黑体"/>
              </a:rPr>
              <a:t>人际关系、</a:t>
            </a:r>
            <a:r>
              <a:rPr lang="zh-CN" altLang="en-US" sz="2000" b="1" kern="0" dirty="0" smtClean="0">
                <a:solidFill>
                  <a:srgbClr val="000000"/>
                </a:solidFill>
                <a:latin typeface="黑体"/>
                <a:ea typeface="黑体"/>
              </a:rPr>
              <a:t>上司</a:t>
            </a:r>
            <a:endParaRPr lang="zh-CN" altLang="en-US" sz="2000" b="1" kern="0" dirty="0">
              <a:solidFill>
                <a:srgbClr val="000000"/>
              </a:solidFill>
              <a:latin typeface="黑体"/>
              <a:ea typeface="黑体"/>
            </a:endParaRPr>
          </a:p>
          <a:p>
            <a:pPr lvl="1" indent="-438150" fontAlgn="base">
              <a:lnSpc>
                <a:spcPct val="150000"/>
              </a:lnSpc>
              <a:spcAft>
                <a:spcPct val="0"/>
              </a:spcAft>
              <a:buClr>
                <a:srgbClr val="336699"/>
              </a:buClr>
              <a:buFont typeface="Wingdings" pitchFamily="2" charset="2"/>
              <a:buChar char="Ø"/>
              <a:defRPr/>
            </a:pPr>
            <a:r>
              <a:rPr lang="zh-CN" altLang="en-US" sz="2000" b="1" kern="0" dirty="0">
                <a:solidFill>
                  <a:srgbClr val="000000"/>
                </a:solidFill>
                <a:latin typeface="黑体"/>
                <a:ea typeface="黑体"/>
              </a:rPr>
              <a:t>监督、</a:t>
            </a:r>
            <a:r>
              <a:rPr lang="zh-CN" altLang="en-US" sz="2000" b="1" kern="0" dirty="0" smtClean="0">
                <a:solidFill>
                  <a:srgbClr val="000000"/>
                </a:solidFill>
                <a:latin typeface="黑体"/>
                <a:ea typeface="黑体"/>
              </a:rPr>
              <a:t>技术</a:t>
            </a:r>
            <a:endParaRPr lang="zh-CN" altLang="en-US" sz="2000" b="1" kern="0" dirty="0">
              <a:solidFill>
                <a:srgbClr val="000000"/>
              </a:solidFill>
              <a:latin typeface="黑体"/>
              <a:ea typeface="黑体"/>
            </a:endParaRPr>
          </a:p>
        </p:txBody>
      </p:sp>
      <p:sp>
        <p:nvSpPr>
          <p:cNvPr id="32" name="矩形 31"/>
          <p:cNvSpPr/>
          <p:nvPr/>
        </p:nvSpPr>
        <p:spPr>
          <a:xfrm>
            <a:off x="3135197" y="4281917"/>
            <a:ext cx="1703503" cy="1015663"/>
          </a:xfrm>
          <a:prstGeom prst="rect">
            <a:avLst/>
          </a:prstGeom>
        </p:spPr>
        <p:txBody>
          <a:bodyPr wrap="square">
            <a:spAutoFit/>
          </a:bodyPr>
          <a:lstStyle/>
          <a:p>
            <a:pPr marL="438150" lvl="1" indent="-438150" fontAlgn="base">
              <a:lnSpc>
                <a:spcPct val="150000"/>
              </a:lnSpc>
              <a:spcAft>
                <a:spcPct val="0"/>
              </a:spcAft>
              <a:buClr>
                <a:srgbClr val="336699"/>
              </a:buClr>
              <a:buFont typeface="Wingdings" pitchFamily="2" charset="2"/>
              <a:buChar char="Ø"/>
              <a:defRPr/>
            </a:pPr>
            <a:r>
              <a:rPr lang="zh-CN" altLang="en-US" sz="2000" b="1" kern="0" dirty="0" smtClean="0">
                <a:solidFill>
                  <a:srgbClr val="000000"/>
                </a:solidFill>
                <a:latin typeface="黑体"/>
                <a:ea typeface="黑体"/>
              </a:rPr>
              <a:t>工作环境</a:t>
            </a:r>
            <a:endParaRPr lang="en-US" altLang="zh-CN" sz="2000" b="1" kern="0" dirty="0" smtClean="0">
              <a:solidFill>
                <a:srgbClr val="000000"/>
              </a:solidFill>
              <a:latin typeface="黑体"/>
              <a:ea typeface="黑体"/>
            </a:endParaRPr>
          </a:p>
          <a:p>
            <a:pPr marL="438150" lvl="1" indent="-438150" fontAlgn="base">
              <a:lnSpc>
                <a:spcPct val="150000"/>
              </a:lnSpc>
              <a:spcAft>
                <a:spcPct val="0"/>
              </a:spcAft>
              <a:buClr>
                <a:srgbClr val="336699"/>
              </a:buClr>
              <a:buFont typeface="Wingdings" pitchFamily="2" charset="2"/>
              <a:buChar char="Ø"/>
              <a:defRPr/>
            </a:pPr>
            <a:r>
              <a:rPr lang="zh-CN" altLang="en-US" sz="2000" b="1" kern="0" dirty="0">
                <a:solidFill>
                  <a:srgbClr val="000000"/>
                </a:solidFill>
                <a:latin typeface="黑体"/>
                <a:ea typeface="黑体"/>
              </a:rPr>
              <a:t>工资</a:t>
            </a:r>
          </a:p>
        </p:txBody>
      </p:sp>
      <p:sp>
        <p:nvSpPr>
          <p:cNvPr id="33" name="矩形 32"/>
          <p:cNvSpPr/>
          <p:nvPr/>
        </p:nvSpPr>
        <p:spPr>
          <a:xfrm>
            <a:off x="1925986" y="3717032"/>
            <a:ext cx="1422184" cy="580750"/>
          </a:xfrm>
          <a:prstGeom prst="rect">
            <a:avLst/>
          </a:prstGeom>
        </p:spPr>
        <p:txBody>
          <a:bodyPr wrap="none" anchor="ctr" anchorCtr="0">
            <a:noAutofit/>
          </a:bodyPr>
          <a:lstStyle/>
          <a:p>
            <a:pPr fontAlgn="base">
              <a:lnSpc>
                <a:spcPct val="150000"/>
              </a:lnSpc>
              <a:spcBef>
                <a:spcPct val="30000"/>
              </a:spcBef>
              <a:spcAft>
                <a:spcPct val="0"/>
              </a:spcAft>
              <a:buClr>
                <a:srgbClr val="336699"/>
              </a:buClr>
              <a:defRPr/>
            </a:pPr>
            <a:r>
              <a:rPr lang="zh-CN" altLang="en-US" sz="2400" b="1" kern="0" dirty="0">
                <a:solidFill>
                  <a:srgbClr val="FF0000"/>
                </a:solidFill>
                <a:latin typeface="黑体"/>
                <a:ea typeface="黑体"/>
              </a:rPr>
              <a:t>保健</a:t>
            </a:r>
            <a:r>
              <a:rPr lang="zh-CN" altLang="en-US" sz="2400" b="1" kern="0" dirty="0" smtClean="0">
                <a:solidFill>
                  <a:srgbClr val="FF0000"/>
                </a:solidFill>
                <a:latin typeface="黑体"/>
                <a:ea typeface="黑体"/>
              </a:rPr>
              <a:t>因素</a:t>
            </a:r>
            <a:r>
              <a:rPr lang="en-US" altLang="zh-CN" sz="2400" dirty="0">
                <a:latin typeface="Arial" pitchFamily="34" charset="0"/>
              </a:rPr>
              <a:t>Hygienic </a:t>
            </a:r>
          </a:p>
        </p:txBody>
      </p:sp>
      <p:sp>
        <p:nvSpPr>
          <p:cNvPr id="35" name="矩形 34"/>
          <p:cNvSpPr/>
          <p:nvPr/>
        </p:nvSpPr>
        <p:spPr bwMode="auto">
          <a:xfrm>
            <a:off x="7829551" y="1724459"/>
            <a:ext cx="3972984" cy="1511878"/>
          </a:xfrm>
          <a:prstGeom prst="rect">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6" name="Rectangle 8"/>
          <p:cNvSpPr>
            <a:spLocks noRot="1" noChangeArrowheads="1"/>
          </p:cNvSpPr>
          <p:nvPr/>
        </p:nvSpPr>
        <p:spPr bwMode="auto">
          <a:xfrm>
            <a:off x="8206778" y="1724459"/>
            <a:ext cx="1782785" cy="1395129"/>
          </a:xfrm>
          <a:prstGeom prst="rect">
            <a:avLst/>
          </a:prstGeom>
          <a:noFill/>
          <a:ln w="9525">
            <a:noFill/>
            <a:miter lim="800000"/>
            <a:headEnd/>
            <a:tailEnd/>
          </a:ln>
          <a:effectLst/>
        </p:spPr>
        <p:txBody>
          <a:bodyPr lIns="91306" tIns="45653" rIns="91306" bIns="45653"/>
          <a:lstStyle/>
          <a:p>
            <a:pPr lvl="1" indent="-438150" fontAlgn="base">
              <a:lnSpc>
                <a:spcPct val="150000"/>
              </a:lnSpc>
              <a:spcAft>
                <a:spcPct val="0"/>
              </a:spcAft>
              <a:buClr>
                <a:srgbClr val="336699"/>
              </a:buClr>
              <a:buFont typeface="Wingdings" pitchFamily="2" charset="2"/>
              <a:buChar char="Ø"/>
              <a:defRPr/>
            </a:pPr>
            <a:r>
              <a:rPr lang="zh-CN" altLang="en-US" sz="2000" b="1" kern="0" dirty="0" smtClean="0">
                <a:solidFill>
                  <a:srgbClr val="000000"/>
                </a:solidFill>
                <a:latin typeface="黑体"/>
                <a:ea typeface="黑体"/>
              </a:rPr>
              <a:t>成就</a:t>
            </a:r>
            <a:endParaRPr lang="en-US" altLang="zh-CN" sz="2000" b="1" kern="0" dirty="0" smtClean="0">
              <a:solidFill>
                <a:srgbClr val="000000"/>
              </a:solidFill>
              <a:latin typeface="黑体"/>
              <a:ea typeface="黑体"/>
            </a:endParaRPr>
          </a:p>
          <a:p>
            <a:pPr lvl="1" indent="-438150" fontAlgn="base">
              <a:lnSpc>
                <a:spcPct val="150000"/>
              </a:lnSpc>
              <a:spcAft>
                <a:spcPct val="0"/>
              </a:spcAft>
              <a:buClr>
                <a:srgbClr val="336699"/>
              </a:buClr>
              <a:buFont typeface="Wingdings" pitchFamily="2" charset="2"/>
              <a:buChar char="Ø"/>
              <a:defRPr/>
            </a:pPr>
            <a:r>
              <a:rPr lang="zh-CN" altLang="en-US" sz="2000" b="1" kern="0" dirty="0" smtClean="0">
                <a:solidFill>
                  <a:srgbClr val="000000"/>
                </a:solidFill>
                <a:latin typeface="黑体"/>
                <a:ea typeface="黑体"/>
              </a:rPr>
              <a:t>认同</a:t>
            </a:r>
            <a:endParaRPr lang="en-US" altLang="zh-CN" sz="2000" b="1" kern="0" dirty="0" smtClean="0">
              <a:solidFill>
                <a:srgbClr val="000000"/>
              </a:solidFill>
              <a:latin typeface="黑体"/>
              <a:ea typeface="黑体"/>
            </a:endParaRPr>
          </a:p>
          <a:p>
            <a:pPr lvl="1" indent="-438150" fontAlgn="base">
              <a:lnSpc>
                <a:spcPct val="150000"/>
              </a:lnSpc>
              <a:spcAft>
                <a:spcPct val="0"/>
              </a:spcAft>
              <a:buClr>
                <a:srgbClr val="336699"/>
              </a:buClr>
              <a:buFont typeface="Wingdings" pitchFamily="2" charset="2"/>
              <a:buChar char="Ø"/>
              <a:defRPr/>
            </a:pPr>
            <a:r>
              <a:rPr lang="zh-CN" altLang="en-US" sz="2000" b="1" kern="0" dirty="0" smtClean="0">
                <a:solidFill>
                  <a:srgbClr val="000000"/>
                </a:solidFill>
                <a:latin typeface="黑体"/>
                <a:ea typeface="黑体"/>
              </a:rPr>
              <a:t>工作本身</a:t>
            </a:r>
            <a:endParaRPr lang="zh-CN" altLang="en-US" sz="2000" b="1" kern="0" dirty="0">
              <a:solidFill>
                <a:srgbClr val="000000"/>
              </a:solidFill>
              <a:latin typeface="黑体"/>
              <a:ea typeface="黑体"/>
            </a:endParaRPr>
          </a:p>
        </p:txBody>
      </p:sp>
      <p:sp>
        <p:nvSpPr>
          <p:cNvPr id="37" name="矩形 36"/>
          <p:cNvSpPr/>
          <p:nvPr/>
        </p:nvSpPr>
        <p:spPr>
          <a:xfrm>
            <a:off x="10312878" y="1724459"/>
            <a:ext cx="1508707" cy="1015663"/>
          </a:xfrm>
          <a:prstGeom prst="rect">
            <a:avLst/>
          </a:prstGeom>
        </p:spPr>
        <p:txBody>
          <a:bodyPr wrap="square">
            <a:spAutoFit/>
          </a:bodyPr>
          <a:lstStyle/>
          <a:p>
            <a:pPr marL="438150" lvl="1" indent="-438150" fontAlgn="base">
              <a:lnSpc>
                <a:spcPct val="150000"/>
              </a:lnSpc>
              <a:spcAft>
                <a:spcPct val="0"/>
              </a:spcAft>
              <a:buClr>
                <a:srgbClr val="336699"/>
              </a:buClr>
              <a:buFont typeface="Wingdings" pitchFamily="2" charset="2"/>
              <a:buChar char="Ø"/>
              <a:defRPr/>
            </a:pPr>
            <a:r>
              <a:rPr lang="zh-CN" altLang="en-US" sz="2000" b="1" kern="0" dirty="0" smtClean="0">
                <a:solidFill>
                  <a:srgbClr val="000000"/>
                </a:solidFill>
                <a:latin typeface="黑体"/>
                <a:ea typeface="黑体"/>
              </a:rPr>
              <a:t>责任</a:t>
            </a:r>
            <a:endParaRPr lang="en-US" altLang="zh-CN" sz="2000" b="1" kern="0" dirty="0" smtClean="0">
              <a:solidFill>
                <a:srgbClr val="000000"/>
              </a:solidFill>
              <a:latin typeface="黑体"/>
              <a:ea typeface="黑体"/>
            </a:endParaRPr>
          </a:p>
          <a:p>
            <a:pPr marL="438150" lvl="1" indent="-438150" fontAlgn="base">
              <a:lnSpc>
                <a:spcPct val="150000"/>
              </a:lnSpc>
              <a:spcAft>
                <a:spcPct val="0"/>
              </a:spcAft>
              <a:buClr>
                <a:srgbClr val="336699"/>
              </a:buClr>
              <a:buFont typeface="Wingdings" pitchFamily="2" charset="2"/>
              <a:buChar char="Ø"/>
              <a:defRPr/>
            </a:pPr>
            <a:r>
              <a:rPr lang="zh-CN" altLang="en-US" sz="2000" b="1" kern="0" dirty="0">
                <a:solidFill>
                  <a:srgbClr val="000000"/>
                </a:solidFill>
                <a:latin typeface="黑体"/>
                <a:ea typeface="黑体"/>
              </a:rPr>
              <a:t>进步</a:t>
            </a:r>
          </a:p>
        </p:txBody>
      </p:sp>
      <p:sp>
        <p:nvSpPr>
          <p:cNvPr id="38" name="矩形 37"/>
          <p:cNvSpPr/>
          <p:nvPr/>
        </p:nvSpPr>
        <p:spPr>
          <a:xfrm>
            <a:off x="9214208" y="1129421"/>
            <a:ext cx="1422184" cy="580750"/>
          </a:xfrm>
          <a:prstGeom prst="rect">
            <a:avLst/>
          </a:prstGeom>
        </p:spPr>
        <p:txBody>
          <a:bodyPr wrap="none" anchor="ctr" anchorCtr="0">
            <a:noAutofit/>
          </a:bodyPr>
          <a:lstStyle/>
          <a:p>
            <a:pPr fontAlgn="base">
              <a:lnSpc>
                <a:spcPct val="150000"/>
              </a:lnSpc>
              <a:spcBef>
                <a:spcPct val="30000"/>
              </a:spcBef>
              <a:spcAft>
                <a:spcPct val="0"/>
              </a:spcAft>
              <a:buClr>
                <a:srgbClr val="336699"/>
              </a:buClr>
              <a:defRPr/>
            </a:pPr>
            <a:r>
              <a:rPr lang="zh-CN" altLang="en-US" sz="2400" b="1" kern="0" dirty="0">
                <a:solidFill>
                  <a:srgbClr val="FF0000"/>
                </a:solidFill>
                <a:latin typeface="黑体"/>
                <a:ea typeface="黑体"/>
              </a:rPr>
              <a:t>激励</a:t>
            </a:r>
            <a:r>
              <a:rPr lang="zh-CN" altLang="en-US" sz="2400" b="1" kern="0" dirty="0" smtClean="0">
                <a:solidFill>
                  <a:srgbClr val="FF0000"/>
                </a:solidFill>
                <a:latin typeface="黑体"/>
                <a:ea typeface="黑体"/>
              </a:rPr>
              <a:t>因素</a:t>
            </a:r>
            <a:endParaRPr lang="zh-CN" altLang="en-US" sz="2400" b="1" kern="0" dirty="0">
              <a:solidFill>
                <a:srgbClr val="FF0000"/>
              </a:solidFill>
              <a:latin typeface="黑体"/>
              <a:ea typeface="黑体"/>
            </a:endParaRPr>
          </a:p>
        </p:txBody>
      </p:sp>
      <p:sp>
        <p:nvSpPr>
          <p:cNvPr id="11" name="文本框 9"/>
          <p:cNvSpPr txBox="1">
            <a:spLocks noChangeArrowheads="1"/>
          </p:cNvSpPr>
          <p:nvPr/>
        </p:nvSpPr>
        <p:spPr bwMode="auto">
          <a:xfrm>
            <a:off x="4397993" y="3084137"/>
            <a:ext cx="14670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00" b="1">
                <a:solidFill>
                  <a:schemeClr val="tx1"/>
                </a:solidFill>
                <a:latin typeface="黑体" panose="02010609060101010101" pitchFamily="49" charset="-122"/>
                <a:ea typeface="黑体" panose="02010609060101010101" pitchFamily="49" charset="-122"/>
              </a:defRPr>
            </a:lvl1pPr>
            <a:lvl2pPr marL="742950" indent="-285750">
              <a:defRPr sz="1100" b="1">
                <a:solidFill>
                  <a:schemeClr val="tx1"/>
                </a:solidFill>
                <a:latin typeface="黑体" panose="02010609060101010101" pitchFamily="49" charset="-122"/>
                <a:ea typeface="黑体" panose="02010609060101010101" pitchFamily="49" charset="-122"/>
              </a:defRPr>
            </a:lvl2pPr>
            <a:lvl3pPr marL="1143000" indent="-228600">
              <a:defRPr sz="1100" b="1">
                <a:solidFill>
                  <a:schemeClr val="tx1"/>
                </a:solidFill>
                <a:latin typeface="黑体" panose="02010609060101010101" pitchFamily="49" charset="-122"/>
                <a:ea typeface="黑体" panose="02010609060101010101" pitchFamily="49" charset="-122"/>
              </a:defRPr>
            </a:lvl3pPr>
            <a:lvl4pPr marL="1600200" indent="-228600">
              <a:defRPr sz="1100" b="1">
                <a:solidFill>
                  <a:schemeClr val="tx1"/>
                </a:solidFill>
                <a:latin typeface="黑体" panose="02010609060101010101" pitchFamily="49" charset="-122"/>
                <a:ea typeface="黑体" panose="02010609060101010101" pitchFamily="49" charset="-122"/>
              </a:defRPr>
            </a:lvl4pPr>
            <a:lvl5pPr marL="2057400" indent="-228600">
              <a:defRPr sz="11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1100" b="1">
                <a:solidFill>
                  <a:schemeClr val="tx1"/>
                </a:solidFill>
                <a:latin typeface="黑体" panose="02010609060101010101" pitchFamily="49" charset="-122"/>
                <a:ea typeface="黑体" panose="02010609060101010101" pitchFamily="49" charset="-122"/>
              </a:defRPr>
            </a:lvl9pPr>
          </a:lstStyle>
          <a:p>
            <a:pPr algn="ctr"/>
            <a:r>
              <a:rPr lang="zh-CN" altLang="en-US" sz="2000" b="0" dirty="0"/>
              <a:t>没有不满意</a:t>
            </a:r>
          </a:p>
        </p:txBody>
      </p:sp>
    </p:spTree>
    <p:extLst>
      <p:ext uri="{BB962C8B-B14F-4D97-AF65-F5344CB8AC3E}">
        <p14:creationId xmlns:p14="http://schemas.microsoft.com/office/powerpoint/2010/main" val="189396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7" grpId="0" animBg="1"/>
      <p:bldP spid="8" grpId="0" animBg="1"/>
      <p:bldP spid="9" grpId="0"/>
      <p:bldP spid="10" grpId="0"/>
      <p:bldP spid="12" grpId="0"/>
      <p:bldP spid="24" grpId="0" animBg="1"/>
      <p:bldP spid="25" grpId="0" animBg="1"/>
      <p:bldP spid="26" grpId="0"/>
      <p:bldP spid="27" grpId="0"/>
      <p:bldP spid="31" grpId="0"/>
      <p:bldP spid="32" grpId="0"/>
      <p:bldP spid="33" grpId="0"/>
      <p:bldP spid="35" grpId="0" animBg="1"/>
      <p:bldP spid="36" grpId="0"/>
      <p:bldP spid="37" grpId="0"/>
      <p:bldP spid="3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smtClean="0"/>
              <a:t>用超越的范式看</a:t>
            </a:r>
            <a:r>
              <a:rPr lang="zh-CN" altLang="en-US" dirty="0" smtClean="0"/>
              <a:t>激励</a:t>
            </a:r>
            <a:r>
              <a:rPr lang="zh-CN" altLang="en-US" dirty="0" smtClean="0"/>
              <a:t>理论</a:t>
            </a:r>
            <a:endParaRPr lang="zh-CN" altLang="en-US" kern="0" dirty="0" smtClean="0">
              <a:latin typeface="黑体" pitchFamily="49" charset="-122"/>
              <a:ea typeface="黑体" pitchFamily="49" charset="-122"/>
            </a:endParaRPr>
          </a:p>
        </p:txBody>
      </p:sp>
      <p:sp>
        <p:nvSpPr>
          <p:cNvPr id="23" name="等腰三角形 22"/>
          <p:cNvSpPr/>
          <p:nvPr/>
        </p:nvSpPr>
        <p:spPr bwMode="auto">
          <a:xfrm>
            <a:off x="263294" y="1807472"/>
            <a:ext cx="3577765" cy="4136128"/>
          </a:xfrm>
          <a:prstGeom prst="triangl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ea typeface="宋体" pitchFamily="2" charset="-122"/>
            </a:endParaRPr>
          </a:p>
        </p:txBody>
      </p:sp>
      <p:sp>
        <p:nvSpPr>
          <p:cNvPr id="30" name="Text Box 4"/>
          <p:cNvSpPr txBox="1">
            <a:spLocks noChangeArrowheads="1"/>
          </p:cNvSpPr>
          <p:nvPr/>
        </p:nvSpPr>
        <p:spPr bwMode="auto">
          <a:xfrm>
            <a:off x="1490196" y="1220596"/>
            <a:ext cx="1161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400" dirty="0">
                <a:solidFill>
                  <a:srgbClr val="000000"/>
                </a:solidFill>
                <a:latin typeface="黑体" pitchFamily="49" charset="-122"/>
                <a:ea typeface="黑体" pitchFamily="49" charset="-122"/>
              </a:rPr>
              <a:t>马斯洛</a:t>
            </a:r>
          </a:p>
        </p:txBody>
      </p:sp>
      <p:sp>
        <p:nvSpPr>
          <p:cNvPr id="39" name="Text Box 5"/>
          <p:cNvSpPr txBox="1">
            <a:spLocks noChangeArrowheads="1"/>
          </p:cNvSpPr>
          <p:nvPr/>
        </p:nvSpPr>
        <p:spPr bwMode="auto">
          <a:xfrm>
            <a:off x="5789360" y="1220596"/>
            <a:ext cx="1508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a:t>赫兹伯格</a:t>
            </a:r>
          </a:p>
        </p:txBody>
      </p:sp>
      <p:sp>
        <p:nvSpPr>
          <p:cNvPr id="40" name="Text Box 6"/>
          <p:cNvSpPr txBox="1">
            <a:spLocks noChangeArrowheads="1"/>
          </p:cNvSpPr>
          <p:nvPr/>
        </p:nvSpPr>
        <p:spPr bwMode="auto">
          <a:xfrm>
            <a:off x="3887772" y="2661852"/>
            <a:ext cx="1398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内在动机</a:t>
            </a:r>
          </a:p>
        </p:txBody>
      </p:sp>
      <p:sp>
        <p:nvSpPr>
          <p:cNvPr id="41" name="Text Box 7"/>
          <p:cNvSpPr txBox="1">
            <a:spLocks noChangeArrowheads="1"/>
          </p:cNvSpPr>
          <p:nvPr/>
        </p:nvSpPr>
        <p:spPr bwMode="auto">
          <a:xfrm>
            <a:off x="3974455" y="4916914"/>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外在激励</a:t>
            </a:r>
          </a:p>
        </p:txBody>
      </p:sp>
      <p:sp>
        <p:nvSpPr>
          <p:cNvPr id="42" name="Text Box 9"/>
          <p:cNvSpPr txBox="1">
            <a:spLocks noChangeArrowheads="1"/>
          </p:cNvSpPr>
          <p:nvPr/>
        </p:nvSpPr>
        <p:spPr bwMode="auto">
          <a:xfrm>
            <a:off x="5794691" y="2661852"/>
            <a:ext cx="14978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激励因素</a:t>
            </a:r>
          </a:p>
        </p:txBody>
      </p:sp>
      <p:sp>
        <p:nvSpPr>
          <p:cNvPr id="43" name="Text Box 10"/>
          <p:cNvSpPr txBox="1">
            <a:spLocks noChangeArrowheads="1"/>
          </p:cNvSpPr>
          <p:nvPr/>
        </p:nvSpPr>
        <p:spPr bwMode="auto">
          <a:xfrm>
            <a:off x="5794691" y="4916914"/>
            <a:ext cx="14978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保健因素</a:t>
            </a:r>
          </a:p>
        </p:txBody>
      </p:sp>
      <p:sp>
        <p:nvSpPr>
          <p:cNvPr id="46" name="Text Box 4"/>
          <p:cNvSpPr txBox="1">
            <a:spLocks noChangeArrowheads="1"/>
          </p:cNvSpPr>
          <p:nvPr/>
        </p:nvSpPr>
        <p:spPr bwMode="auto">
          <a:xfrm>
            <a:off x="3463681" y="1207407"/>
            <a:ext cx="22467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a:t>波特与劳勒</a:t>
            </a:r>
          </a:p>
        </p:txBody>
      </p:sp>
      <p:sp>
        <p:nvSpPr>
          <p:cNvPr id="47" name="Text Box 5"/>
          <p:cNvSpPr txBox="1">
            <a:spLocks noChangeArrowheads="1"/>
          </p:cNvSpPr>
          <p:nvPr/>
        </p:nvSpPr>
        <p:spPr bwMode="auto">
          <a:xfrm>
            <a:off x="7420707" y="1220596"/>
            <a:ext cx="16753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smtClean="0"/>
              <a:t>麦格雷格</a:t>
            </a:r>
            <a:endParaRPr lang="zh-CN" altLang="en-US" dirty="0"/>
          </a:p>
        </p:txBody>
      </p:sp>
      <p:sp>
        <p:nvSpPr>
          <p:cNvPr id="48" name="Text Box 9"/>
          <p:cNvSpPr txBox="1">
            <a:spLocks noChangeArrowheads="1"/>
          </p:cNvSpPr>
          <p:nvPr/>
        </p:nvSpPr>
        <p:spPr bwMode="auto">
          <a:xfrm>
            <a:off x="7779425" y="2661852"/>
            <a:ext cx="9578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en-US" altLang="zh-CN" sz="2000" b="0" dirty="0">
                <a:solidFill>
                  <a:srgbClr val="808080"/>
                </a:solidFill>
                <a:latin typeface="黑体" pitchFamily="49" charset="-122"/>
                <a:ea typeface="黑体" pitchFamily="49" charset="-122"/>
              </a:rPr>
              <a:t>Y</a:t>
            </a:r>
            <a:r>
              <a:rPr lang="zh-CN" altLang="en-US" sz="2000" b="0" dirty="0" smtClean="0">
                <a:solidFill>
                  <a:srgbClr val="808080"/>
                </a:solidFill>
                <a:latin typeface="黑体" pitchFamily="49" charset="-122"/>
                <a:ea typeface="黑体" pitchFamily="49" charset="-122"/>
              </a:rPr>
              <a:t>理论</a:t>
            </a:r>
            <a:endParaRPr lang="zh-CN" altLang="en-US" sz="2000" b="0" dirty="0">
              <a:solidFill>
                <a:srgbClr val="808080"/>
              </a:solidFill>
              <a:latin typeface="黑体" pitchFamily="49" charset="-122"/>
              <a:ea typeface="黑体" pitchFamily="49" charset="-122"/>
            </a:endParaRPr>
          </a:p>
        </p:txBody>
      </p:sp>
      <p:sp>
        <p:nvSpPr>
          <p:cNvPr id="49" name="Text Box 9"/>
          <p:cNvSpPr txBox="1">
            <a:spLocks noChangeArrowheads="1"/>
          </p:cNvSpPr>
          <p:nvPr/>
        </p:nvSpPr>
        <p:spPr bwMode="auto">
          <a:xfrm>
            <a:off x="7720744" y="4916914"/>
            <a:ext cx="1075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en-US" altLang="zh-CN" sz="2000" b="0" dirty="0">
                <a:solidFill>
                  <a:srgbClr val="808080"/>
                </a:solidFill>
                <a:latin typeface="黑体" pitchFamily="49" charset="-122"/>
                <a:ea typeface="黑体" pitchFamily="49" charset="-122"/>
              </a:rPr>
              <a:t>X</a:t>
            </a:r>
            <a:r>
              <a:rPr lang="zh-CN" altLang="en-US" sz="2000" b="0" dirty="0" smtClean="0">
                <a:solidFill>
                  <a:srgbClr val="808080"/>
                </a:solidFill>
                <a:latin typeface="黑体" pitchFamily="49" charset="-122"/>
                <a:ea typeface="黑体" pitchFamily="49" charset="-122"/>
              </a:rPr>
              <a:t>理论</a:t>
            </a:r>
            <a:endParaRPr lang="zh-CN" altLang="en-US" sz="2000" b="0" dirty="0">
              <a:solidFill>
                <a:srgbClr val="808080"/>
              </a:solidFill>
              <a:latin typeface="黑体" pitchFamily="49" charset="-122"/>
              <a:ea typeface="黑体" pitchFamily="49" charset="-122"/>
            </a:endParaRPr>
          </a:p>
        </p:txBody>
      </p:sp>
      <p:sp>
        <p:nvSpPr>
          <p:cNvPr id="50" name="Text Box 7"/>
          <p:cNvSpPr txBox="1">
            <a:spLocks noChangeArrowheads="1"/>
          </p:cNvSpPr>
          <p:nvPr/>
        </p:nvSpPr>
        <p:spPr bwMode="auto">
          <a:xfrm>
            <a:off x="1450184" y="5393359"/>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生理</a:t>
            </a:r>
          </a:p>
        </p:txBody>
      </p:sp>
      <p:sp>
        <p:nvSpPr>
          <p:cNvPr id="51" name="Text Box 7"/>
          <p:cNvSpPr txBox="1">
            <a:spLocks noChangeArrowheads="1"/>
          </p:cNvSpPr>
          <p:nvPr/>
        </p:nvSpPr>
        <p:spPr bwMode="auto">
          <a:xfrm>
            <a:off x="1450184" y="4688906"/>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安全</a:t>
            </a:r>
          </a:p>
        </p:txBody>
      </p:sp>
      <p:sp>
        <p:nvSpPr>
          <p:cNvPr id="52" name="Text Box 7"/>
          <p:cNvSpPr txBox="1">
            <a:spLocks noChangeArrowheads="1"/>
          </p:cNvSpPr>
          <p:nvPr/>
        </p:nvSpPr>
        <p:spPr bwMode="auto">
          <a:xfrm>
            <a:off x="1450184" y="3992200"/>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社会</a:t>
            </a:r>
          </a:p>
        </p:txBody>
      </p:sp>
      <p:sp>
        <p:nvSpPr>
          <p:cNvPr id="53" name="Text Box 7"/>
          <p:cNvSpPr txBox="1">
            <a:spLocks noChangeArrowheads="1"/>
          </p:cNvSpPr>
          <p:nvPr/>
        </p:nvSpPr>
        <p:spPr bwMode="auto">
          <a:xfrm>
            <a:off x="1450184" y="3261604"/>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尊重</a:t>
            </a:r>
          </a:p>
        </p:txBody>
      </p:sp>
      <p:sp>
        <p:nvSpPr>
          <p:cNvPr id="54" name="Text Box 7"/>
          <p:cNvSpPr txBox="1">
            <a:spLocks noChangeArrowheads="1"/>
          </p:cNvSpPr>
          <p:nvPr/>
        </p:nvSpPr>
        <p:spPr bwMode="auto">
          <a:xfrm>
            <a:off x="1450184" y="2359417"/>
            <a:ext cx="12156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000000"/>
                </a:solidFill>
                <a:latin typeface="黑体" pitchFamily="49" charset="-122"/>
                <a:ea typeface="黑体" pitchFamily="49" charset="-122"/>
              </a:rPr>
              <a:t>自我</a:t>
            </a:r>
            <a:endParaRPr lang="en-US" altLang="zh-CN" sz="2000" b="0" dirty="0" smtClean="0">
              <a:solidFill>
                <a:srgbClr val="000000"/>
              </a:solidFill>
              <a:latin typeface="黑体" pitchFamily="49" charset="-122"/>
              <a:ea typeface="黑体" pitchFamily="49" charset="-122"/>
            </a:endParaRPr>
          </a:p>
          <a:p>
            <a:pPr algn="ctr" eaLnBrk="1" fontAlgn="base" hangingPunct="1">
              <a:spcAft>
                <a:spcPct val="0"/>
              </a:spcAft>
            </a:pPr>
            <a:r>
              <a:rPr lang="zh-CN" altLang="en-US" sz="2000" b="0" dirty="0" smtClean="0">
                <a:solidFill>
                  <a:srgbClr val="000000"/>
                </a:solidFill>
                <a:latin typeface="黑体" pitchFamily="49" charset="-122"/>
                <a:ea typeface="黑体" pitchFamily="49" charset="-122"/>
              </a:rPr>
              <a:t>实现</a:t>
            </a:r>
            <a:endParaRPr lang="zh-CN" altLang="en-US" sz="2000" b="0" dirty="0">
              <a:solidFill>
                <a:srgbClr val="000000"/>
              </a:solidFill>
              <a:latin typeface="黑体" pitchFamily="49" charset="-122"/>
              <a:ea typeface="黑体" pitchFamily="49" charset="-122"/>
            </a:endParaRPr>
          </a:p>
        </p:txBody>
      </p:sp>
      <p:sp>
        <p:nvSpPr>
          <p:cNvPr id="55" name="Text Box 5"/>
          <p:cNvSpPr txBox="1">
            <a:spLocks noChangeArrowheads="1"/>
          </p:cNvSpPr>
          <p:nvPr/>
        </p:nvSpPr>
        <p:spPr bwMode="auto">
          <a:xfrm>
            <a:off x="10918462" y="1220596"/>
            <a:ext cx="947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smtClean="0"/>
              <a:t>布</a:t>
            </a:r>
            <a:r>
              <a:rPr lang="zh-CN" altLang="en-US" dirty="0"/>
              <a:t>劳</a:t>
            </a:r>
          </a:p>
        </p:txBody>
      </p:sp>
      <p:sp>
        <p:nvSpPr>
          <p:cNvPr id="56" name="Text Box 5"/>
          <p:cNvSpPr txBox="1">
            <a:spLocks noChangeArrowheads="1"/>
          </p:cNvSpPr>
          <p:nvPr/>
        </p:nvSpPr>
        <p:spPr bwMode="auto">
          <a:xfrm>
            <a:off x="9253988" y="1207407"/>
            <a:ext cx="11398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smtClean="0"/>
              <a:t>沙因</a:t>
            </a:r>
            <a:endParaRPr lang="zh-CN" altLang="en-US" dirty="0"/>
          </a:p>
        </p:txBody>
      </p:sp>
      <p:cxnSp>
        <p:nvCxnSpPr>
          <p:cNvPr id="3" name="直接连接符 2"/>
          <p:cNvCxnSpPr/>
          <p:nvPr/>
        </p:nvCxnSpPr>
        <p:spPr bwMode="auto">
          <a:xfrm>
            <a:off x="579706" y="5256207"/>
            <a:ext cx="2944544"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59" name="直接连接符 58"/>
          <p:cNvCxnSpPr/>
          <p:nvPr/>
        </p:nvCxnSpPr>
        <p:spPr bwMode="auto">
          <a:xfrm>
            <a:off x="917615" y="4564136"/>
            <a:ext cx="2307128"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60" name="直接连接符 59"/>
          <p:cNvCxnSpPr>
            <a:endCxn id="23" idx="5"/>
          </p:cNvCxnSpPr>
          <p:nvPr/>
        </p:nvCxnSpPr>
        <p:spPr bwMode="auto">
          <a:xfrm>
            <a:off x="1141639" y="3875536"/>
            <a:ext cx="1804979"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61" name="直接连接符 60"/>
          <p:cNvCxnSpPr/>
          <p:nvPr/>
        </p:nvCxnSpPr>
        <p:spPr bwMode="auto">
          <a:xfrm>
            <a:off x="1498817" y="3105403"/>
            <a:ext cx="108000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20" name="直接连接符 19"/>
          <p:cNvCxnSpPr/>
          <p:nvPr/>
        </p:nvCxnSpPr>
        <p:spPr bwMode="auto">
          <a:xfrm>
            <a:off x="3300943" y="4564136"/>
            <a:ext cx="8230658"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sp>
        <p:nvSpPr>
          <p:cNvPr id="66" name="Text Box 9"/>
          <p:cNvSpPr txBox="1">
            <a:spLocks noChangeArrowheads="1"/>
          </p:cNvSpPr>
          <p:nvPr/>
        </p:nvSpPr>
        <p:spPr bwMode="auto">
          <a:xfrm>
            <a:off x="9145792" y="2661852"/>
            <a:ext cx="1356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心理契约</a:t>
            </a:r>
            <a:endParaRPr lang="zh-CN" altLang="en-US" sz="2000" b="0" dirty="0">
              <a:solidFill>
                <a:srgbClr val="808080"/>
              </a:solidFill>
              <a:latin typeface="黑体" pitchFamily="49" charset="-122"/>
              <a:ea typeface="黑体" pitchFamily="49" charset="-122"/>
            </a:endParaRPr>
          </a:p>
        </p:txBody>
      </p:sp>
      <p:sp>
        <p:nvSpPr>
          <p:cNvPr id="67" name="Text Box 9"/>
          <p:cNvSpPr txBox="1">
            <a:spLocks noChangeArrowheads="1"/>
          </p:cNvSpPr>
          <p:nvPr/>
        </p:nvSpPr>
        <p:spPr bwMode="auto">
          <a:xfrm>
            <a:off x="10716277" y="2661852"/>
            <a:ext cx="13520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社会</a:t>
            </a:r>
            <a:r>
              <a:rPr lang="zh-CN" altLang="en-US" sz="2000" b="0" dirty="0">
                <a:solidFill>
                  <a:srgbClr val="808080"/>
                </a:solidFill>
                <a:latin typeface="黑体" pitchFamily="49" charset="-122"/>
                <a:ea typeface="黑体" pitchFamily="49" charset="-122"/>
              </a:rPr>
              <a:t>交换</a:t>
            </a:r>
          </a:p>
        </p:txBody>
      </p:sp>
      <p:sp>
        <p:nvSpPr>
          <p:cNvPr id="68" name="Text Box 9"/>
          <p:cNvSpPr txBox="1">
            <a:spLocks noChangeArrowheads="1"/>
          </p:cNvSpPr>
          <p:nvPr/>
        </p:nvSpPr>
        <p:spPr bwMode="auto">
          <a:xfrm>
            <a:off x="9175936" y="4916914"/>
            <a:ext cx="1295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劳动合同</a:t>
            </a:r>
            <a:endParaRPr lang="zh-CN" altLang="en-US" sz="2000" b="0" dirty="0">
              <a:solidFill>
                <a:srgbClr val="808080"/>
              </a:solidFill>
              <a:latin typeface="黑体" pitchFamily="49" charset="-122"/>
              <a:ea typeface="黑体" pitchFamily="49" charset="-122"/>
            </a:endParaRPr>
          </a:p>
        </p:txBody>
      </p:sp>
      <p:sp>
        <p:nvSpPr>
          <p:cNvPr id="69" name="Text Box 9"/>
          <p:cNvSpPr txBox="1">
            <a:spLocks noChangeArrowheads="1"/>
          </p:cNvSpPr>
          <p:nvPr/>
        </p:nvSpPr>
        <p:spPr bwMode="auto">
          <a:xfrm>
            <a:off x="10631653" y="4916914"/>
            <a:ext cx="15213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经济</a:t>
            </a:r>
            <a:r>
              <a:rPr lang="zh-CN" altLang="en-US" sz="2000" b="0" dirty="0">
                <a:solidFill>
                  <a:srgbClr val="808080"/>
                </a:solidFill>
                <a:latin typeface="黑体" pitchFamily="49" charset="-122"/>
                <a:ea typeface="黑体" pitchFamily="49" charset="-122"/>
              </a:rPr>
              <a:t>交换</a:t>
            </a:r>
          </a:p>
        </p:txBody>
      </p:sp>
      <p:sp>
        <p:nvSpPr>
          <p:cNvPr id="31" name="椭圆 30"/>
          <p:cNvSpPr/>
          <p:nvPr/>
        </p:nvSpPr>
        <p:spPr>
          <a:xfrm>
            <a:off x="8791384" y="3272713"/>
            <a:ext cx="3032825" cy="1584031"/>
          </a:xfrm>
          <a:prstGeom prst="ellipse">
            <a:avLst/>
          </a:prstGeom>
          <a:solidFill>
            <a:schemeClr val="accent5">
              <a:lumMod val="90000"/>
            </a:schemeClr>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b="1" dirty="0">
                <a:solidFill>
                  <a:schemeClr val="tx1"/>
                </a:solidFill>
                <a:latin typeface="华文细黑" pitchFamily="2" charset="-122"/>
                <a:ea typeface="华文细黑" pitchFamily="2" charset="-122"/>
              </a:rPr>
              <a:t>B</a:t>
            </a:r>
            <a:endParaRPr lang="zh-CN" altLang="en-US" sz="2400" b="1" dirty="0">
              <a:solidFill>
                <a:schemeClr val="tx1"/>
              </a:solidFill>
              <a:latin typeface="华文细黑" pitchFamily="2" charset="-122"/>
              <a:ea typeface="华文细黑" pitchFamily="2" charset="-122"/>
            </a:endParaRPr>
          </a:p>
        </p:txBody>
      </p:sp>
      <p:sp>
        <p:nvSpPr>
          <p:cNvPr id="32" name="椭圆 31"/>
          <p:cNvSpPr/>
          <p:nvPr/>
        </p:nvSpPr>
        <p:spPr>
          <a:xfrm>
            <a:off x="8791384" y="3559315"/>
            <a:ext cx="1671439" cy="1009294"/>
          </a:xfrm>
          <a:prstGeom prst="ellipse">
            <a:avLst/>
          </a:prstGeom>
          <a:solidFill>
            <a:schemeClr val="accent1">
              <a:lumMod val="90000"/>
            </a:schemeClr>
          </a:solidFill>
          <a:ln w="3175">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华文细黑" pitchFamily="2" charset="-122"/>
                <a:ea typeface="华文细黑" pitchFamily="2" charset="-122"/>
              </a:rPr>
              <a:t>A</a:t>
            </a:r>
            <a:endParaRPr lang="zh-CN" altLang="en-US" sz="2400" b="1" dirty="0">
              <a:solidFill>
                <a:schemeClr val="tx1"/>
              </a:solidFill>
              <a:latin typeface="华文细黑" pitchFamily="2" charset="-122"/>
              <a:ea typeface="华文细黑" pitchFamily="2" charset="-122"/>
            </a:endParaRPr>
          </a:p>
        </p:txBody>
      </p:sp>
    </p:spTree>
    <p:extLst>
      <p:ext uri="{BB962C8B-B14F-4D97-AF65-F5344CB8AC3E}">
        <p14:creationId xmlns:p14="http://schemas.microsoft.com/office/powerpoint/2010/main" val="101975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2" grpId="0" animBg="1"/>
      <p:bldP spid="3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431235" y="129311"/>
            <a:ext cx="8974022" cy="693737"/>
          </a:xfrm>
        </p:spPr>
        <p:txBody>
          <a:bodyPr/>
          <a:lstStyle/>
          <a:p>
            <a:pPr eaLnBrk="1" hangingPunct="1"/>
            <a:r>
              <a:rPr lang="zh-CN" altLang="en-US" dirty="0" smtClean="0">
                <a:solidFill>
                  <a:schemeClr val="tx1"/>
                </a:solidFill>
                <a:latin typeface="黑体" pitchFamily="49" charset="-122"/>
                <a:ea typeface="黑体" pitchFamily="49" charset="-122"/>
              </a:rPr>
              <a:t>主要内容</a:t>
            </a:r>
          </a:p>
        </p:txBody>
      </p:sp>
      <p:sp>
        <p:nvSpPr>
          <p:cNvPr id="9" name="Rectangle 3"/>
          <p:cNvSpPr txBox="1">
            <a:spLocks noChangeArrowheads="1"/>
          </p:cNvSpPr>
          <p:nvPr/>
        </p:nvSpPr>
        <p:spPr bwMode="auto">
          <a:xfrm>
            <a:off x="4183085" y="2314985"/>
            <a:ext cx="6615303" cy="46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609600" indent="-609600" eaLnBrk="1" hangingPunct="1">
              <a:lnSpc>
                <a:spcPct val="150000"/>
              </a:lnSpc>
              <a:buClr>
                <a:schemeClr val="tx1"/>
              </a:buClr>
              <a:buNone/>
            </a:pPr>
            <a:r>
              <a:rPr lang="zh-CN" altLang="en-US" sz="2400" b="1" kern="0" dirty="0">
                <a:latin typeface="黑体" panose="02010609060101010101" pitchFamily="49" charset="-122"/>
                <a:ea typeface="黑体" panose="02010609060101010101" pitchFamily="49" charset="-122"/>
              </a:rPr>
              <a:t>上篇：理论探讨</a:t>
            </a:r>
            <a:r>
              <a:rPr lang="en-US" altLang="zh-CN" sz="2400" b="1" kern="0" dirty="0">
                <a:latin typeface="黑体" panose="02010609060101010101" pitchFamily="49" charset="-122"/>
                <a:ea typeface="黑体" panose="02010609060101010101" pitchFamily="49" charset="-122"/>
              </a:rPr>
              <a:t>-</a:t>
            </a:r>
            <a:r>
              <a:rPr lang="zh-CN" altLang="en-US" sz="2400" b="1" kern="0" dirty="0">
                <a:latin typeface="黑体" panose="02010609060101010101" pitchFamily="49" charset="-122"/>
                <a:ea typeface="黑体" panose="02010609060101010101" pitchFamily="49" charset="-122"/>
              </a:rPr>
              <a:t>企业文化背后的两个基本命题</a:t>
            </a:r>
          </a:p>
        </p:txBody>
      </p:sp>
      <p:cxnSp>
        <p:nvCxnSpPr>
          <p:cNvPr id="10" name="直接连接符 9"/>
          <p:cNvCxnSpPr/>
          <p:nvPr/>
        </p:nvCxnSpPr>
        <p:spPr bwMode="auto">
          <a:xfrm>
            <a:off x="4221185" y="2835263"/>
            <a:ext cx="5588000" cy="0"/>
          </a:xfrm>
          <a:prstGeom prst="line">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1" name="矩形 10"/>
          <p:cNvSpPr/>
          <p:nvPr/>
        </p:nvSpPr>
        <p:spPr>
          <a:xfrm>
            <a:off x="4421715" y="2896158"/>
            <a:ext cx="6095304" cy="93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marL="609600" indent="-609600" fontAlgn="base">
              <a:lnSpc>
                <a:spcPct val="150000"/>
              </a:lnSpc>
              <a:spcBef>
                <a:spcPts val="600"/>
              </a:spcBef>
              <a:spcAft>
                <a:spcPct val="0"/>
              </a:spcAft>
              <a:buClr>
                <a:schemeClr val="tx1"/>
              </a:buClr>
              <a:buFont typeface="Wingdings" panose="05000000000000000000" pitchFamily="2" charset="2"/>
              <a:buChar char="p"/>
            </a:pPr>
            <a:r>
              <a:rPr lang="zh-CN" altLang="en-US" sz="2000" kern="0" dirty="0" smtClean="0">
                <a:latin typeface="黑体" panose="02010609060101010101" pitchFamily="49" charset="-122"/>
                <a:ea typeface="黑体" panose="02010609060101010101" pitchFamily="49" charset="-122"/>
                <a:cs typeface="方正中等线简体"/>
              </a:rPr>
              <a:t>不确定时代：企业</a:t>
            </a:r>
            <a:r>
              <a:rPr lang="zh-CN" altLang="en-US" sz="2000" kern="0" dirty="0">
                <a:latin typeface="黑体" panose="02010609060101010101" pitchFamily="49" charset="-122"/>
                <a:ea typeface="黑体" panose="02010609060101010101" pitchFamily="49" charset="-122"/>
                <a:cs typeface="方正中等线简体"/>
              </a:rPr>
              <a:t>靠什么走向</a:t>
            </a:r>
            <a:r>
              <a:rPr lang="zh-CN" altLang="en-US" sz="2000" kern="0" dirty="0" smtClean="0">
                <a:latin typeface="黑体" panose="02010609060101010101" pitchFamily="49" charset="-122"/>
                <a:ea typeface="黑体" panose="02010609060101010101" pitchFamily="49" charset="-122"/>
                <a:cs typeface="方正中等线简体"/>
              </a:rPr>
              <a:t>未来</a:t>
            </a:r>
            <a:endParaRPr lang="en-US" altLang="zh-CN" sz="2000" kern="0" dirty="0" smtClean="0">
              <a:latin typeface="黑体" panose="02010609060101010101" pitchFamily="49" charset="-122"/>
              <a:ea typeface="黑体" panose="02010609060101010101" pitchFamily="49" charset="-122"/>
              <a:cs typeface="方正中等线简体"/>
            </a:endParaRPr>
          </a:p>
          <a:p>
            <a:pPr marL="609600" indent="-609600" fontAlgn="base">
              <a:lnSpc>
                <a:spcPct val="150000"/>
              </a:lnSpc>
              <a:spcBef>
                <a:spcPts val="600"/>
              </a:spcBef>
              <a:spcAft>
                <a:spcPct val="0"/>
              </a:spcAft>
              <a:buClr>
                <a:schemeClr val="tx1"/>
              </a:buClr>
              <a:buFont typeface="Wingdings" panose="05000000000000000000" pitchFamily="2" charset="2"/>
              <a:buChar char="p"/>
            </a:pPr>
            <a:r>
              <a:rPr lang="zh-CN" altLang="en-US" sz="2000" kern="0" dirty="0" smtClean="0">
                <a:latin typeface="黑体" panose="02010609060101010101" pitchFamily="49" charset="-122"/>
                <a:ea typeface="黑体" panose="02010609060101010101" pitchFamily="49" charset="-122"/>
                <a:cs typeface="方正中等线简体"/>
              </a:rPr>
              <a:t>微利时代：走出经营困局的杠杆解</a:t>
            </a:r>
            <a:endParaRPr lang="zh-CN" altLang="en-US" sz="2000" kern="0" dirty="0">
              <a:latin typeface="黑体" panose="02010609060101010101" pitchFamily="49" charset="-122"/>
              <a:ea typeface="黑体" panose="02010609060101010101" pitchFamily="49" charset="-122"/>
              <a:cs typeface="方正中等线简体"/>
            </a:endParaRPr>
          </a:p>
        </p:txBody>
      </p:sp>
      <p:sp>
        <p:nvSpPr>
          <p:cNvPr id="12" name="Rectangle 3"/>
          <p:cNvSpPr txBox="1">
            <a:spLocks noChangeArrowheads="1"/>
          </p:cNvSpPr>
          <p:nvPr/>
        </p:nvSpPr>
        <p:spPr bwMode="auto">
          <a:xfrm>
            <a:off x="4183085" y="4192669"/>
            <a:ext cx="570018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609600" indent="-609600" eaLnBrk="1" hangingPunct="1">
              <a:lnSpc>
                <a:spcPct val="150000"/>
              </a:lnSpc>
              <a:buClr>
                <a:schemeClr val="tx1"/>
              </a:buClr>
              <a:buNone/>
            </a:pPr>
            <a:r>
              <a:rPr lang="zh-CN" altLang="en-US" sz="2400" b="1" kern="0" dirty="0" smtClean="0">
                <a:latin typeface="黑体" panose="02010609060101010101" pitchFamily="49" charset="-122"/>
                <a:ea typeface="黑体" panose="02010609060101010101" pitchFamily="49" charset="-122"/>
              </a:rPr>
              <a:t>下篇：</a:t>
            </a:r>
            <a:r>
              <a:rPr lang="zh-CN" altLang="en-US" sz="2400" b="1" kern="0" dirty="0">
                <a:latin typeface="黑体" panose="02010609060101010101" pitchFamily="49" charset="-122"/>
                <a:ea typeface="黑体" panose="02010609060101010101" pitchFamily="49" charset="-122"/>
              </a:rPr>
              <a:t>案例解析</a:t>
            </a:r>
            <a:r>
              <a:rPr lang="en-US" altLang="zh-CN" sz="2400" b="1" kern="0" dirty="0" smtClean="0">
                <a:latin typeface="黑体" panose="02010609060101010101" pitchFamily="49" charset="-122"/>
                <a:ea typeface="黑体" panose="02010609060101010101" pitchFamily="49" charset="-122"/>
              </a:rPr>
              <a:t>-</a:t>
            </a:r>
            <a:r>
              <a:rPr lang="zh-CN" altLang="en-US" sz="2400" b="1" kern="0" dirty="0" smtClean="0">
                <a:latin typeface="黑体" panose="02010609060101010101" pitchFamily="49" charset="-122"/>
                <a:ea typeface="黑体" panose="02010609060101010101" pitchFamily="49" charset="-122"/>
              </a:rPr>
              <a:t>稻盛和夫的两个故事</a:t>
            </a:r>
            <a:endParaRPr lang="zh-CN" altLang="en-US" sz="2400" b="1" kern="0" dirty="0">
              <a:latin typeface="黑体" panose="02010609060101010101" pitchFamily="49" charset="-122"/>
              <a:ea typeface="黑体" panose="02010609060101010101" pitchFamily="49" charset="-122"/>
            </a:endParaRPr>
          </a:p>
        </p:txBody>
      </p:sp>
      <p:cxnSp>
        <p:nvCxnSpPr>
          <p:cNvPr id="13" name="直接连接符 12"/>
          <p:cNvCxnSpPr/>
          <p:nvPr/>
        </p:nvCxnSpPr>
        <p:spPr bwMode="auto">
          <a:xfrm>
            <a:off x="4221185" y="4712947"/>
            <a:ext cx="5588000" cy="0"/>
          </a:xfrm>
          <a:prstGeom prst="line">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矩形 13"/>
          <p:cNvSpPr/>
          <p:nvPr/>
        </p:nvSpPr>
        <p:spPr>
          <a:xfrm>
            <a:off x="4421715" y="4773842"/>
            <a:ext cx="6095304" cy="93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p>
            <a:pPr marL="609600" indent="-609600" fontAlgn="base">
              <a:lnSpc>
                <a:spcPct val="150000"/>
              </a:lnSpc>
              <a:spcBef>
                <a:spcPts val="600"/>
              </a:spcBef>
              <a:spcAft>
                <a:spcPct val="0"/>
              </a:spcAft>
              <a:buClr>
                <a:schemeClr val="tx1"/>
              </a:buClr>
              <a:buFont typeface="Wingdings" panose="05000000000000000000" pitchFamily="2" charset="2"/>
              <a:buChar char="p"/>
            </a:pPr>
            <a:r>
              <a:rPr lang="zh-CN" altLang="en-US" sz="2000" kern="0" dirty="0" smtClean="0">
                <a:latin typeface="黑体" panose="02010609060101010101" pitchFamily="49" charset="-122"/>
                <a:ea typeface="黑体" panose="02010609060101010101" pitchFamily="49" charset="-122"/>
                <a:cs typeface="方正中等线简体"/>
              </a:rPr>
              <a:t>新员工的联名状</a:t>
            </a:r>
            <a:endParaRPr lang="en-US" altLang="zh-CN" sz="2000" kern="0" dirty="0" smtClean="0">
              <a:latin typeface="黑体" panose="02010609060101010101" pitchFamily="49" charset="-122"/>
              <a:ea typeface="黑体" panose="02010609060101010101" pitchFamily="49" charset="-122"/>
              <a:cs typeface="方正中等线简体"/>
            </a:endParaRPr>
          </a:p>
          <a:p>
            <a:pPr marL="609600" indent="-609600" fontAlgn="base">
              <a:lnSpc>
                <a:spcPct val="150000"/>
              </a:lnSpc>
              <a:spcBef>
                <a:spcPts val="600"/>
              </a:spcBef>
              <a:spcAft>
                <a:spcPct val="0"/>
              </a:spcAft>
              <a:buClr>
                <a:schemeClr val="tx1"/>
              </a:buClr>
              <a:buFont typeface="Wingdings" panose="05000000000000000000" pitchFamily="2" charset="2"/>
              <a:buChar char="p"/>
            </a:pPr>
            <a:r>
              <a:rPr lang="zh-CN" altLang="en-US" sz="2000" kern="0" dirty="0">
                <a:latin typeface="黑体" panose="02010609060101010101" pitchFamily="49" charset="-122"/>
                <a:ea typeface="黑体" panose="02010609060101010101" pitchFamily="49" charset="-122"/>
                <a:cs typeface="方正中等线简体"/>
              </a:rPr>
              <a:t>作</a:t>
            </a:r>
            <a:r>
              <a:rPr lang="zh-CN" altLang="en-US" sz="2000" kern="0" dirty="0" smtClean="0">
                <a:latin typeface="黑体" panose="02010609060101010101" pitchFamily="49" charset="-122"/>
                <a:ea typeface="黑体" panose="02010609060101010101" pitchFamily="49" charset="-122"/>
                <a:cs typeface="方正中等线简体"/>
              </a:rPr>
              <a:t>为人，何谓正确 </a:t>
            </a:r>
            <a:endParaRPr lang="zh-CN" altLang="en-US" sz="2000" kern="0" dirty="0">
              <a:latin typeface="黑体" panose="02010609060101010101" pitchFamily="49" charset="-122"/>
              <a:ea typeface="黑体" panose="02010609060101010101" pitchFamily="49" charset="-122"/>
              <a:cs typeface="方正中等线简体"/>
            </a:endParaRPr>
          </a:p>
        </p:txBody>
      </p:sp>
      <p:sp>
        <p:nvSpPr>
          <p:cNvPr id="15" name="Rectangle 3"/>
          <p:cNvSpPr txBox="1">
            <a:spLocks noChangeArrowheads="1"/>
          </p:cNvSpPr>
          <p:nvPr/>
        </p:nvSpPr>
        <p:spPr bwMode="auto">
          <a:xfrm>
            <a:off x="4195785" y="1476785"/>
            <a:ext cx="661530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609600" indent="-609600" eaLnBrk="1" hangingPunct="1">
              <a:lnSpc>
                <a:spcPct val="150000"/>
              </a:lnSpc>
              <a:buClr>
                <a:schemeClr val="tx1"/>
              </a:buClr>
              <a:buNone/>
            </a:pPr>
            <a:r>
              <a:rPr lang="zh-CN" altLang="en-US" sz="2400" b="1" kern="0" dirty="0" smtClean="0">
                <a:latin typeface="黑体" panose="02010609060101010101" pitchFamily="49" charset="-122"/>
                <a:ea typeface="黑体" panose="02010609060101010101" pitchFamily="49" charset="-122"/>
              </a:rPr>
              <a:t>课前秀</a:t>
            </a:r>
            <a:endParaRPr lang="zh-CN" altLang="en-US" sz="2400" b="1" kern="0" dirty="0">
              <a:latin typeface="黑体" panose="02010609060101010101" pitchFamily="49" charset="-122"/>
              <a:ea typeface="黑体" panose="02010609060101010101" pitchFamily="49" charset="-122"/>
            </a:endParaRPr>
          </a:p>
        </p:txBody>
      </p:sp>
      <p:cxnSp>
        <p:nvCxnSpPr>
          <p:cNvPr id="17" name="直接连接符 16"/>
          <p:cNvCxnSpPr/>
          <p:nvPr/>
        </p:nvCxnSpPr>
        <p:spPr bwMode="auto">
          <a:xfrm>
            <a:off x="4221185" y="1984363"/>
            <a:ext cx="5588000" cy="0"/>
          </a:xfrm>
          <a:prstGeom prst="line">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8" name="Rectangle 3"/>
          <p:cNvSpPr txBox="1">
            <a:spLocks noChangeArrowheads="1"/>
          </p:cNvSpPr>
          <p:nvPr/>
        </p:nvSpPr>
        <p:spPr bwMode="auto">
          <a:xfrm>
            <a:off x="4195785" y="5985285"/>
            <a:ext cx="6615303" cy="46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609600" indent="-609600" eaLnBrk="1" hangingPunct="1">
              <a:lnSpc>
                <a:spcPct val="150000"/>
              </a:lnSpc>
              <a:buClr>
                <a:schemeClr val="tx1"/>
              </a:buClr>
              <a:buNone/>
            </a:pPr>
            <a:r>
              <a:rPr lang="zh-CN" altLang="en-US" sz="2400" b="1" kern="0" dirty="0" smtClean="0">
                <a:latin typeface="黑体" panose="02010609060101010101" pitchFamily="49" charset="-122"/>
                <a:ea typeface="黑体" panose="02010609060101010101" pitchFamily="49" charset="-122"/>
              </a:rPr>
              <a:t>总结与思考</a:t>
            </a:r>
            <a:endParaRPr lang="zh-CN" altLang="en-US" sz="2400" b="1" kern="0" dirty="0">
              <a:latin typeface="黑体" panose="02010609060101010101" pitchFamily="49" charset="-122"/>
              <a:ea typeface="黑体" panose="02010609060101010101" pitchFamily="49" charset="-122"/>
            </a:endParaRPr>
          </a:p>
        </p:txBody>
      </p:sp>
      <p:cxnSp>
        <p:nvCxnSpPr>
          <p:cNvPr id="19" name="直接连接符 18"/>
          <p:cNvCxnSpPr/>
          <p:nvPr/>
        </p:nvCxnSpPr>
        <p:spPr bwMode="auto">
          <a:xfrm>
            <a:off x="4221185" y="6492863"/>
            <a:ext cx="5588000" cy="0"/>
          </a:xfrm>
          <a:prstGeom prst="line">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497845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椭圆 3"/>
          <p:cNvSpPr/>
          <p:nvPr/>
        </p:nvSpPr>
        <p:spPr>
          <a:xfrm>
            <a:off x="2135560" y="2996952"/>
            <a:ext cx="216024" cy="216024"/>
          </a:xfrm>
          <a:prstGeom prst="ellipse">
            <a:avLst/>
          </a:prstGeom>
          <a:solidFill>
            <a:srgbClr val="00B0F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p:nvSpPr>
        <p:spPr>
          <a:xfrm>
            <a:off x="5231904" y="1808820"/>
            <a:ext cx="72008" cy="1260140"/>
          </a:xfrm>
          <a:prstGeom prst="flowChartProcess">
            <a:avLst/>
          </a:prstGeom>
          <a:solidFill>
            <a:srgbClr val="00B0F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竖排文字占位符 1"/>
          <p:cNvSpPr txBox="1"/>
          <p:nvPr/>
        </p:nvSpPr>
        <p:spPr>
          <a:xfrm>
            <a:off x="7752184" y="3262732"/>
            <a:ext cx="2808312" cy="594568"/>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三维世界：面</a:t>
            </a:r>
            <a:endParaRPr lang="en-US" altLang="zh-CN" sz="1400" b="0" dirty="0"/>
          </a:p>
        </p:txBody>
      </p:sp>
      <p:sp>
        <p:nvSpPr>
          <p:cNvPr id="13" name="竖排文字占位符 1"/>
          <p:cNvSpPr txBox="1"/>
          <p:nvPr/>
        </p:nvSpPr>
        <p:spPr>
          <a:xfrm>
            <a:off x="1494480" y="3262732"/>
            <a:ext cx="2527272" cy="594568"/>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一维世界：点</a:t>
            </a:r>
            <a:endParaRPr lang="en-US" altLang="zh-CN" sz="1400" b="0" dirty="0"/>
          </a:p>
        </p:txBody>
      </p:sp>
      <p:sp>
        <p:nvSpPr>
          <p:cNvPr id="14" name="竖排文字占位符 1"/>
          <p:cNvSpPr txBox="1"/>
          <p:nvPr/>
        </p:nvSpPr>
        <p:spPr>
          <a:xfrm>
            <a:off x="4070793" y="3262732"/>
            <a:ext cx="2880320" cy="414046"/>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二维世界：线</a:t>
            </a:r>
            <a:endParaRPr lang="en-US" altLang="zh-CN" sz="1400" b="0" dirty="0"/>
          </a:p>
        </p:txBody>
      </p:sp>
      <p:grpSp>
        <p:nvGrpSpPr>
          <p:cNvPr id="19" name="组合 18"/>
          <p:cNvGrpSpPr/>
          <p:nvPr/>
        </p:nvGrpSpPr>
        <p:grpSpPr>
          <a:xfrm>
            <a:off x="3181527" y="2600058"/>
            <a:ext cx="1512168" cy="139767"/>
            <a:chOff x="-1968896" y="2924944"/>
            <a:chExt cx="2690593" cy="57606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grpSpPr>
        <p:sp>
          <p:nvSpPr>
            <p:cNvPr id="17" name="直角三角形 16"/>
            <p:cNvSpPr/>
            <p:nvPr/>
          </p:nvSpPr>
          <p:spPr>
            <a:xfrm>
              <a:off x="145633" y="2924944"/>
              <a:ext cx="576064" cy="57606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968896" y="3262732"/>
              <a:ext cx="2232248" cy="238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flipV="1">
            <a:off x="3170759" y="2751898"/>
            <a:ext cx="1512168" cy="139767"/>
            <a:chOff x="-1968896" y="2924944"/>
            <a:chExt cx="2690593" cy="57606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grpSpPr>
        <p:sp>
          <p:nvSpPr>
            <p:cNvPr id="27" name="直角三角形 26"/>
            <p:cNvSpPr/>
            <p:nvPr/>
          </p:nvSpPr>
          <p:spPr>
            <a:xfrm>
              <a:off x="145633" y="2924944"/>
              <a:ext cx="576064" cy="57606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968896" y="3262732"/>
              <a:ext cx="2232248" cy="238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890192" y="2574162"/>
            <a:ext cx="1512168" cy="139767"/>
            <a:chOff x="-1968896" y="2924944"/>
            <a:chExt cx="2690593" cy="57606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grpSpPr>
        <p:sp>
          <p:nvSpPr>
            <p:cNvPr id="35" name="直角三角形 34"/>
            <p:cNvSpPr/>
            <p:nvPr/>
          </p:nvSpPr>
          <p:spPr>
            <a:xfrm>
              <a:off x="145633" y="2924944"/>
              <a:ext cx="576064" cy="57606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968896" y="3262732"/>
              <a:ext cx="2232248" cy="238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flipH="1" flipV="1">
            <a:off x="5879424" y="2726002"/>
            <a:ext cx="1512168" cy="139767"/>
            <a:chOff x="-1968896" y="2924944"/>
            <a:chExt cx="2690593" cy="576064"/>
          </a:xfr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path path="circle">
              <a:fillToRect l="50000" t="50000" r="50000" b="50000"/>
            </a:path>
            <a:tileRect/>
          </a:gradFill>
        </p:grpSpPr>
        <p:sp>
          <p:nvSpPr>
            <p:cNvPr id="33" name="直角三角形 32"/>
            <p:cNvSpPr/>
            <p:nvPr/>
          </p:nvSpPr>
          <p:spPr>
            <a:xfrm>
              <a:off x="145633" y="2924944"/>
              <a:ext cx="576064" cy="57606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968896" y="3262732"/>
              <a:ext cx="2232248" cy="2382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竖排文字占位符 1"/>
          <p:cNvSpPr txBox="1"/>
          <p:nvPr/>
        </p:nvSpPr>
        <p:spPr>
          <a:xfrm>
            <a:off x="3601225" y="2276878"/>
            <a:ext cx="689102" cy="594568"/>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超越</a:t>
            </a:r>
            <a:endParaRPr lang="en-US" altLang="zh-CN" sz="1400" b="0" dirty="0"/>
          </a:p>
        </p:txBody>
      </p:sp>
      <p:sp>
        <p:nvSpPr>
          <p:cNvPr id="38" name="竖排文字占位符 1"/>
          <p:cNvSpPr txBox="1"/>
          <p:nvPr/>
        </p:nvSpPr>
        <p:spPr>
          <a:xfrm>
            <a:off x="3590249" y="2765308"/>
            <a:ext cx="689102" cy="594568"/>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投影</a:t>
            </a:r>
            <a:endParaRPr lang="en-US" altLang="zh-CN" sz="1400" b="0" dirty="0"/>
          </a:p>
        </p:txBody>
      </p:sp>
      <p:sp>
        <p:nvSpPr>
          <p:cNvPr id="39" name="竖排文字占位符 1"/>
          <p:cNvSpPr txBox="1"/>
          <p:nvPr/>
        </p:nvSpPr>
        <p:spPr>
          <a:xfrm>
            <a:off x="6447349" y="2248879"/>
            <a:ext cx="689102" cy="594568"/>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超越</a:t>
            </a:r>
            <a:endParaRPr lang="en-US" altLang="zh-CN" sz="1400" b="0" dirty="0"/>
          </a:p>
        </p:txBody>
      </p:sp>
      <p:sp>
        <p:nvSpPr>
          <p:cNvPr id="40" name="竖排文字占位符 1"/>
          <p:cNvSpPr txBox="1"/>
          <p:nvPr/>
        </p:nvSpPr>
        <p:spPr>
          <a:xfrm>
            <a:off x="6436373" y="2737309"/>
            <a:ext cx="689102" cy="594568"/>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1400" b="0" dirty="0"/>
              <a:t>投影</a:t>
            </a:r>
            <a:endParaRPr lang="en-US" altLang="zh-CN" sz="1400" b="0" dirty="0"/>
          </a:p>
        </p:txBody>
      </p:sp>
      <p:sp>
        <p:nvSpPr>
          <p:cNvPr id="41" name="竖排文字占位符 1"/>
          <p:cNvSpPr txBox="1"/>
          <p:nvPr/>
        </p:nvSpPr>
        <p:spPr>
          <a:xfrm>
            <a:off x="3359696" y="4383608"/>
            <a:ext cx="4392488" cy="2357760"/>
          </a:xfrm>
          <a:prstGeom prst="rect">
            <a:avLst/>
          </a:prstGeom>
        </p:spPr>
        <p:txBody>
          <a:bodyPr vert="horz"/>
          <a:lstStyle>
            <a:lvl1pPr marL="342900" indent="-342900" algn="l" defTabSz="914400" rtl="0" eaLnBrk="1" latinLnBrk="0" hangingPunct="1">
              <a:lnSpc>
                <a:spcPct val="150000"/>
              </a:lnSpc>
              <a:spcBef>
                <a:spcPts val="600"/>
              </a:spcBef>
              <a:buFont typeface="Wingdings" pitchFamily="2" charset="2"/>
              <a:buChar char="n"/>
              <a:defRPr sz="1800" b="1" kern="1200">
                <a:solidFill>
                  <a:schemeClr val="tx1"/>
                </a:solidFill>
                <a:latin typeface="华文细黑" pitchFamily="2" charset="-122"/>
                <a:ea typeface="华文细黑" pitchFamily="2" charset="-122"/>
                <a:cs typeface="+mn-cs"/>
              </a:defRPr>
            </a:lvl1pPr>
            <a:lvl2pPr marL="742950" indent="-285750" algn="l" defTabSz="914400" rtl="0" eaLnBrk="1" latinLnBrk="0" hangingPunct="1">
              <a:lnSpc>
                <a:spcPct val="150000"/>
              </a:lnSpc>
              <a:spcBef>
                <a:spcPts val="600"/>
              </a:spcBef>
              <a:buFont typeface="Wingdings" pitchFamily="2" charset="2"/>
              <a:buChar char="p"/>
              <a:defRPr sz="1500" kern="1200">
                <a:solidFill>
                  <a:schemeClr val="tx1"/>
                </a:solidFill>
                <a:latin typeface="华文细黑" pitchFamily="2" charset="-122"/>
                <a:ea typeface="华文细黑" pitchFamily="2" charset="-122"/>
                <a:cs typeface="+mn-cs"/>
              </a:defRPr>
            </a:lvl2pPr>
            <a:lvl3pPr marL="1143000" indent="-228600" algn="l" defTabSz="914400" rtl="0" eaLnBrk="1" latinLnBrk="0" hangingPunct="1">
              <a:lnSpc>
                <a:spcPct val="150000"/>
              </a:lnSpc>
              <a:spcBef>
                <a:spcPts val="600"/>
              </a:spcBef>
              <a:buFont typeface="Wingdings" pitchFamily="2" charset="2"/>
              <a:buChar char="Ø"/>
              <a:defRPr sz="1300" kern="1200">
                <a:solidFill>
                  <a:schemeClr val="tx1"/>
                </a:solidFill>
                <a:latin typeface="华文细黑" pitchFamily="2" charset="-122"/>
                <a:ea typeface="华文细黑" pitchFamily="2" charset="-122"/>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dirty="0">
                <a:latin typeface="宋体" panose="02010600030101010101" pitchFamily="2" charset="-122"/>
                <a:ea typeface="宋体" panose="02010600030101010101" pitchFamily="2" charset="-122"/>
              </a:rPr>
              <a:t>投影：</a:t>
            </a:r>
            <a:r>
              <a:rPr lang="zh-CN" altLang="en-US" sz="2000" dirty="0" smtClean="0">
                <a:latin typeface="宋体" panose="02010600030101010101" pitchFamily="2" charset="-122"/>
                <a:ea typeface="宋体" panose="02010600030101010101" pitchFamily="2" charset="-122"/>
              </a:rPr>
              <a:t>聚</a:t>
            </a:r>
            <a:r>
              <a:rPr lang="en-US" altLang="zh-CN" sz="2000" dirty="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信息</a:t>
            </a:r>
            <a:r>
              <a:rPr lang="zh-CN" altLang="en-US" sz="2000" dirty="0">
                <a:latin typeface="宋体" panose="02010600030101010101" pitchFamily="2" charset="-122"/>
                <a:ea typeface="宋体" panose="02010600030101010101" pitchFamily="2" charset="-122"/>
              </a:rPr>
              <a:t>与自由度的损失</a:t>
            </a:r>
            <a:endParaRPr lang="en-US" altLang="zh-CN" sz="20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超越：还原</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恢复实相</a:t>
            </a:r>
            <a:endParaRPr lang="en-US" altLang="zh-CN" sz="2400" dirty="0">
              <a:latin typeface="宋体" panose="02010600030101010101" pitchFamily="2" charset="-122"/>
              <a:ea typeface="宋体" panose="02010600030101010101" pitchFamily="2" charset="-122"/>
            </a:endParaRPr>
          </a:p>
        </p:txBody>
      </p:sp>
      <p:cxnSp>
        <p:nvCxnSpPr>
          <p:cNvPr id="5" name="直接箭头连接符 4"/>
          <p:cNvCxnSpPr/>
          <p:nvPr/>
        </p:nvCxnSpPr>
        <p:spPr>
          <a:xfrm>
            <a:off x="1161601" y="3140968"/>
            <a:ext cx="20540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4257945" y="3140968"/>
            <a:ext cx="205407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V="1">
            <a:off x="4266329" y="1556792"/>
            <a:ext cx="23998" cy="15925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5159896" y="2996952"/>
            <a:ext cx="216024" cy="216024"/>
          </a:xfrm>
          <a:prstGeom prst="ellipse">
            <a:avLst/>
          </a:prstGeom>
          <a:solidFill>
            <a:srgbClr val="00B0F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V="1">
            <a:off x="8904312" y="1556792"/>
            <a:ext cx="0" cy="9893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8904312" y="2564904"/>
            <a:ext cx="999308" cy="432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8184232" y="2564904"/>
            <a:ext cx="754233" cy="469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平行四边形 21"/>
          <p:cNvSpPr/>
          <p:nvPr/>
        </p:nvSpPr>
        <p:spPr>
          <a:xfrm rot="5400000">
            <a:off x="8120669" y="2141301"/>
            <a:ext cx="901951" cy="809351"/>
          </a:xfrm>
          <a:prstGeom prst="parallelogram">
            <a:avLst>
              <a:gd name="adj" fmla="val 40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流程图: 过程 46"/>
          <p:cNvSpPr/>
          <p:nvPr/>
        </p:nvSpPr>
        <p:spPr>
          <a:xfrm>
            <a:off x="8498552" y="2248878"/>
            <a:ext cx="45719" cy="568053"/>
          </a:xfrm>
          <a:prstGeom prst="flowChartProcess">
            <a:avLst/>
          </a:prstGeom>
          <a:solidFill>
            <a:srgbClr val="00B0F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8184233" y="4187315"/>
            <a:ext cx="2880319" cy="1944216"/>
            <a:chOff x="8184233" y="4187315"/>
            <a:chExt cx="2880319" cy="1944216"/>
          </a:xfrm>
          <a:solidFill>
            <a:schemeClr val="accent1">
              <a:lumMod val="50000"/>
            </a:schemeClr>
          </a:solidFill>
        </p:grpSpPr>
        <p:sp>
          <p:nvSpPr>
            <p:cNvPr id="24" name="同心圆 23"/>
            <p:cNvSpPr/>
            <p:nvPr/>
          </p:nvSpPr>
          <p:spPr>
            <a:xfrm>
              <a:off x="8184233" y="4187315"/>
              <a:ext cx="2088232" cy="1944216"/>
            </a:xfrm>
            <a:prstGeom prst="donut">
              <a:avLst>
                <a:gd name="adj" fmla="val 5482"/>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9120336" y="5013176"/>
              <a:ext cx="216024" cy="216024"/>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0848528" y="5013176"/>
              <a:ext cx="216024" cy="216024"/>
            </a:xfrm>
            <a:prstGeom prst="ellipse">
              <a:avLst/>
            </a:prstGeom>
            <a:gr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标题 1"/>
          <p:cNvSpPr>
            <a:spLocks noGrp="1"/>
          </p:cNvSpPr>
          <p:nvPr>
            <p:ph type="title"/>
          </p:nvPr>
        </p:nvSpPr>
        <p:spPr>
          <a:xfrm>
            <a:off x="431371" y="116632"/>
            <a:ext cx="8832851" cy="836612"/>
          </a:xfrm>
        </p:spPr>
        <p:txBody>
          <a:bodyPr/>
          <a:lstStyle/>
          <a:p>
            <a:r>
              <a:rPr lang="zh-CN" altLang="en-US" dirty="0" smtClean="0"/>
              <a:t>超越：还原真实情境</a:t>
            </a:r>
            <a:endParaRPr lang="zh-CN" altLang="en-US" dirty="0"/>
          </a:p>
        </p:txBody>
      </p:sp>
    </p:spTree>
    <p:extLst>
      <p:ext uri="{BB962C8B-B14F-4D97-AF65-F5344CB8AC3E}">
        <p14:creationId xmlns:p14="http://schemas.microsoft.com/office/powerpoint/2010/main" val="11297165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right)">
                                      <p:cBhvr>
                                        <p:cTn id="39" dur="500"/>
                                        <p:tgtEl>
                                          <p:spTgt spid="32"/>
                                        </p:tgtEl>
                                      </p:cBhvr>
                                    </p:animEffect>
                                  </p:childTnLst>
                                </p:cTn>
                              </p:par>
                            </p:childTnLst>
                          </p:cTn>
                        </p:par>
                        <p:par>
                          <p:cTn id="40" fill="hold">
                            <p:stCondLst>
                              <p:cond delay="500"/>
                            </p:stCondLst>
                            <p:childTnLst>
                              <p:par>
                                <p:cTn id="41" presetID="22" presetClass="entr" presetSubtype="2"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right)">
                                      <p:cBhvr>
                                        <p:cTn id="43" dur="500"/>
                                        <p:tgtEl>
                                          <p:spTgt spid="26"/>
                                        </p:tgtEl>
                                      </p:cBhvr>
                                    </p:animEffect>
                                  </p:childTnLst>
                                </p:cTn>
                              </p:par>
                            </p:childTnLst>
                          </p:cTn>
                        </p:par>
                        <p:par>
                          <p:cTn id="44" fill="hold">
                            <p:stCondLst>
                              <p:cond delay="1000"/>
                            </p:stCondLst>
                            <p:childTnLst>
                              <p:par>
                                <p:cTn id="45" presetID="22" presetClass="entr" presetSubtype="2" fill="hold" grpId="0" nodeType="after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right)">
                                      <p:cBhvr>
                                        <p:cTn id="47" dur="500"/>
                                        <p:tgtEl>
                                          <p:spTgt spid="40"/>
                                        </p:tgtEl>
                                      </p:cBhvr>
                                    </p:animEffect>
                                  </p:childTnLst>
                                </p:cTn>
                              </p:par>
                              <p:par>
                                <p:cTn id="48" presetID="22" presetClass="entr" presetSubtype="2" fill="hold" grpId="0"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right)">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1">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left)">
                                      <p:cBhvr>
                                        <p:cTn id="59" dur="500"/>
                                        <p:tgtEl>
                                          <p:spTgt spid="19"/>
                                        </p:tgtEl>
                                      </p:cBhvr>
                                    </p:animEffect>
                                  </p:childTnLst>
                                </p:cTn>
                              </p:par>
                            </p:childTnLst>
                          </p:cTn>
                        </p:par>
                        <p:par>
                          <p:cTn id="60" fill="hold">
                            <p:stCondLst>
                              <p:cond delay="500"/>
                            </p:stCondLst>
                            <p:childTnLst>
                              <p:par>
                                <p:cTn id="61" presetID="22" presetClass="entr" presetSubtype="8" fill="hold"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left)">
                                      <p:cBhvr>
                                        <p:cTn id="63" dur="500"/>
                                        <p:tgtEl>
                                          <p:spTgt spid="31"/>
                                        </p:tgtEl>
                                      </p:cBhvr>
                                    </p:animEffect>
                                  </p:childTnLst>
                                </p:cTn>
                              </p:par>
                            </p:childTnLst>
                          </p:cTn>
                        </p:par>
                        <p:par>
                          <p:cTn id="64" fill="hold">
                            <p:stCondLst>
                              <p:cond delay="1000"/>
                            </p:stCondLst>
                            <p:childTnLst>
                              <p:par>
                                <p:cTn id="65" presetID="22" presetClass="entr" presetSubtype="8"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left)">
                                      <p:cBhvr>
                                        <p:cTn id="70" dur="500"/>
                                        <p:tgtEl>
                                          <p:spTgt spid="3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2" grpId="0"/>
      <p:bldP spid="13" grpId="0"/>
      <p:bldP spid="14" grpId="0"/>
      <p:bldP spid="37" grpId="0"/>
      <p:bldP spid="38" grpId="0"/>
      <p:bldP spid="39" grpId="0"/>
      <p:bldP spid="40" grpId="0"/>
      <p:bldP spid="42" grpId="0" animBg="1"/>
      <p:bldP spid="22" grpId="0" animBg="1"/>
      <p:bldP spid="47"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地图与场域</a:t>
            </a:r>
            <a:endParaRPr lang="zh-CN" altLang="en-US" dirty="0"/>
          </a:p>
        </p:txBody>
      </p:sp>
      <p:sp>
        <p:nvSpPr>
          <p:cNvPr id="4" name="内容占位符 3"/>
          <p:cNvSpPr>
            <a:spLocks noGrp="1"/>
          </p:cNvSpPr>
          <p:nvPr>
            <p:ph sz="half" idx="2"/>
          </p:nvPr>
        </p:nvSpPr>
        <p:spPr>
          <a:xfrm>
            <a:off x="4343400" y="1425576"/>
            <a:ext cx="7392671" cy="5256213"/>
          </a:xfrm>
        </p:spPr>
        <p:txBody>
          <a:bodyPr/>
          <a:lstStyle/>
          <a:p>
            <a:pPr>
              <a:spcBef>
                <a:spcPct val="0"/>
              </a:spcBef>
            </a:pPr>
            <a:r>
              <a:rPr lang="zh-CN" altLang="zh-CN" sz="2400" b="1" dirty="0" smtClean="0">
                <a:latin typeface="楷体" panose="02010609060101010101" pitchFamily="49" charset="-122"/>
                <a:ea typeface="楷体" panose="02010609060101010101" pitchFamily="49" charset="-122"/>
              </a:rPr>
              <a:t>柯日布斯基：</a:t>
            </a:r>
            <a:r>
              <a:rPr lang="zh-CN" altLang="en-US" sz="2400" b="1" dirty="0" smtClean="0">
                <a:latin typeface="楷体" panose="02010609060101010101" pitchFamily="49" charset="-122"/>
                <a:ea typeface="楷体" panose="02010609060101010101" pitchFamily="49" charset="-122"/>
              </a:rPr>
              <a:t>“</a:t>
            </a:r>
            <a:r>
              <a:rPr lang="zh-CN" altLang="zh-CN" sz="2400" b="1" dirty="0" smtClean="0">
                <a:latin typeface="楷体" panose="02010609060101010101" pitchFamily="49" charset="-122"/>
                <a:ea typeface="楷体" panose="02010609060101010101" pitchFamily="49" charset="-122"/>
              </a:rPr>
              <a:t>所谓</a:t>
            </a:r>
            <a:r>
              <a:rPr lang="zh-CN" altLang="zh-CN" sz="2400" b="1" dirty="0">
                <a:latin typeface="楷体" panose="02010609060101010101" pitchFamily="49" charset="-122"/>
                <a:ea typeface="楷体" panose="02010609060101010101" pitchFamily="49" charset="-122"/>
              </a:rPr>
              <a:t>‘场域’就是这个世界的现实形式，而所谓‘地图’就是任何一种代表或者表示这一场域的某个方面的符号标记法。很显然，地图并非场域。</a:t>
            </a:r>
            <a:r>
              <a:rPr lang="zh-CN" altLang="zh-CN"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Bef>
                <a:spcPct val="0"/>
              </a:spcBef>
            </a:pPr>
            <a:r>
              <a:rPr lang="zh-CN" altLang="en-US" sz="2400" b="1" dirty="0">
                <a:latin typeface="楷体" panose="02010609060101010101" pitchFamily="49" charset="-122"/>
                <a:ea typeface="楷体" panose="02010609060101010101" pitchFamily="49" charset="-122"/>
              </a:rPr>
              <a:t>肯</a:t>
            </a:r>
            <a:r>
              <a:rPr lang="en-US" altLang="zh-CN" sz="2400" b="1" dirty="0">
                <a:latin typeface="楷体" panose="02010609060101010101" pitchFamily="49" charset="-122"/>
                <a:ea typeface="楷体" panose="02010609060101010101" pitchFamily="49" charset="-122"/>
              </a:rPr>
              <a:t>·</a:t>
            </a:r>
            <a:r>
              <a:rPr lang="zh-CN" altLang="en-US" sz="2400" b="1" dirty="0">
                <a:latin typeface="楷体" panose="02010609060101010101" pitchFamily="49" charset="-122"/>
                <a:ea typeface="楷体" panose="02010609060101010101" pitchFamily="49" charset="-122"/>
              </a:rPr>
              <a:t>威尔伯：“二元论和符号化的知识既是科学和哲学的亮点，也是盲点。符号化的地图对于这个文明的社会具有巨大的实用价值，是不可或缺的。但同时，无论这些图像有多么灿烂而详尽，它们依然只不过是图像而已。”</a:t>
            </a:r>
          </a:p>
          <a:p>
            <a:pPr marL="0" indent="0">
              <a:spcBef>
                <a:spcPct val="0"/>
              </a:spcBef>
              <a:buNone/>
            </a:pPr>
            <a:endParaRPr lang="zh-CN" altLang="en-US" sz="1800" b="1" dirty="0">
              <a:latin typeface="楷体" panose="02010609060101010101" pitchFamily="49" charset="-122"/>
              <a:ea typeface="楷体" panose="02010609060101010101" pitchFamily="49" charset="-122"/>
            </a:endParaRPr>
          </a:p>
        </p:txBody>
      </p:sp>
      <p:sp>
        <p:nvSpPr>
          <p:cNvPr id="5" name="灯片编号占位符 4"/>
          <p:cNvSpPr>
            <a:spLocks noGrp="1"/>
          </p:cNvSpPr>
          <p:nvPr>
            <p:ph type="sldNum" sz="quarter" idx="11"/>
          </p:nvPr>
        </p:nvSpPr>
        <p:spPr/>
        <p:txBody>
          <a:bodyPr/>
          <a:lstStyle/>
          <a:p>
            <a:pPr>
              <a:defRPr/>
            </a:pPr>
            <a:fld id="{D0164EEB-9F22-4479-AA47-1E1A4B332859}" type="slidenum">
              <a:rPr lang="en-US" altLang="zh-CN" smtClean="0">
                <a:solidFill>
                  <a:srgbClr val="000000">
                    <a:lumMod val="65000"/>
                    <a:lumOff val="35000"/>
                  </a:srgbClr>
                </a:solidFill>
              </a:rPr>
              <a:pPr>
                <a:defRPr/>
              </a:pPr>
              <a:t>21</a:t>
            </a:fld>
            <a:endParaRPr lang="en-US" altLang="zh-CN" dirty="0">
              <a:solidFill>
                <a:srgbClr val="000000">
                  <a:lumMod val="65000"/>
                  <a:lumOff val="35000"/>
                </a:srgbClr>
              </a:solidFill>
            </a:endParaRPr>
          </a:p>
        </p:txBody>
      </p:sp>
      <p:pic>
        <p:nvPicPr>
          <p:cNvPr id="6" name="Picture 2" descr="https://timgsa.baidu.com/timg?image&amp;quality=80&amp;size=b9999_10000&amp;sec=1490352492&amp;di=df99e5046b8e8cf46faab12c16b05fe9&amp;imgtype=jpg&amp;er=1&amp;src=http%3A%2F%2Fcfanz.cn%2Fuploads%2Fpng%2F2013%2F04%2F23%2F9%2FE191C8CAbQ.png"/>
          <p:cNvPicPr>
            <a:picLocks noChangeAspect="1" noChangeArrowheads="1"/>
          </p:cNvPicPr>
          <p:nvPr/>
        </p:nvPicPr>
        <p:blipFill rotWithShape="1">
          <a:blip r:embed="rId3">
            <a:extLst>
              <a:ext uri="{28A0092B-C50C-407E-A947-70E740481C1C}">
                <a14:useLocalDpi xmlns:a14="http://schemas.microsoft.com/office/drawing/2010/main" val="0"/>
              </a:ext>
            </a:extLst>
          </a:blip>
          <a:srcRect r="42894"/>
          <a:stretch/>
        </p:blipFill>
        <p:spPr bwMode="auto">
          <a:xfrm>
            <a:off x="869997" y="1651000"/>
            <a:ext cx="3168603"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0153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超越：从地图到场域</a:t>
            </a:r>
            <a:endParaRPr lang="zh-CN" altLang="en-US" dirty="0"/>
          </a:p>
        </p:txBody>
      </p:sp>
      <p:sp>
        <p:nvSpPr>
          <p:cNvPr id="4" name="内容占位符 3"/>
          <p:cNvSpPr>
            <a:spLocks noGrp="1"/>
          </p:cNvSpPr>
          <p:nvPr>
            <p:ph sz="half" idx="2"/>
          </p:nvPr>
        </p:nvSpPr>
        <p:spPr>
          <a:xfrm>
            <a:off x="5879784" y="1274440"/>
            <a:ext cx="6203951" cy="4974909"/>
          </a:xfrm>
        </p:spPr>
        <p:txBody>
          <a:bodyPr/>
          <a:lstStyle/>
          <a:p>
            <a:pPr marL="342900" lvl="1" indent="-342900">
              <a:buFont typeface="Wingdings" pitchFamily="2" charset="2"/>
              <a:buChar char="n"/>
            </a:pPr>
            <a:r>
              <a:rPr lang="zh-CN" altLang="en-US" b="1" dirty="0">
                <a:latin typeface="宋体" panose="02010600030101010101" pitchFamily="2" charset="-122"/>
                <a:ea typeface="宋体" panose="02010600030101010101" pitchFamily="2" charset="-122"/>
              </a:rPr>
              <a:t>地图</a:t>
            </a:r>
            <a:r>
              <a:rPr lang="en-US" altLang="zh-CN" b="1" dirty="0">
                <a:latin typeface="宋体" panose="02010600030101010101" pitchFamily="2" charset="-122"/>
                <a:ea typeface="宋体" panose="02010600030101010101" pitchFamily="2" charset="-122"/>
              </a:rPr>
              <a:t>vs.</a:t>
            </a:r>
            <a:r>
              <a:rPr lang="zh-CN" altLang="en-US" b="1" dirty="0">
                <a:latin typeface="宋体" panose="02010600030101010101" pitchFamily="2" charset="-122"/>
                <a:ea typeface="宋体" panose="02010600030101010101" pitchFamily="2" charset="-122"/>
              </a:rPr>
              <a:t>场域</a:t>
            </a:r>
            <a:endParaRPr lang="en-US" altLang="zh-CN" b="1" dirty="0">
              <a:latin typeface="宋体" panose="02010600030101010101" pitchFamily="2" charset="-122"/>
              <a:ea typeface="宋体" panose="02010600030101010101" pitchFamily="2" charset="-122"/>
            </a:endParaRPr>
          </a:p>
          <a:p>
            <a:r>
              <a:rPr lang="zh-CN" altLang="en-US" sz="2400" b="1" dirty="0" smtClean="0">
                <a:latin typeface="宋体" panose="02010600030101010101" pitchFamily="2" charset="-122"/>
                <a:ea typeface="宋体" panose="02010600030101010101" pitchFamily="2" charset="-122"/>
              </a:rPr>
              <a:t>组织的两个面向：</a:t>
            </a:r>
            <a:endParaRPr lang="en-US" altLang="zh-CN" sz="2400" b="1" dirty="0" smtClean="0">
              <a:latin typeface="宋体" panose="02010600030101010101" pitchFamily="2" charset="-122"/>
              <a:ea typeface="宋体" panose="02010600030101010101" pitchFamily="2" charset="-122"/>
            </a:endParaRPr>
          </a:p>
          <a:p>
            <a:pPr lvl="1"/>
            <a:r>
              <a:rPr lang="zh-CN" altLang="en-US" sz="2000" b="1" dirty="0" smtClean="0">
                <a:latin typeface="宋体" panose="02010600030101010101" pitchFamily="2" charset="-122"/>
                <a:ea typeface="宋体" panose="02010600030101010101" pitchFamily="2" charset="-122"/>
              </a:rPr>
              <a:t>技术经济面（实）</a:t>
            </a:r>
            <a:r>
              <a:rPr lang="en-US" altLang="zh-CN" sz="2000" b="1" dirty="0" smtClean="0">
                <a:latin typeface="宋体" panose="02010600030101010101" pitchFamily="2" charset="-122"/>
                <a:ea typeface="宋体" panose="02010600030101010101" pitchFamily="2" charset="-122"/>
              </a:rPr>
              <a:t>vs.</a:t>
            </a:r>
            <a:r>
              <a:rPr lang="zh-CN" altLang="en-US" sz="2000" b="1" dirty="0" smtClean="0">
                <a:latin typeface="宋体" panose="02010600030101010101" pitchFamily="2" charset="-122"/>
                <a:ea typeface="宋体" panose="02010600030101010101" pitchFamily="2" charset="-122"/>
              </a:rPr>
              <a:t>社会文化面（虚）</a:t>
            </a:r>
            <a:endParaRPr lang="en-US" altLang="zh-CN" sz="2000" b="1" dirty="0" smtClean="0">
              <a:latin typeface="宋体" panose="02010600030101010101" pitchFamily="2" charset="-122"/>
              <a:ea typeface="宋体" panose="02010600030101010101" pitchFamily="2" charset="-122"/>
            </a:endParaRPr>
          </a:p>
          <a:p>
            <a:r>
              <a:rPr lang="zh-CN" altLang="en-US" sz="2400" b="1" dirty="0" smtClean="0">
                <a:latin typeface="宋体" panose="02010600030101010101" pitchFamily="2" charset="-122"/>
                <a:ea typeface="宋体" panose="02010600030101010101" pitchFamily="2" charset="-122"/>
              </a:rPr>
              <a:t>组织中的人：</a:t>
            </a:r>
            <a:endParaRPr lang="en-US" altLang="zh-CN" sz="2400" b="1" dirty="0">
              <a:latin typeface="宋体" panose="02010600030101010101" pitchFamily="2" charset="-122"/>
              <a:ea typeface="宋体" panose="02010600030101010101" pitchFamily="2" charset="-122"/>
            </a:endParaRPr>
          </a:p>
          <a:p>
            <a:pPr lvl="1"/>
            <a:r>
              <a:rPr lang="zh-CN" altLang="en-US" sz="2000" b="1" dirty="0" smtClean="0">
                <a:latin typeface="宋体" panose="02010600030101010101" pitchFamily="2" charset="-122"/>
                <a:ea typeface="宋体" panose="02010600030101010101" pitchFamily="2" charset="-122"/>
              </a:rPr>
              <a:t>尽职尽责</a:t>
            </a:r>
            <a:r>
              <a:rPr lang="en-US" altLang="zh-CN" sz="2000" b="1" dirty="0">
                <a:latin typeface="宋体" panose="02010600030101010101" pitchFamily="2" charset="-122"/>
                <a:ea typeface="宋体" panose="02010600030101010101" pitchFamily="2" charset="-122"/>
              </a:rPr>
              <a:t>vs</a:t>
            </a:r>
            <a:r>
              <a:rPr lang="en-US" altLang="zh-CN" sz="2000" b="1" dirty="0" smtClean="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尽心尽力</a:t>
            </a:r>
            <a:endParaRPr lang="en-US" altLang="zh-CN" sz="2000" b="1" dirty="0">
              <a:latin typeface="宋体" panose="02010600030101010101" pitchFamily="2" charset="-122"/>
              <a:ea typeface="宋体" panose="02010600030101010101" pitchFamily="2" charset="-122"/>
            </a:endParaRPr>
          </a:p>
          <a:p>
            <a:r>
              <a:rPr lang="zh-CN" altLang="en-US" sz="2400" b="1" dirty="0" smtClean="0">
                <a:latin typeface="宋体" panose="02010600030101010101" pitchFamily="2" charset="-122"/>
                <a:ea typeface="宋体" panose="02010600030101010101" pitchFamily="2" charset="-122"/>
              </a:rPr>
              <a:t>研究范式：</a:t>
            </a:r>
            <a:endParaRPr lang="en-US" altLang="zh-CN" sz="2400" b="1" dirty="0" smtClean="0">
              <a:latin typeface="宋体" panose="02010600030101010101" pitchFamily="2" charset="-122"/>
              <a:ea typeface="宋体" panose="02010600030101010101" pitchFamily="2" charset="-122"/>
            </a:endParaRPr>
          </a:p>
          <a:p>
            <a:pPr lvl="1"/>
            <a:r>
              <a:rPr lang="zh-CN" altLang="en-US" sz="2000" b="1" dirty="0" smtClean="0">
                <a:latin typeface="宋体" panose="02010600030101010101" pitchFamily="2" charset="-122"/>
                <a:ea typeface="宋体" panose="02010600030101010101" pitchFamily="2" charset="-122"/>
              </a:rPr>
              <a:t>化约论</a:t>
            </a:r>
            <a:r>
              <a:rPr lang="en-US" altLang="zh-CN" sz="2000" b="1" dirty="0" smtClean="0">
                <a:latin typeface="宋体" panose="02010600030101010101" pitchFamily="2" charset="-122"/>
                <a:ea typeface="宋体" panose="02010600030101010101" pitchFamily="2" charset="-122"/>
              </a:rPr>
              <a:t>vs.</a:t>
            </a:r>
            <a:r>
              <a:rPr lang="zh-CN" altLang="en-US" sz="2000" b="1" dirty="0" smtClean="0">
                <a:latin typeface="宋体" panose="02010600030101010101" pitchFamily="2" charset="-122"/>
                <a:ea typeface="宋体" panose="02010600030101010101" pitchFamily="2" charset="-122"/>
              </a:rPr>
              <a:t>系统论</a:t>
            </a:r>
            <a:endParaRPr lang="en-US" altLang="zh-CN" sz="2000" b="1" dirty="0">
              <a:latin typeface="宋体" panose="02010600030101010101" pitchFamily="2" charset="-122"/>
              <a:ea typeface="宋体" panose="02010600030101010101" pitchFamily="2" charset="-122"/>
            </a:endParaRPr>
          </a:p>
          <a:p>
            <a:r>
              <a:rPr lang="zh-CN" altLang="en-US" sz="2400" b="1" dirty="0">
                <a:latin typeface="宋体" panose="02010600030101010101" pitchFamily="2" charset="-122"/>
                <a:ea typeface="宋体" panose="02010600030101010101" pitchFamily="2" charset="-122"/>
              </a:rPr>
              <a:t>知行合一</a:t>
            </a:r>
            <a:endParaRPr lang="en-US" altLang="zh-CN" sz="2400" b="1" dirty="0">
              <a:latin typeface="宋体" panose="02010600030101010101" pitchFamily="2" charset="-122"/>
              <a:ea typeface="宋体" panose="02010600030101010101" pitchFamily="2" charset="-122"/>
            </a:endParaRPr>
          </a:p>
          <a:p>
            <a:pPr lvl="1"/>
            <a:r>
              <a:rPr lang="zh-CN" altLang="en-US" sz="2000" b="1" dirty="0">
                <a:latin typeface="宋体" panose="02010600030101010101" pitchFamily="2" charset="-122"/>
                <a:ea typeface="宋体" panose="02010600030101010101" pitchFamily="2" charset="-122"/>
              </a:rPr>
              <a:t>学</a:t>
            </a:r>
            <a:r>
              <a:rPr lang="en-US" altLang="zh-CN" sz="2000" b="1" dirty="0">
                <a:latin typeface="宋体" panose="02010600030101010101" pitchFamily="2" charset="-122"/>
                <a:ea typeface="宋体" panose="02010600030101010101" pitchFamily="2" charset="-122"/>
              </a:rPr>
              <a:t>vs.</a:t>
            </a:r>
            <a:r>
              <a:rPr lang="zh-CN" altLang="en-US" sz="2000" b="1" dirty="0">
                <a:latin typeface="宋体" panose="02010600030101010101" pitchFamily="2" charset="-122"/>
                <a:ea typeface="宋体" panose="02010600030101010101" pitchFamily="2" charset="-122"/>
              </a:rPr>
              <a:t>习</a:t>
            </a:r>
            <a:endParaRPr lang="en-US" altLang="zh-CN" sz="2000" b="1" dirty="0">
              <a:latin typeface="宋体" panose="02010600030101010101" pitchFamily="2" charset="-122"/>
              <a:ea typeface="宋体" panose="02010600030101010101" pitchFamily="2" charset="-122"/>
            </a:endParaRPr>
          </a:p>
          <a:p>
            <a:pPr lvl="1"/>
            <a:r>
              <a:rPr lang="zh-CN" altLang="en-US" sz="2000" b="1" dirty="0" smtClean="0">
                <a:latin typeface="宋体" panose="02010600030101010101" pitchFamily="2" charset="-122"/>
                <a:ea typeface="宋体" panose="02010600030101010101" pitchFamily="2" charset="-122"/>
              </a:rPr>
              <a:t>见</a:t>
            </a:r>
            <a:r>
              <a:rPr lang="en-US" altLang="zh-CN" sz="2000" b="1" dirty="0">
                <a:latin typeface="宋体" panose="02010600030101010101" pitchFamily="2" charset="-122"/>
                <a:ea typeface="宋体" panose="02010600030101010101" pitchFamily="2" charset="-122"/>
              </a:rPr>
              <a:t>vs.</a:t>
            </a:r>
            <a:r>
              <a:rPr lang="zh-CN" altLang="en-US" sz="2000" b="1" dirty="0" smtClean="0">
                <a:latin typeface="宋体" panose="02010600030101010101" pitchFamily="2" charset="-122"/>
                <a:ea typeface="宋体" panose="02010600030101010101" pitchFamily="2" charset="-122"/>
              </a:rPr>
              <a:t>证</a:t>
            </a:r>
            <a:endParaRPr lang="en-US" altLang="zh-CN" sz="2400" b="1" dirty="0">
              <a:latin typeface="宋体" panose="02010600030101010101" pitchFamily="2" charset="-122"/>
              <a:ea typeface="宋体" panose="02010600030101010101" pitchFamily="2" charset="-122"/>
            </a:endParaRPr>
          </a:p>
          <a:p>
            <a:pPr lvl="1"/>
            <a:endParaRPr lang="zh-CN" altLang="en-US" b="1" dirty="0">
              <a:latin typeface="宋体" panose="02010600030101010101" pitchFamily="2" charset="-122"/>
              <a:ea typeface="宋体" panose="02010600030101010101" pitchFamily="2" charset="-122"/>
            </a:endParaRPr>
          </a:p>
        </p:txBody>
      </p:sp>
      <p:sp>
        <p:nvSpPr>
          <p:cNvPr id="5" name="灯片编号占位符 4"/>
          <p:cNvSpPr>
            <a:spLocks noGrp="1"/>
          </p:cNvSpPr>
          <p:nvPr>
            <p:ph type="sldNum" sz="quarter" idx="11"/>
          </p:nvPr>
        </p:nvSpPr>
        <p:spPr/>
        <p:txBody>
          <a:bodyPr/>
          <a:lstStyle/>
          <a:p>
            <a:pPr>
              <a:defRPr/>
            </a:pPr>
            <a:fld id="{D0164EEB-9F22-4479-AA47-1E1A4B332859}" type="slidenum">
              <a:rPr lang="en-US" altLang="zh-CN" smtClean="0">
                <a:solidFill>
                  <a:srgbClr val="000000">
                    <a:lumMod val="65000"/>
                    <a:lumOff val="35000"/>
                  </a:srgbClr>
                </a:solidFill>
              </a:rPr>
              <a:pPr>
                <a:defRPr/>
              </a:pPr>
              <a:t>22</a:t>
            </a:fld>
            <a:endParaRPr lang="en-US" altLang="zh-CN" dirty="0">
              <a:solidFill>
                <a:srgbClr val="000000">
                  <a:lumMod val="65000"/>
                  <a:lumOff val="35000"/>
                </a:srgbClr>
              </a:solidFill>
            </a:endParaRPr>
          </a:p>
        </p:txBody>
      </p:sp>
      <p:pic>
        <p:nvPicPr>
          <p:cNvPr id="7" name="Picture 2" descr="https://timgsa.baidu.com/timg?image&amp;quality=80&amp;size=b9999_10000&amp;sec=1490352492&amp;di=df99e5046b8e8cf46faab12c16b05fe9&amp;imgtype=jpg&amp;er=1&amp;src=http%3A%2F%2Fcfanz.cn%2Fuploads%2Fpng%2F2013%2F04%2F23%2F9%2FE191C8CAb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17" y="1711960"/>
            <a:ext cx="5548583" cy="433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2266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当我们在说企业文化时，我们在说什么？</a:t>
            </a:r>
            <a:endParaRPr lang="zh-CN" altLang="en-US" dirty="0"/>
          </a:p>
        </p:txBody>
      </p:sp>
      <p:sp>
        <p:nvSpPr>
          <p:cNvPr id="3" name="内容占位符 2"/>
          <p:cNvSpPr>
            <a:spLocks noGrp="1"/>
          </p:cNvSpPr>
          <p:nvPr>
            <p:ph sz="half" idx="1"/>
          </p:nvPr>
        </p:nvSpPr>
        <p:spPr/>
        <p:txBody>
          <a:bodyPr/>
          <a:lstStyle/>
          <a:p>
            <a:r>
              <a:rPr lang="zh-CN" altLang="en-US" b="1" dirty="0" smtClean="0">
                <a:latin typeface="SimSun" charset="-122"/>
                <a:ea typeface="SimSun" charset="-122"/>
                <a:cs typeface="SimSun" charset="-122"/>
              </a:rPr>
              <a:t>企业</a:t>
            </a:r>
            <a:r>
              <a:rPr lang="zh-CN" altLang="en-US" b="1" dirty="0">
                <a:latin typeface="SimSun" charset="-122"/>
                <a:ea typeface="SimSun" charset="-122"/>
                <a:cs typeface="SimSun" charset="-122"/>
              </a:rPr>
              <a:t>作为</a:t>
            </a:r>
            <a:r>
              <a:rPr lang="zh-CN" altLang="en-US" b="1" dirty="0" smtClean="0">
                <a:latin typeface="SimSun" charset="-122"/>
                <a:ea typeface="SimSun" charset="-122"/>
                <a:cs typeface="SimSun" charset="-122"/>
              </a:rPr>
              <a:t>组织体之一，要面对一系列的关系</a:t>
            </a:r>
            <a:r>
              <a:rPr lang="zh-CN" altLang="en-US" b="1" dirty="0">
                <a:latin typeface="SimSun" charset="-122"/>
                <a:ea typeface="SimSun" charset="-122"/>
                <a:cs typeface="SimSun" charset="-122"/>
              </a:rPr>
              <a:t>与命题：</a:t>
            </a:r>
            <a:endParaRPr lang="en-US" altLang="zh-CN" b="1" dirty="0">
              <a:latin typeface="SimSun" charset="-122"/>
              <a:ea typeface="SimSun" charset="-122"/>
              <a:cs typeface="SimSun" charset="-122"/>
            </a:endParaRPr>
          </a:p>
          <a:p>
            <a:pPr lvl="1"/>
            <a:r>
              <a:rPr lang="zh-CN" altLang="en-US" b="1" dirty="0">
                <a:latin typeface="SimSun" charset="-122"/>
                <a:ea typeface="SimSun" charset="-122"/>
                <a:cs typeface="SimSun" charset="-122"/>
              </a:rPr>
              <a:t>企业与</a:t>
            </a:r>
            <a:r>
              <a:rPr lang="zh-CN" altLang="en-US" b="1" dirty="0" smtClean="0">
                <a:latin typeface="SimSun" charset="-122"/>
                <a:ea typeface="SimSun" charset="-122"/>
                <a:cs typeface="SimSun" charset="-122"/>
              </a:rPr>
              <a:t>社会、企业</a:t>
            </a:r>
            <a:r>
              <a:rPr lang="zh-CN" altLang="en-US" b="1" dirty="0">
                <a:latin typeface="SimSun" charset="-122"/>
                <a:ea typeface="SimSun" charset="-122"/>
                <a:cs typeface="SimSun" charset="-122"/>
              </a:rPr>
              <a:t>与</a:t>
            </a:r>
            <a:r>
              <a:rPr lang="zh-CN" altLang="en-US" b="1" dirty="0" smtClean="0">
                <a:latin typeface="SimSun" charset="-122"/>
                <a:ea typeface="SimSun" charset="-122"/>
                <a:cs typeface="SimSun" charset="-122"/>
              </a:rPr>
              <a:t>人、人</a:t>
            </a:r>
            <a:r>
              <a:rPr lang="zh-CN" altLang="en-US" b="1" dirty="0">
                <a:latin typeface="SimSun" charset="-122"/>
                <a:ea typeface="SimSun" charset="-122"/>
                <a:cs typeface="SimSun" charset="-122"/>
              </a:rPr>
              <a:t>与</a:t>
            </a:r>
            <a:r>
              <a:rPr lang="zh-CN" altLang="en-US" b="1" dirty="0" smtClean="0">
                <a:latin typeface="SimSun" charset="-122"/>
                <a:ea typeface="SimSun" charset="-122"/>
                <a:cs typeface="SimSun" charset="-122"/>
              </a:rPr>
              <a:t>人、人</a:t>
            </a:r>
            <a:r>
              <a:rPr lang="zh-CN" altLang="en-US" b="1" dirty="0">
                <a:latin typeface="SimSun" charset="-122"/>
                <a:ea typeface="SimSun" charset="-122"/>
                <a:cs typeface="SimSun" charset="-122"/>
              </a:rPr>
              <a:t>与</a:t>
            </a:r>
            <a:r>
              <a:rPr lang="zh-CN" altLang="en-US" b="1" dirty="0" smtClean="0">
                <a:latin typeface="SimSun" charset="-122"/>
                <a:ea typeface="SimSun" charset="-122"/>
                <a:cs typeface="SimSun" charset="-122"/>
              </a:rPr>
              <a:t>工作的关系的本质？</a:t>
            </a:r>
            <a:endParaRPr lang="en-US" altLang="zh-CN" b="1" dirty="0">
              <a:latin typeface="SimSun" charset="-122"/>
              <a:ea typeface="SimSun" charset="-122"/>
              <a:cs typeface="SimSun" charset="-122"/>
            </a:endParaRPr>
          </a:p>
          <a:p>
            <a:pPr lvl="2"/>
            <a:r>
              <a:rPr lang="zh-CN" altLang="en-US" b="1" dirty="0">
                <a:latin typeface="SimSun" charset="-122"/>
                <a:ea typeface="SimSun" charset="-122"/>
                <a:cs typeface="SimSun" charset="-122"/>
              </a:rPr>
              <a:t>企业存在的理由</a:t>
            </a:r>
            <a:r>
              <a:rPr lang="zh-CN" altLang="en-US" b="1" dirty="0" smtClean="0">
                <a:latin typeface="SimSun" charset="-122"/>
                <a:ea typeface="SimSun" charset="-122"/>
                <a:cs typeface="SimSun" charset="-122"/>
              </a:rPr>
              <a:t>？如何跨越不确定性走向未来？</a:t>
            </a:r>
            <a:endParaRPr lang="en-US" altLang="zh-CN" b="1" dirty="0">
              <a:latin typeface="SimSun" charset="-122"/>
              <a:ea typeface="SimSun" charset="-122"/>
              <a:cs typeface="SimSun" charset="-122"/>
            </a:endParaRPr>
          </a:p>
          <a:p>
            <a:pPr lvl="2"/>
            <a:r>
              <a:rPr lang="zh-CN" altLang="en-US" b="1" dirty="0">
                <a:latin typeface="SimSun" charset="-122"/>
                <a:ea typeface="SimSun" charset="-122"/>
                <a:cs typeface="SimSun" charset="-122"/>
              </a:rPr>
              <a:t>企业</a:t>
            </a:r>
            <a:r>
              <a:rPr lang="zh-CN" altLang="en-US" b="1" dirty="0" smtClean="0">
                <a:latin typeface="SimSun" charset="-122"/>
                <a:ea typeface="SimSun" charset="-122"/>
                <a:cs typeface="SimSun" charset="-122"/>
              </a:rPr>
              <a:t>的</a:t>
            </a:r>
            <a:r>
              <a:rPr lang="zh-CN" altLang="en-US" dirty="0" smtClean="0">
                <a:latin typeface="SimSun" charset="-122"/>
                <a:ea typeface="SimSun" charset="-122"/>
                <a:cs typeface="SimSun" charset="-122"/>
              </a:rPr>
              <a:t>源</a:t>
            </a:r>
            <a:r>
              <a:rPr lang="zh-CN" altLang="en-US" b="1" dirty="0" smtClean="0">
                <a:latin typeface="SimSun" charset="-122"/>
                <a:ea typeface="SimSun" charset="-122"/>
                <a:cs typeface="SimSun" charset="-122"/>
              </a:rPr>
              <a:t>动力与持续动力？</a:t>
            </a:r>
            <a:endParaRPr lang="en-US" altLang="zh-CN" b="1" dirty="0">
              <a:latin typeface="SimSun" charset="-122"/>
              <a:ea typeface="SimSun" charset="-122"/>
              <a:cs typeface="SimSun" charset="-122"/>
            </a:endParaRPr>
          </a:p>
          <a:p>
            <a:pPr lvl="2"/>
            <a:r>
              <a:rPr lang="zh-CN" altLang="en-US" b="1" dirty="0">
                <a:latin typeface="SimSun" charset="-122"/>
                <a:ea typeface="SimSun" charset="-122"/>
                <a:cs typeface="SimSun" charset="-122"/>
              </a:rPr>
              <a:t>企业内的分工与协同效率？</a:t>
            </a:r>
            <a:endParaRPr lang="en-US" altLang="zh-CN" b="1" dirty="0">
              <a:latin typeface="SimSun" charset="-122"/>
              <a:ea typeface="SimSun" charset="-122"/>
              <a:cs typeface="SimSun" charset="-122"/>
            </a:endParaRPr>
          </a:p>
          <a:p>
            <a:pPr lvl="2"/>
            <a:r>
              <a:rPr lang="zh-CN" altLang="en-US" b="1" dirty="0">
                <a:latin typeface="SimSun" charset="-122"/>
                <a:ea typeface="SimSun" charset="-122"/>
                <a:cs typeface="SimSun" charset="-122"/>
              </a:rPr>
              <a:t>企业内人心</a:t>
            </a:r>
            <a:r>
              <a:rPr lang="zh-CN" altLang="en-US" b="1" dirty="0" smtClean="0">
                <a:latin typeface="SimSun" charset="-122"/>
                <a:ea typeface="SimSun" charset="-122"/>
                <a:cs typeface="SimSun" charset="-122"/>
              </a:rPr>
              <a:t>的共振与对抗？</a:t>
            </a:r>
            <a:endParaRPr lang="en-US" altLang="zh-CN" b="1" dirty="0" smtClean="0">
              <a:latin typeface="SimSun" charset="-122"/>
              <a:ea typeface="SimSun" charset="-122"/>
              <a:cs typeface="SimSun" charset="-122"/>
            </a:endParaRPr>
          </a:p>
          <a:p>
            <a:pPr lvl="2"/>
            <a:r>
              <a:rPr lang="en-US" altLang="zh-CN" b="1" dirty="0" smtClean="0">
                <a:latin typeface="SimSun" charset="-122"/>
                <a:ea typeface="SimSun" charset="-122"/>
                <a:cs typeface="SimSun" charset="-122"/>
              </a:rPr>
              <a:t>……</a:t>
            </a:r>
            <a:endParaRPr lang="zh-CN" altLang="en-US" b="1" dirty="0">
              <a:latin typeface="SimSun" charset="-122"/>
              <a:ea typeface="SimSun" charset="-122"/>
              <a:cs typeface="SimSun" charset="-122"/>
            </a:endParaRPr>
          </a:p>
          <a:p>
            <a:pPr lvl="2"/>
            <a:endParaRPr lang="en-US" altLang="zh-CN" dirty="0">
              <a:latin typeface="SimSun" charset="-122"/>
              <a:ea typeface="SimSun" charset="-122"/>
              <a:cs typeface="SimSun" charset="-122"/>
            </a:endParaRPr>
          </a:p>
        </p:txBody>
      </p:sp>
      <p:sp>
        <p:nvSpPr>
          <p:cNvPr id="6" name="内容占位符 5"/>
          <p:cNvSpPr>
            <a:spLocks noGrp="1"/>
          </p:cNvSpPr>
          <p:nvPr>
            <p:ph sz="half" idx="2"/>
          </p:nvPr>
        </p:nvSpPr>
        <p:spPr/>
        <p:txBody>
          <a:bodyPr/>
          <a:lstStyle/>
          <a:p>
            <a:r>
              <a:rPr lang="zh-CN" altLang="en-US" b="1" dirty="0" smtClean="0">
                <a:latin typeface="SimSun" charset="-122"/>
                <a:ea typeface="SimSun" charset="-122"/>
                <a:cs typeface="SimSun" charset="-122"/>
              </a:rPr>
              <a:t>审视这些命题，需要系统视角和</a:t>
            </a:r>
            <a:r>
              <a:rPr lang="en-US" altLang="zh-CN" b="1" dirty="0" smtClean="0">
                <a:latin typeface="SimSun" charset="-122"/>
                <a:ea typeface="SimSun" charset="-122"/>
                <a:cs typeface="SimSun" charset="-122"/>
              </a:rPr>
              <a:t>『</a:t>
            </a:r>
            <a:r>
              <a:rPr lang="zh-CN" altLang="en-US" b="1" dirty="0" smtClean="0">
                <a:latin typeface="SimSun" charset="-122"/>
                <a:ea typeface="SimSun" charset="-122"/>
                <a:cs typeface="SimSun" charset="-122"/>
              </a:rPr>
              <a:t>超越</a:t>
            </a:r>
            <a:r>
              <a:rPr lang="en-US" altLang="zh-CN" b="1" dirty="0" smtClean="0">
                <a:latin typeface="SimSun" charset="-122"/>
                <a:ea typeface="SimSun" charset="-122"/>
                <a:cs typeface="SimSun" charset="-122"/>
              </a:rPr>
              <a:t>』</a:t>
            </a:r>
            <a:r>
              <a:rPr lang="zh-CN" altLang="en-US" b="1" dirty="0" smtClean="0">
                <a:latin typeface="SimSun" charset="-122"/>
                <a:ea typeface="SimSun" charset="-122"/>
                <a:cs typeface="SimSun" charset="-122"/>
              </a:rPr>
              <a:t>能力</a:t>
            </a:r>
            <a:r>
              <a:rPr lang="zh-CN" altLang="en-US" b="1" dirty="0">
                <a:latin typeface="SimSun" charset="-122"/>
                <a:ea typeface="SimSun" charset="-122"/>
                <a:cs typeface="SimSun" charset="-122"/>
              </a:rPr>
              <a:t>：</a:t>
            </a:r>
            <a:endParaRPr lang="en-US" altLang="zh-CN" b="1" dirty="0" smtClean="0">
              <a:latin typeface="SimSun" charset="-122"/>
              <a:ea typeface="SimSun" charset="-122"/>
              <a:cs typeface="SimSun" charset="-122"/>
            </a:endParaRPr>
          </a:p>
          <a:p>
            <a:pPr lvl="1"/>
            <a:r>
              <a:rPr lang="zh-CN" altLang="en-US" b="1" dirty="0" smtClean="0">
                <a:latin typeface="SimSun" charset="-122"/>
                <a:ea typeface="SimSun" charset="-122"/>
                <a:cs typeface="SimSun" charset="-122"/>
              </a:rPr>
              <a:t>场域中无形的部分，也许无法表达，但却能够感受</a:t>
            </a:r>
            <a:endParaRPr lang="en-US" altLang="zh-CN" b="1" dirty="0" smtClean="0">
              <a:latin typeface="SimSun" charset="-122"/>
              <a:ea typeface="SimSun" charset="-122"/>
              <a:cs typeface="SimSun" charset="-122"/>
            </a:endParaRPr>
          </a:p>
          <a:p>
            <a:pPr lvl="1"/>
            <a:r>
              <a:rPr lang="zh-CN" altLang="en-US" b="1" dirty="0" smtClean="0">
                <a:latin typeface="SimSun" charset="-122"/>
                <a:ea typeface="SimSun" charset="-122"/>
                <a:cs typeface="SimSun" charset="-122"/>
              </a:rPr>
              <a:t>也许可以尝试顺应其中的无形之力、无用之用，去解决组织中的很多问题，以期层层</a:t>
            </a:r>
            <a:r>
              <a:rPr lang="zh-CN" altLang="en-US" b="1" dirty="0">
                <a:latin typeface="SimSun" charset="-122"/>
                <a:ea typeface="SimSun" charset="-122"/>
                <a:cs typeface="SimSun" charset="-122"/>
              </a:rPr>
              <a:t>超越</a:t>
            </a:r>
            <a:r>
              <a:rPr lang="zh-CN" altLang="en-US" b="1" dirty="0" smtClean="0">
                <a:latin typeface="SimSun" charset="-122"/>
                <a:ea typeface="SimSun" charset="-122"/>
                <a:cs typeface="SimSun" charset="-122"/>
              </a:rPr>
              <a:t>，逐步达成企业与社会、企业与人、人与工作、人与人的和谐统一</a:t>
            </a:r>
            <a:r>
              <a:rPr lang="en-US" altLang="zh-CN" dirty="0">
                <a:latin typeface="SimSun" charset="-122"/>
                <a:ea typeface="SimSun" charset="-122"/>
                <a:cs typeface="SimSun" charset="-122"/>
              </a:rPr>
              <a:t>……</a:t>
            </a:r>
            <a:endParaRPr lang="en-US" altLang="zh-CN" b="1" dirty="0">
              <a:latin typeface="SimSun" charset="-122"/>
              <a:ea typeface="SimSun" charset="-122"/>
              <a:cs typeface="SimSun" charset="-122"/>
            </a:endParaRPr>
          </a:p>
          <a:p>
            <a:endParaRPr lang="en-US" altLang="zh-CN" sz="2400" b="1" dirty="0">
              <a:latin typeface="SimSun" charset="-122"/>
              <a:ea typeface="SimSun" charset="-122"/>
              <a:cs typeface="SimSun" charset="-122"/>
            </a:endParaRPr>
          </a:p>
        </p:txBody>
      </p:sp>
      <p:sp>
        <p:nvSpPr>
          <p:cNvPr id="5" name="灯片编号占位符 4"/>
          <p:cNvSpPr>
            <a:spLocks noGrp="1"/>
          </p:cNvSpPr>
          <p:nvPr>
            <p:ph type="sldNum" sz="quarter" idx="11"/>
          </p:nvPr>
        </p:nvSpPr>
        <p:spPr/>
        <p:txBody>
          <a:bodyPr/>
          <a:lstStyle/>
          <a:p>
            <a:pPr>
              <a:defRPr/>
            </a:pPr>
            <a:fld id="{D0164EEB-9F22-4479-AA47-1E1A4B332859}" type="slidenum">
              <a:rPr lang="en-US" altLang="zh-CN" smtClean="0">
                <a:solidFill>
                  <a:srgbClr val="000000">
                    <a:lumMod val="65000"/>
                    <a:lumOff val="35000"/>
                  </a:srgbClr>
                </a:solidFill>
              </a:rPr>
              <a:pPr>
                <a:defRPr/>
              </a:pPr>
              <a:t>23</a:t>
            </a:fld>
            <a:endParaRPr lang="en-US" altLang="zh-CN" dirty="0">
              <a:solidFill>
                <a:srgbClr val="000000">
                  <a:lumMod val="65000"/>
                  <a:lumOff val="35000"/>
                </a:srgbClr>
              </a:solidFill>
            </a:endParaRPr>
          </a:p>
        </p:txBody>
      </p:sp>
    </p:spTree>
    <p:extLst>
      <p:ext uri="{BB962C8B-B14F-4D97-AF65-F5344CB8AC3E}">
        <p14:creationId xmlns:p14="http://schemas.microsoft.com/office/powerpoint/2010/main" val="11586345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88" name="Text Box 9"/>
          <p:cNvSpPr txBox="1">
            <a:spLocks noChangeArrowheads="1"/>
          </p:cNvSpPr>
          <p:nvPr/>
        </p:nvSpPr>
        <p:spPr bwMode="auto">
          <a:xfrm>
            <a:off x="4238626" y="3452220"/>
            <a:ext cx="1857374"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理论探讨</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931493" y="212639"/>
            <a:ext cx="612668" cy="1015663"/>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6000" b="1" dirty="0" smtClean="0">
                <a:solidFill>
                  <a:srgbClr val="969696"/>
                </a:solidFill>
                <a:ea typeface="宋体" pitchFamily="2" charset="-122"/>
              </a:rPr>
              <a:t>1</a:t>
            </a:r>
            <a:endParaRPr lang="en-US" altLang="zh-CN"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5" name="Text Box 9"/>
          <p:cNvSpPr txBox="1">
            <a:spLocks noChangeArrowheads="1"/>
          </p:cNvSpPr>
          <p:nvPr/>
        </p:nvSpPr>
        <p:spPr bwMode="auto">
          <a:xfrm>
            <a:off x="4543426" y="4464571"/>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企业文化背后的两个基本命题</a:t>
            </a:r>
            <a:endParaRPr lang="en-US" altLang="zh-CN" sz="3200" b="1" dirty="0">
              <a:solidFill>
                <a:srgbClr val="000000"/>
              </a:solidFill>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图片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9310" y="-26008"/>
            <a:ext cx="2121592" cy="2121592"/>
          </a:xfrm>
          <a:prstGeom prst="rect">
            <a:avLst/>
          </a:prstGeom>
        </p:spPr>
      </p:pic>
    </p:spTree>
    <p:extLst>
      <p:ext uri="{BB962C8B-B14F-4D97-AF65-F5344CB8AC3E}">
        <p14:creationId xmlns:p14="http://schemas.microsoft.com/office/powerpoint/2010/main" val="398156995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721943" y="269789"/>
            <a:ext cx="1042273" cy="830997"/>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4800" b="1" dirty="0">
                <a:solidFill>
                  <a:srgbClr val="969696"/>
                </a:solidFill>
                <a:ea typeface="宋体" pitchFamily="2" charset="-122"/>
              </a:rPr>
              <a:t>1</a:t>
            </a:r>
            <a:r>
              <a:rPr lang="en-US" altLang="zh-CN" sz="4800" b="1" dirty="0" smtClean="0">
                <a:solidFill>
                  <a:srgbClr val="969696"/>
                </a:solidFill>
                <a:ea typeface="宋体" pitchFamily="2" charset="-122"/>
              </a:rPr>
              <a:t>.1</a:t>
            </a:r>
            <a:endParaRPr lang="en-US" altLang="zh-CN" sz="1400"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sp>
        <p:nvSpPr>
          <p:cNvPr id="17" name="Text Box 9"/>
          <p:cNvSpPr txBox="1">
            <a:spLocks noChangeArrowheads="1"/>
          </p:cNvSpPr>
          <p:nvPr/>
        </p:nvSpPr>
        <p:spPr bwMode="auto">
          <a:xfrm>
            <a:off x="4543426" y="4464571"/>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     企业靠什么走向未来？</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2" name="矩形 1"/>
          <p:cNvSpPr/>
          <p:nvPr/>
        </p:nvSpPr>
        <p:spPr>
          <a:xfrm>
            <a:off x="4238626" y="3594894"/>
            <a:ext cx="2656496" cy="584775"/>
          </a:xfrm>
          <a:prstGeom prst="rect">
            <a:avLst/>
          </a:prstGeom>
        </p:spPr>
        <p:txBody>
          <a:bodyPr wrap="none">
            <a:spAutoFit/>
          </a:bodyPr>
          <a:lstStyle/>
          <a:p>
            <a:r>
              <a:rPr lang="zh-CN" altLang="en-US" sz="3200" b="1" kern="0" dirty="0" smtClean="0">
                <a:solidFill>
                  <a:srgbClr val="000000"/>
                </a:solidFill>
                <a:latin typeface="黑体" panose="02010609060101010101" pitchFamily="49" charset="-122"/>
                <a:ea typeface="黑体" panose="02010609060101010101" pitchFamily="49" charset="-122"/>
              </a:rPr>
              <a:t>不确定时代：</a:t>
            </a:r>
            <a:endParaRPr lang="zh-CN" altLang="en-US" sz="3200" dirty="0"/>
          </a:p>
        </p:txBody>
      </p:sp>
      <p:pic>
        <p:nvPicPr>
          <p:cNvPr id="15" name="图片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9310" y="-26008"/>
            <a:ext cx="2121592" cy="2121592"/>
          </a:xfrm>
          <a:prstGeom prst="rect">
            <a:avLst/>
          </a:prstGeom>
        </p:spPr>
      </p:pic>
    </p:spTree>
    <p:extLst>
      <p:ext uri="{BB962C8B-B14F-4D97-AF65-F5344CB8AC3E}">
        <p14:creationId xmlns:p14="http://schemas.microsoft.com/office/powerpoint/2010/main" val="23934288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26</a:t>
            </a:fld>
            <a:endParaRPr lang="en-US" altLang="zh-CN">
              <a:solidFill>
                <a:srgbClr val="000000">
                  <a:lumMod val="65000"/>
                  <a:lumOff val="35000"/>
                </a:srgbClr>
              </a:solidFill>
            </a:endParaRPr>
          </a:p>
        </p:txBody>
      </p:sp>
      <p:sp>
        <p:nvSpPr>
          <p:cNvPr id="5" name="Text Box 2"/>
          <p:cNvSpPr txBox="1">
            <a:spLocks noChangeArrowheads="1"/>
          </p:cNvSpPr>
          <p:nvPr/>
        </p:nvSpPr>
        <p:spPr bwMode="auto">
          <a:xfrm>
            <a:off x="1085849" y="1943372"/>
            <a:ext cx="2506125" cy="3801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288925" indent="-288925">
              <a:defRPr kumimoji="1" sz="2400">
                <a:solidFill>
                  <a:schemeClr val="tx1"/>
                </a:solidFill>
                <a:latin typeface="Times New Roman" pitchFamily="18" charset="0"/>
                <a:ea typeface="宋体" pitchFamily="2" charset="-122"/>
              </a:defRPr>
            </a:lvl1pPr>
            <a:lvl2pPr marL="479425">
              <a:defRPr kumimoji="1" sz="2400">
                <a:solidFill>
                  <a:schemeClr val="tx1"/>
                </a:solidFill>
                <a:latin typeface="Times New Roman" pitchFamily="18" charset="0"/>
                <a:ea typeface="宋体" pitchFamily="2" charset="-122"/>
              </a:defRPr>
            </a:lvl2pPr>
            <a:lvl3pPr>
              <a:defRPr kumimoji="1" sz="2400">
                <a:solidFill>
                  <a:schemeClr val="tx1"/>
                </a:solidFill>
                <a:latin typeface="Times New Roman" pitchFamily="18" charset="0"/>
                <a:ea typeface="宋体" pitchFamily="2" charset="-122"/>
              </a:defRPr>
            </a:lvl3pPr>
            <a:lvl4pPr>
              <a:defRPr kumimoji="1" sz="2400">
                <a:solidFill>
                  <a:schemeClr val="tx1"/>
                </a:solidFill>
                <a:latin typeface="Times New Roman" pitchFamily="18" charset="0"/>
                <a:ea typeface="宋体" pitchFamily="2" charset="-122"/>
              </a:defRPr>
            </a:lvl4pPr>
            <a:lvl5pPr>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marL="0" indent="0" algn="r" fontAlgn="base">
              <a:lnSpc>
                <a:spcPct val="150000"/>
              </a:lnSpc>
              <a:spcBef>
                <a:spcPts val="600"/>
              </a:spcBef>
              <a:spcAft>
                <a:spcPct val="0"/>
              </a:spcAft>
              <a:buClr>
                <a:schemeClr val="tx1"/>
              </a:buClr>
            </a:pPr>
            <a:r>
              <a:rPr lang="zh-CN" altLang="en-US" b="1" dirty="0">
                <a:solidFill>
                  <a:srgbClr val="000000"/>
                </a:solidFill>
                <a:latin typeface="黑体" pitchFamily="49" charset="-122"/>
                <a:ea typeface="黑体" pitchFamily="49" charset="-122"/>
              </a:rPr>
              <a:t>中国人</a:t>
            </a:r>
          </a:p>
          <a:p>
            <a:pPr marL="0" indent="0" algn="r" fontAlgn="base">
              <a:lnSpc>
                <a:spcPct val="150000"/>
              </a:lnSpc>
              <a:spcBef>
                <a:spcPts val="600"/>
              </a:spcBef>
              <a:spcAft>
                <a:spcPct val="0"/>
              </a:spcAft>
              <a:buClr>
                <a:schemeClr val="tx1"/>
              </a:buClr>
            </a:pPr>
            <a:r>
              <a:rPr lang="zh-CN" altLang="en-US" b="1" dirty="0">
                <a:solidFill>
                  <a:srgbClr val="000000"/>
                </a:solidFill>
                <a:latin typeface="黑体" pitchFamily="49" charset="-122"/>
                <a:ea typeface="黑体" pitchFamily="49" charset="-122"/>
              </a:rPr>
              <a:t>全球</a:t>
            </a:r>
            <a:r>
              <a:rPr lang="en-US" altLang="zh-CN" b="1" dirty="0">
                <a:solidFill>
                  <a:srgbClr val="000000"/>
                </a:solidFill>
                <a:latin typeface="黑体" pitchFamily="49" charset="-122"/>
                <a:ea typeface="黑体" pitchFamily="49" charset="-122"/>
              </a:rPr>
              <a:t>500</a:t>
            </a:r>
            <a:r>
              <a:rPr lang="zh-CN" altLang="en-US" b="1" dirty="0">
                <a:solidFill>
                  <a:srgbClr val="000000"/>
                </a:solidFill>
                <a:latin typeface="黑体" pitchFamily="49" charset="-122"/>
                <a:ea typeface="黑体" pitchFamily="49" charset="-122"/>
              </a:rPr>
              <a:t>强</a:t>
            </a:r>
          </a:p>
          <a:p>
            <a:pPr marL="0" indent="0" algn="r" fontAlgn="base">
              <a:lnSpc>
                <a:spcPct val="150000"/>
              </a:lnSpc>
              <a:spcBef>
                <a:spcPts val="600"/>
              </a:spcBef>
              <a:spcAft>
                <a:spcPct val="0"/>
              </a:spcAft>
              <a:buClr>
                <a:schemeClr val="tx1"/>
              </a:buClr>
            </a:pPr>
            <a:r>
              <a:rPr lang="zh-CN" altLang="en-US" b="1" dirty="0">
                <a:solidFill>
                  <a:srgbClr val="000000"/>
                </a:solidFill>
                <a:latin typeface="黑体" pitchFamily="49" charset="-122"/>
                <a:ea typeface="黑体" pitchFamily="49" charset="-122"/>
              </a:rPr>
              <a:t>全球</a:t>
            </a:r>
            <a:r>
              <a:rPr lang="en-US" altLang="zh-CN" b="1" dirty="0">
                <a:solidFill>
                  <a:srgbClr val="000000"/>
                </a:solidFill>
                <a:latin typeface="黑体" pitchFamily="49" charset="-122"/>
                <a:ea typeface="黑体" pitchFamily="49" charset="-122"/>
              </a:rPr>
              <a:t>1000</a:t>
            </a:r>
            <a:r>
              <a:rPr lang="zh-CN" altLang="en-US" b="1" dirty="0">
                <a:solidFill>
                  <a:srgbClr val="000000"/>
                </a:solidFill>
                <a:latin typeface="黑体" pitchFamily="49" charset="-122"/>
                <a:ea typeface="黑体" pitchFamily="49" charset="-122"/>
              </a:rPr>
              <a:t>强集团</a:t>
            </a:r>
          </a:p>
          <a:p>
            <a:pPr marL="0" indent="0" algn="r" fontAlgn="base">
              <a:lnSpc>
                <a:spcPct val="150000"/>
              </a:lnSpc>
              <a:spcBef>
                <a:spcPts val="600"/>
              </a:spcBef>
              <a:spcAft>
                <a:spcPct val="0"/>
              </a:spcAft>
              <a:buClr>
                <a:schemeClr val="tx1"/>
              </a:buClr>
            </a:pPr>
            <a:r>
              <a:rPr lang="zh-CN" altLang="en-US" b="1" dirty="0">
                <a:solidFill>
                  <a:srgbClr val="000000"/>
                </a:solidFill>
                <a:latin typeface="黑体" pitchFamily="49" charset="-122"/>
                <a:ea typeface="黑体" pitchFamily="49" charset="-122"/>
              </a:rPr>
              <a:t>跨国公司</a:t>
            </a:r>
          </a:p>
          <a:p>
            <a:pPr marL="0" indent="0" algn="r" fontAlgn="base">
              <a:lnSpc>
                <a:spcPct val="150000"/>
              </a:lnSpc>
              <a:spcBef>
                <a:spcPts val="600"/>
              </a:spcBef>
              <a:spcAft>
                <a:spcPct val="0"/>
              </a:spcAft>
              <a:buClr>
                <a:schemeClr val="tx1"/>
              </a:buClr>
            </a:pPr>
            <a:r>
              <a:rPr lang="zh-CN" altLang="en-US" b="1" dirty="0">
                <a:solidFill>
                  <a:srgbClr val="000000"/>
                </a:solidFill>
                <a:latin typeface="黑体" pitchFamily="49" charset="-122"/>
                <a:ea typeface="黑体" pitchFamily="49" charset="-122"/>
              </a:rPr>
              <a:t>中国集团公司</a:t>
            </a:r>
          </a:p>
          <a:p>
            <a:pPr marL="0" indent="0" algn="r" fontAlgn="base">
              <a:lnSpc>
                <a:spcPct val="150000"/>
              </a:lnSpc>
              <a:spcBef>
                <a:spcPts val="600"/>
              </a:spcBef>
              <a:spcAft>
                <a:spcPct val="0"/>
              </a:spcAft>
              <a:buClr>
                <a:schemeClr val="tx1"/>
              </a:buClr>
            </a:pPr>
            <a:r>
              <a:rPr lang="zh-CN" altLang="en-US" b="1" dirty="0">
                <a:solidFill>
                  <a:srgbClr val="000000"/>
                </a:solidFill>
                <a:latin typeface="黑体" pitchFamily="49" charset="-122"/>
                <a:ea typeface="黑体" pitchFamily="49" charset="-122"/>
              </a:rPr>
              <a:t>一般中国企业</a:t>
            </a:r>
          </a:p>
        </p:txBody>
      </p:sp>
      <p:sp>
        <p:nvSpPr>
          <p:cNvPr id="6" name="Rectangle 3"/>
          <p:cNvSpPr>
            <a:spLocks noChangeArrowheads="1"/>
          </p:cNvSpPr>
          <p:nvPr/>
        </p:nvSpPr>
        <p:spPr bwMode="auto">
          <a:xfrm>
            <a:off x="3859591" y="2100088"/>
            <a:ext cx="6438719" cy="381000"/>
          </a:xfrm>
          <a:prstGeom prst="rect">
            <a:avLst/>
          </a:prstGeom>
          <a:solidFill>
            <a:schemeClr val="accent1">
              <a:lumMod val="75000"/>
            </a:schemeClr>
          </a:solidFill>
          <a:ln w="9525">
            <a:noFill/>
            <a:miter lim="800000"/>
            <a:headEnd/>
            <a:tailEnd/>
          </a:ln>
          <a:effectLst/>
          <a:extLst/>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7" name="Rectangle 4"/>
          <p:cNvSpPr>
            <a:spLocks noChangeArrowheads="1"/>
          </p:cNvSpPr>
          <p:nvPr/>
        </p:nvSpPr>
        <p:spPr bwMode="auto">
          <a:xfrm>
            <a:off x="3859591" y="2733160"/>
            <a:ext cx="4595406" cy="381000"/>
          </a:xfrm>
          <a:prstGeom prst="rect">
            <a:avLst/>
          </a:prstGeom>
          <a:solidFill>
            <a:schemeClr val="accent1">
              <a:lumMod val="75000"/>
            </a:schemeClr>
          </a:solidFill>
          <a:ln w="9525">
            <a:noFill/>
            <a:miter lim="800000"/>
            <a:headEnd/>
            <a:tailEnd/>
          </a:ln>
          <a:effectLst/>
          <a:extLst/>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8" name="Rectangle 5"/>
          <p:cNvSpPr>
            <a:spLocks noChangeArrowheads="1"/>
          </p:cNvSpPr>
          <p:nvPr/>
        </p:nvSpPr>
        <p:spPr bwMode="auto">
          <a:xfrm>
            <a:off x="3859593" y="3354190"/>
            <a:ext cx="3782604" cy="381000"/>
          </a:xfrm>
          <a:prstGeom prst="rect">
            <a:avLst/>
          </a:prstGeom>
          <a:solidFill>
            <a:schemeClr val="accent1">
              <a:lumMod val="75000"/>
            </a:schemeClr>
          </a:solidFill>
          <a:ln w="9525">
            <a:noFill/>
            <a:miter lim="800000"/>
            <a:headEnd/>
            <a:tailEnd/>
          </a:ln>
          <a:effectLst/>
          <a:extLst/>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9" name="Rectangle 6"/>
          <p:cNvSpPr>
            <a:spLocks noChangeArrowheads="1"/>
          </p:cNvSpPr>
          <p:nvPr/>
        </p:nvSpPr>
        <p:spPr bwMode="auto">
          <a:xfrm>
            <a:off x="3859591" y="3979825"/>
            <a:ext cx="1296881" cy="381000"/>
          </a:xfrm>
          <a:prstGeom prst="rect">
            <a:avLst/>
          </a:prstGeom>
          <a:solidFill>
            <a:schemeClr val="accent1">
              <a:lumMod val="75000"/>
            </a:schemeClr>
          </a:solidFill>
          <a:ln w="9525">
            <a:noFill/>
            <a:miter lim="800000"/>
            <a:headEnd/>
            <a:tailEnd/>
          </a:ln>
          <a:effectLst/>
          <a:extLst/>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0" name="Rectangle 7"/>
          <p:cNvSpPr>
            <a:spLocks noChangeArrowheads="1"/>
          </p:cNvSpPr>
          <p:nvPr/>
        </p:nvSpPr>
        <p:spPr bwMode="auto">
          <a:xfrm>
            <a:off x="3859593" y="4589417"/>
            <a:ext cx="974685" cy="381000"/>
          </a:xfrm>
          <a:prstGeom prst="rect">
            <a:avLst/>
          </a:prstGeom>
          <a:solidFill>
            <a:srgbClr val="FF0000"/>
          </a:solidFill>
          <a:ln w="9525">
            <a:noFill/>
            <a:miter lim="800000"/>
            <a:headEnd/>
            <a:tailEnd/>
          </a:ln>
          <a:effectLst/>
          <a:extLst/>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1" name="Rectangle 8"/>
          <p:cNvSpPr>
            <a:spLocks noChangeArrowheads="1"/>
          </p:cNvSpPr>
          <p:nvPr/>
        </p:nvSpPr>
        <p:spPr bwMode="auto">
          <a:xfrm>
            <a:off x="3859592" y="5216051"/>
            <a:ext cx="228600" cy="381000"/>
          </a:xfrm>
          <a:prstGeom prst="rect">
            <a:avLst/>
          </a:prstGeom>
          <a:solidFill>
            <a:srgbClr val="FF0000"/>
          </a:solidFill>
          <a:ln w="9525">
            <a:noFill/>
            <a:miter lim="800000"/>
            <a:headEnd/>
            <a:tailEnd/>
          </a:ln>
          <a:effectLst/>
          <a:extLst/>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2" name="Text Box 10"/>
          <p:cNvSpPr txBox="1">
            <a:spLocks noChangeArrowheads="1"/>
          </p:cNvSpPr>
          <p:nvPr/>
        </p:nvSpPr>
        <p:spPr bwMode="auto">
          <a:xfrm>
            <a:off x="10317358" y="2105922"/>
            <a:ext cx="1066800" cy="369332"/>
          </a:xfrm>
          <a:prstGeom prst="rect">
            <a:avLst/>
          </a:prstGeom>
          <a:noFill/>
          <a:ln w="9525">
            <a:noFill/>
            <a:miter lim="800000"/>
            <a:headEnd/>
            <a:tailEnd/>
          </a:ln>
          <a:effectLst/>
          <a:extLst/>
        </p:spPr>
        <p:txBody>
          <a:bodyPr>
            <a:spAutoFit/>
          </a:bodyPr>
          <a:lstStyle/>
          <a:p>
            <a:pPr algn="ctr" fontAlgn="base">
              <a:spcBef>
                <a:spcPct val="50000"/>
              </a:spcBef>
              <a:spcAft>
                <a:spcPct val="0"/>
              </a:spcAft>
            </a:pPr>
            <a:r>
              <a:rPr lang="en-US" altLang="zh-CN" b="1" dirty="0">
                <a:solidFill>
                  <a:srgbClr val="000000"/>
                </a:solidFill>
                <a:latin typeface="Arial Black" pitchFamily="34" charset="0"/>
                <a:ea typeface="黑体" pitchFamily="49" charset="-122"/>
              </a:rPr>
              <a:t>75</a:t>
            </a:r>
            <a:r>
              <a:rPr lang="zh-CN" altLang="en-US" b="1" dirty="0">
                <a:solidFill>
                  <a:srgbClr val="000000"/>
                </a:solidFill>
                <a:latin typeface="黑体" pitchFamily="49" charset="-122"/>
                <a:ea typeface="黑体" pitchFamily="49" charset="-122"/>
              </a:rPr>
              <a:t>岁</a:t>
            </a:r>
          </a:p>
        </p:txBody>
      </p:sp>
      <p:sp>
        <p:nvSpPr>
          <p:cNvPr id="13" name="Text Box 11"/>
          <p:cNvSpPr txBox="1">
            <a:spLocks noChangeArrowheads="1"/>
          </p:cNvSpPr>
          <p:nvPr/>
        </p:nvSpPr>
        <p:spPr bwMode="auto">
          <a:xfrm>
            <a:off x="4111870" y="5221885"/>
            <a:ext cx="1071288" cy="369332"/>
          </a:xfrm>
          <a:prstGeom prst="rect">
            <a:avLst/>
          </a:prstGeom>
          <a:noFill/>
          <a:ln w="9525">
            <a:noFill/>
            <a:miter lim="800000"/>
            <a:headEnd/>
            <a:tailEnd/>
          </a:ln>
          <a:effectLst/>
          <a:extLst/>
        </p:spPr>
        <p:txBody>
          <a:bodyPr wrap="square">
            <a:spAutoFit/>
          </a:bodyPr>
          <a:lstStyle/>
          <a:p>
            <a:pPr algn="ctr" fontAlgn="base">
              <a:spcBef>
                <a:spcPct val="50000"/>
              </a:spcBef>
              <a:spcAft>
                <a:spcPct val="0"/>
              </a:spcAft>
            </a:pPr>
            <a:r>
              <a:rPr lang="en-US" altLang="zh-CN" b="1" dirty="0">
                <a:solidFill>
                  <a:srgbClr val="000000"/>
                </a:solidFill>
                <a:latin typeface="Arial Black" pitchFamily="34" charset="0"/>
                <a:ea typeface="宋体" pitchFamily="2" charset="-122"/>
              </a:rPr>
              <a:t>3.5</a:t>
            </a:r>
            <a:r>
              <a:rPr lang="zh-CN" altLang="en-US" b="1" dirty="0">
                <a:solidFill>
                  <a:srgbClr val="000000"/>
                </a:solidFill>
                <a:ea typeface="黑体" pitchFamily="49" charset="-122"/>
              </a:rPr>
              <a:t>岁</a:t>
            </a:r>
            <a:endParaRPr lang="zh-CN" altLang="en-US" b="1" dirty="0">
              <a:solidFill>
                <a:srgbClr val="000000"/>
              </a:solidFill>
              <a:ea typeface="宋体" pitchFamily="2" charset="-122"/>
            </a:endParaRPr>
          </a:p>
        </p:txBody>
      </p:sp>
      <p:sp>
        <p:nvSpPr>
          <p:cNvPr id="14" name="Text Box 12"/>
          <p:cNvSpPr txBox="1">
            <a:spLocks noChangeArrowheads="1"/>
          </p:cNvSpPr>
          <p:nvPr/>
        </p:nvSpPr>
        <p:spPr bwMode="auto">
          <a:xfrm>
            <a:off x="7661247" y="3360024"/>
            <a:ext cx="992051" cy="369332"/>
          </a:xfrm>
          <a:prstGeom prst="rect">
            <a:avLst/>
          </a:prstGeom>
          <a:noFill/>
          <a:ln w="9525">
            <a:noFill/>
            <a:miter lim="800000"/>
            <a:headEnd/>
            <a:tailEnd/>
          </a:ln>
          <a:effectLst/>
          <a:extLst/>
        </p:spPr>
        <p:txBody>
          <a:bodyPr wrap="square">
            <a:spAutoFit/>
          </a:bodyPr>
          <a:lstStyle/>
          <a:p>
            <a:pPr algn="ctr" fontAlgn="base">
              <a:spcBef>
                <a:spcPct val="50000"/>
              </a:spcBef>
              <a:spcAft>
                <a:spcPct val="0"/>
              </a:spcAft>
            </a:pPr>
            <a:r>
              <a:rPr lang="en-US" altLang="zh-CN" b="1" dirty="0">
                <a:solidFill>
                  <a:srgbClr val="000000"/>
                </a:solidFill>
                <a:latin typeface="Arial Black" pitchFamily="34" charset="0"/>
                <a:ea typeface="宋体" pitchFamily="2" charset="-122"/>
              </a:rPr>
              <a:t>30</a:t>
            </a:r>
            <a:r>
              <a:rPr lang="zh-CN" altLang="en-US" b="1" dirty="0">
                <a:solidFill>
                  <a:srgbClr val="000000"/>
                </a:solidFill>
                <a:ea typeface="黑体" pitchFamily="49" charset="-122"/>
              </a:rPr>
              <a:t>岁</a:t>
            </a:r>
            <a:endParaRPr lang="zh-CN" altLang="en-US" b="1" dirty="0">
              <a:solidFill>
                <a:srgbClr val="000000"/>
              </a:solidFill>
              <a:ea typeface="宋体" pitchFamily="2" charset="-122"/>
            </a:endParaRPr>
          </a:p>
        </p:txBody>
      </p:sp>
      <p:sp>
        <p:nvSpPr>
          <p:cNvPr id="15" name="Text Box 13"/>
          <p:cNvSpPr txBox="1">
            <a:spLocks noChangeArrowheads="1"/>
          </p:cNvSpPr>
          <p:nvPr/>
        </p:nvSpPr>
        <p:spPr bwMode="auto">
          <a:xfrm>
            <a:off x="5156473" y="3985659"/>
            <a:ext cx="1227411" cy="369332"/>
          </a:xfrm>
          <a:prstGeom prst="rect">
            <a:avLst/>
          </a:prstGeom>
          <a:noFill/>
          <a:ln w="9525">
            <a:noFill/>
            <a:miter lim="800000"/>
            <a:headEnd/>
            <a:tailEnd/>
          </a:ln>
          <a:effectLst/>
          <a:extLst/>
        </p:spPr>
        <p:txBody>
          <a:bodyPr wrap="square">
            <a:spAutoFit/>
          </a:bodyPr>
          <a:lstStyle/>
          <a:p>
            <a:pPr algn="ctr" fontAlgn="base">
              <a:spcBef>
                <a:spcPct val="50000"/>
              </a:spcBef>
              <a:spcAft>
                <a:spcPct val="0"/>
              </a:spcAft>
            </a:pPr>
            <a:r>
              <a:rPr lang="en-US" altLang="zh-CN" b="1" dirty="0">
                <a:solidFill>
                  <a:srgbClr val="000000"/>
                </a:solidFill>
                <a:latin typeface="Arial Black" pitchFamily="34" charset="0"/>
                <a:ea typeface="宋体" pitchFamily="2" charset="-122"/>
              </a:rPr>
              <a:t>11-12</a:t>
            </a:r>
            <a:r>
              <a:rPr lang="zh-CN" altLang="en-US" b="1" dirty="0">
                <a:solidFill>
                  <a:srgbClr val="000000"/>
                </a:solidFill>
                <a:ea typeface="黑体" pitchFamily="49" charset="-122"/>
              </a:rPr>
              <a:t>岁</a:t>
            </a:r>
            <a:endParaRPr lang="zh-CN" altLang="en-US" b="1" dirty="0">
              <a:solidFill>
                <a:srgbClr val="000000"/>
              </a:solidFill>
              <a:ea typeface="宋体" pitchFamily="2" charset="-122"/>
            </a:endParaRPr>
          </a:p>
        </p:txBody>
      </p:sp>
      <p:sp>
        <p:nvSpPr>
          <p:cNvPr id="16" name="Text Box 14"/>
          <p:cNvSpPr txBox="1">
            <a:spLocks noChangeArrowheads="1"/>
          </p:cNvSpPr>
          <p:nvPr/>
        </p:nvSpPr>
        <p:spPr bwMode="auto">
          <a:xfrm>
            <a:off x="4877946" y="4595251"/>
            <a:ext cx="959396" cy="369332"/>
          </a:xfrm>
          <a:prstGeom prst="rect">
            <a:avLst/>
          </a:prstGeom>
          <a:noFill/>
          <a:ln w="9525">
            <a:noFill/>
            <a:miter lim="800000"/>
            <a:headEnd/>
            <a:tailEnd/>
          </a:ln>
          <a:effectLst/>
          <a:extLst/>
        </p:spPr>
        <p:txBody>
          <a:bodyPr wrap="square">
            <a:spAutoFit/>
          </a:bodyPr>
          <a:lstStyle/>
          <a:p>
            <a:pPr algn="ctr" fontAlgn="base">
              <a:spcBef>
                <a:spcPct val="50000"/>
              </a:spcBef>
              <a:spcAft>
                <a:spcPct val="0"/>
              </a:spcAft>
            </a:pPr>
            <a:r>
              <a:rPr lang="en-US" altLang="zh-CN" b="1" dirty="0">
                <a:solidFill>
                  <a:srgbClr val="000000"/>
                </a:solidFill>
                <a:latin typeface="Arial Black" pitchFamily="34" charset="0"/>
                <a:ea typeface="宋体" pitchFamily="2" charset="-122"/>
              </a:rPr>
              <a:t>7-8</a:t>
            </a:r>
            <a:r>
              <a:rPr lang="zh-CN" altLang="en-US" b="1" dirty="0">
                <a:solidFill>
                  <a:srgbClr val="000000"/>
                </a:solidFill>
                <a:ea typeface="黑体" pitchFamily="49" charset="-122"/>
              </a:rPr>
              <a:t>岁</a:t>
            </a:r>
            <a:endParaRPr lang="zh-CN" altLang="en-US" b="1" dirty="0">
              <a:solidFill>
                <a:srgbClr val="000000"/>
              </a:solidFill>
              <a:ea typeface="宋体" pitchFamily="2" charset="-122"/>
            </a:endParaRPr>
          </a:p>
        </p:txBody>
      </p:sp>
      <p:sp>
        <p:nvSpPr>
          <p:cNvPr id="17" name="Text Box 15"/>
          <p:cNvSpPr txBox="1">
            <a:spLocks noChangeArrowheads="1"/>
          </p:cNvSpPr>
          <p:nvPr/>
        </p:nvSpPr>
        <p:spPr bwMode="auto">
          <a:xfrm>
            <a:off x="8586804" y="2738994"/>
            <a:ext cx="1146448" cy="369332"/>
          </a:xfrm>
          <a:prstGeom prst="rect">
            <a:avLst/>
          </a:prstGeom>
          <a:noFill/>
          <a:ln w="9525">
            <a:noFill/>
            <a:miter lim="800000"/>
            <a:headEnd/>
            <a:tailEnd/>
          </a:ln>
          <a:effectLst/>
          <a:extLst/>
        </p:spPr>
        <p:txBody>
          <a:bodyPr wrap="square">
            <a:spAutoFit/>
          </a:bodyPr>
          <a:lstStyle/>
          <a:p>
            <a:pPr algn="ctr" fontAlgn="base">
              <a:spcBef>
                <a:spcPct val="50000"/>
              </a:spcBef>
              <a:spcAft>
                <a:spcPct val="0"/>
              </a:spcAft>
            </a:pPr>
            <a:r>
              <a:rPr lang="en-US" altLang="zh-CN" b="1" dirty="0">
                <a:solidFill>
                  <a:srgbClr val="000000"/>
                </a:solidFill>
                <a:latin typeface="Arial Black" pitchFamily="34" charset="0"/>
                <a:ea typeface="宋体" pitchFamily="2" charset="-122"/>
              </a:rPr>
              <a:t>40-50</a:t>
            </a:r>
            <a:r>
              <a:rPr lang="zh-CN" altLang="en-US" b="1" dirty="0">
                <a:solidFill>
                  <a:srgbClr val="000000"/>
                </a:solidFill>
                <a:ea typeface="黑体" pitchFamily="49" charset="-122"/>
              </a:rPr>
              <a:t>岁</a:t>
            </a:r>
            <a:endParaRPr lang="zh-CN" altLang="en-US" b="1" dirty="0">
              <a:solidFill>
                <a:srgbClr val="000000"/>
              </a:solidFill>
              <a:ea typeface="宋体" pitchFamily="2" charset="-122"/>
            </a:endParaRPr>
          </a:p>
        </p:txBody>
      </p:sp>
      <p:cxnSp>
        <p:nvCxnSpPr>
          <p:cNvPr id="18" name="直接箭头连接符 17"/>
          <p:cNvCxnSpPr/>
          <p:nvPr/>
        </p:nvCxnSpPr>
        <p:spPr bwMode="auto">
          <a:xfrm>
            <a:off x="3840542" y="1943372"/>
            <a:ext cx="0" cy="3956566"/>
          </a:xfrm>
          <a:prstGeom prst="straightConnector1">
            <a:avLst/>
          </a:prstGeom>
          <a:solidFill>
            <a:schemeClr val="accent1"/>
          </a:solidFill>
          <a:ln w="22225"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cxnSp>
        <p:nvCxnSpPr>
          <p:cNvPr id="19" name="直接箭头连接符 18"/>
          <p:cNvCxnSpPr/>
          <p:nvPr/>
        </p:nvCxnSpPr>
        <p:spPr bwMode="auto">
          <a:xfrm>
            <a:off x="3833160" y="1943372"/>
            <a:ext cx="7261983" cy="0"/>
          </a:xfrm>
          <a:prstGeom prst="straightConnector1">
            <a:avLst/>
          </a:prstGeom>
          <a:solidFill>
            <a:schemeClr val="accent1"/>
          </a:solidFill>
          <a:ln w="22225" cap="flat" cmpd="sng" algn="ctr">
            <a:solidFill>
              <a:schemeClr val="tx1"/>
            </a:solidFill>
            <a:prstDash val="solid"/>
            <a:round/>
            <a:headEnd type="none" w="med" len="med"/>
            <a:tailEnd type="triangle"/>
          </a:ln>
          <a:effectLst>
            <a:outerShdw blurRad="50800" dist="38100" dir="2700000" algn="tl" rotWithShape="0">
              <a:prstClr val="black">
                <a:alpha val="40000"/>
              </a:prstClr>
            </a:outerShdw>
          </a:effectLst>
        </p:spPr>
      </p:cxnSp>
      <p:sp>
        <p:nvSpPr>
          <p:cNvPr id="20"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kern="0" dirty="0" smtClean="0">
                <a:latin typeface="黑体" pitchFamily="49" charset="-122"/>
                <a:ea typeface="黑体" pitchFamily="49" charset="-122"/>
              </a:rPr>
              <a:t>基业长青：谈何容易</a:t>
            </a:r>
          </a:p>
        </p:txBody>
      </p:sp>
    </p:spTree>
    <p:extLst>
      <p:ext uri="{BB962C8B-B14F-4D97-AF65-F5344CB8AC3E}">
        <p14:creationId xmlns:p14="http://schemas.microsoft.com/office/powerpoint/2010/main" val="258637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500"/>
                                        <p:tgtEl>
                                          <p:spTgt spid="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left)">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utoUpdateAnimBg="0"/>
      <p:bldP spid="13" grpId="0" autoUpdateAnimBg="0"/>
      <p:bldP spid="14" grpId="0" autoUpdateAnimBg="0"/>
      <p:bldP spid="15" grpId="0" autoUpdateAnimBg="0"/>
      <p:bldP spid="16" grpId="0" autoUpdateAnimBg="0"/>
      <p:bldP spid="1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27</a:t>
            </a:fld>
            <a:endParaRPr lang="en-US" altLang="zh-CN">
              <a:solidFill>
                <a:srgbClr val="000000">
                  <a:lumMod val="65000"/>
                  <a:lumOff val="35000"/>
                </a:srgbClr>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280697987"/>
              </p:ext>
            </p:extLst>
          </p:nvPr>
        </p:nvGraphicFramePr>
        <p:xfrm>
          <a:off x="254003" y="1524002"/>
          <a:ext cx="3625850" cy="4868108"/>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295931"/>
                <a:gridCol w="1329919"/>
              </a:tblGrid>
              <a:tr h="406604">
                <a:tc>
                  <a:txBody>
                    <a:bodyPr/>
                    <a:lstStyle/>
                    <a:p>
                      <a:pPr algn="ctr"/>
                      <a:r>
                        <a:rPr lang="zh-CN" altLang="en-US" dirty="0" smtClean="0">
                          <a:solidFill>
                            <a:schemeClr val="tx1"/>
                          </a:solidFill>
                          <a:latin typeface="黑体" panose="02010609060101010101" pitchFamily="49" charset="-122"/>
                          <a:ea typeface="黑体" panose="02010609060101010101" pitchFamily="49" charset="-122"/>
                        </a:rPr>
                        <a:t>公司名称</a:t>
                      </a:r>
                      <a:endParaRPr lang="zh-CN" altLang="en-US"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zh-CN" altLang="en-US" dirty="0" smtClean="0">
                          <a:solidFill>
                            <a:schemeClr val="tx1"/>
                          </a:solidFill>
                          <a:latin typeface="黑体" panose="02010609060101010101" pitchFamily="49" charset="-122"/>
                          <a:ea typeface="黑体" panose="02010609060101010101" pitchFamily="49" charset="-122"/>
                        </a:rPr>
                        <a:t>创立时间</a:t>
                      </a:r>
                      <a:endParaRPr lang="zh-CN" altLang="en-US" dirty="0">
                        <a:solidFill>
                          <a:schemeClr val="tx1"/>
                        </a:solidFill>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杜邦公司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1802</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花旗银行</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1812</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宝洁公司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1837</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纽约时报</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1851</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荷兰</a:t>
                      </a:r>
                      <a:r>
                        <a:rPr lang="en-US" altLang="zh-CN" dirty="0" smtClean="0">
                          <a:latin typeface="黑体" panose="02010609060101010101" pitchFamily="49" charset="-122"/>
                          <a:ea typeface="黑体" panose="02010609060101010101" pitchFamily="49" charset="-122"/>
                        </a:rPr>
                        <a:t>ING</a:t>
                      </a:r>
                      <a:r>
                        <a:rPr lang="zh-CN" altLang="en-US" dirty="0" smtClean="0">
                          <a:latin typeface="黑体" panose="02010609060101010101" pitchFamily="49" charset="-122"/>
                          <a:ea typeface="黑体" panose="02010609060101010101" pitchFamily="49" charset="-122"/>
                        </a:rPr>
                        <a:t>集团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1845</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摩根财团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1861</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法国兴业银行</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1864</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汇丰银行</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1865</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西尔斯</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罗巴克公司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1866</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zh-CN" altLang="en-US" dirty="0" smtClean="0">
                          <a:latin typeface="黑体" panose="02010609060101010101" pitchFamily="49" charset="-122"/>
                          <a:ea typeface="黑体" panose="02010609060101010101" pitchFamily="49" charset="-122"/>
                        </a:rPr>
                        <a:t>三菱集团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1870</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zh-CN" altLang="en-US" dirty="0" smtClean="0">
                          <a:latin typeface="黑体" panose="02010609060101010101" pitchFamily="49" charset="-122"/>
                          <a:ea typeface="黑体" panose="02010609060101010101" pitchFamily="49" charset="-122"/>
                        </a:rPr>
                        <a:t>标准石油公司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1870</a:t>
                      </a:r>
                      <a:endParaRPr lang="zh-CN" altLang="en-US" dirty="0">
                        <a:latin typeface="黑体" panose="02010609060101010101" pitchFamily="49" charset="-122"/>
                        <a:ea typeface="黑体" panose="02010609060101010101" pitchFamily="49" charset="-122"/>
                      </a:endParaRPr>
                    </a:p>
                  </a:txBody>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040245301"/>
              </p:ext>
            </p:extLst>
          </p:nvPr>
        </p:nvGraphicFramePr>
        <p:xfrm>
          <a:off x="4184653" y="1524000"/>
          <a:ext cx="3638550" cy="4851398"/>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190750"/>
                <a:gridCol w="1447800"/>
              </a:tblGrid>
              <a:tr h="401034">
                <a:tc>
                  <a:txBody>
                    <a:bodyPr/>
                    <a:lstStyle/>
                    <a:p>
                      <a:pPr algn="ctr"/>
                      <a:r>
                        <a:rPr lang="zh-CN" altLang="en-US" dirty="0" smtClean="0">
                          <a:solidFill>
                            <a:schemeClr val="tx1"/>
                          </a:solidFill>
                          <a:latin typeface="黑体" panose="02010609060101010101" pitchFamily="49" charset="-122"/>
                          <a:ea typeface="黑体" panose="02010609060101010101" pitchFamily="49" charset="-122"/>
                        </a:rPr>
                        <a:t>公司名称</a:t>
                      </a:r>
                      <a:endParaRPr lang="zh-CN" altLang="en-US"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zh-CN" altLang="en-US" dirty="0" smtClean="0">
                          <a:solidFill>
                            <a:schemeClr val="tx1"/>
                          </a:solidFill>
                          <a:latin typeface="黑体" panose="02010609060101010101" pitchFamily="49" charset="-122"/>
                          <a:ea typeface="黑体" panose="02010609060101010101" pitchFamily="49" charset="-122"/>
                        </a:rPr>
                        <a:t>创立时间</a:t>
                      </a:r>
                      <a:endParaRPr lang="zh-CN" altLang="en-US" dirty="0">
                        <a:solidFill>
                          <a:schemeClr val="tx1"/>
                        </a:solidFill>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德意志银行</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1870</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zh-CN" altLang="en-US" dirty="0" smtClean="0">
                          <a:latin typeface="黑体" panose="02010609060101010101" pitchFamily="49" charset="-122"/>
                          <a:ea typeface="黑体" panose="02010609060101010101" pitchFamily="49" charset="-122"/>
                        </a:rPr>
                        <a:t>塔塔工业集团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1877</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华盛顿邮报</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1877</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sz="1800" kern="1200" dirty="0" smtClean="0">
                          <a:solidFill>
                            <a:schemeClr val="dk1"/>
                          </a:solidFill>
                          <a:latin typeface="黑体" panose="02010609060101010101" pitchFamily="49" charset="-122"/>
                          <a:ea typeface="黑体" panose="02010609060101010101" pitchFamily="49" charset="-122"/>
                          <a:cs typeface="+mn-cs"/>
                        </a:rPr>
                        <a:t>可口可乐公司</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1886</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壳牌公司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1890</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百事可乐公司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1899</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福特汽车公司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1903</a:t>
                      </a:r>
                      <a:endParaRPr lang="zh-CN" altLang="en-US" dirty="0">
                        <a:latin typeface="黑体" panose="02010609060101010101" pitchFamily="49" charset="-122"/>
                        <a:ea typeface="黑体" panose="02010609060101010101" pitchFamily="49" charset="-122"/>
                      </a:endParaRPr>
                    </a:p>
                  </a:txBody>
                  <a:tcPr/>
                </a:tc>
              </a:tr>
              <a:tr h="406604">
                <a:tc>
                  <a:txBody>
                    <a:bodyPr/>
                    <a:lstStyle/>
                    <a:p>
                      <a:pPr algn="ctr"/>
                      <a:r>
                        <a:rPr lang="zh-CN" altLang="en-US" dirty="0" smtClean="0">
                          <a:latin typeface="黑体" panose="02010609060101010101" pitchFamily="49" charset="-122"/>
                          <a:ea typeface="黑体" panose="02010609060101010101" pitchFamily="49" charset="-122"/>
                        </a:rPr>
                        <a:t>通用汽车</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1908</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zh-CN" altLang="en-US" dirty="0" smtClean="0">
                          <a:latin typeface="黑体" panose="02010609060101010101" pitchFamily="49" charset="-122"/>
                          <a:ea typeface="黑体" panose="02010609060101010101" pitchFamily="49" charset="-122"/>
                        </a:rPr>
                        <a:t>住友集团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1912</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en-US" altLang="zh-CN" dirty="0" smtClean="0">
                          <a:latin typeface="黑体" panose="02010609060101010101" pitchFamily="49" charset="-122"/>
                          <a:ea typeface="黑体" panose="02010609060101010101" pitchFamily="49" charset="-122"/>
                        </a:rPr>
                        <a:t>IBM</a:t>
                      </a:r>
                      <a:r>
                        <a:rPr lang="zh-CN" altLang="en-US" dirty="0" smtClean="0">
                          <a:latin typeface="黑体" panose="02010609060101010101" pitchFamily="49" charset="-122"/>
                          <a:ea typeface="黑体" panose="02010609060101010101" pitchFamily="49" charset="-122"/>
                        </a:rPr>
                        <a:t>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1912</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zh-CN" altLang="en-US" dirty="0" smtClean="0">
                          <a:latin typeface="黑体" panose="02010609060101010101" pitchFamily="49" charset="-122"/>
                          <a:ea typeface="黑体" panose="02010609060101010101" pitchFamily="49" charset="-122"/>
                        </a:rPr>
                        <a:t>波音公司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1916</a:t>
                      </a:r>
                      <a:endParaRPr lang="zh-CN" altLang="en-US" dirty="0">
                        <a:latin typeface="黑体" panose="02010609060101010101" pitchFamily="49" charset="-122"/>
                        <a:ea typeface="黑体" panose="02010609060101010101" pitchFamily="49" charset="-122"/>
                      </a:endParaRPr>
                    </a:p>
                  </a:txBody>
                  <a:tcPr/>
                </a:tc>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2035363987"/>
              </p:ext>
            </p:extLst>
          </p:nvPr>
        </p:nvGraphicFramePr>
        <p:xfrm>
          <a:off x="8147053" y="1543050"/>
          <a:ext cx="3771900" cy="4811009"/>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533650"/>
                <a:gridCol w="1238250"/>
              </a:tblGrid>
              <a:tr h="442817">
                <a:tc>
                  <a:txBody>
                    <a:bodyPr/>
                    <a:lstStyle/>
                    <a:p>
                      <a:pPr algn="ctr"/>
                      <a:r>
                        <a:rPr lang="zh-CN" altLang="en-US" dirty="0" smtClean="0">
                          <a:solidFill>
                            <a:schemeClr val="tx1"/>
                          </a:solidFill>
                          <a:latin typeface="黑体" panose="02010609060101010101" pitchFamily="49" charset="-122"/>
                          <a:ea typeface="黑体" panose="02010609060101010101" pitchFamily="49" charset="-122"/>
                        </a:rPr>
                        <a:t>公司名称</a:t>
                      </a:r>
                      <a:endParaRPr lang="zh-CN" altLang="en-US" dirty="0">
                        <a:solidFill>
                          <a:schemeClr val="tx1"/>
                        </a:solidFill>
                        <a:latin typeface="黑体" panose="02010609060101010101" pitchFamily="49" charset="-122"/>
                        <a:ea typeface="黑体" panose="02010609060101010101" pitchFamily="49" charset="-122"/>
                      </a:endParaRPr>
                    </a:p>
                  </a:txBody>
                  <a:tcPr/>
                </a:tc>
                <a:tc>
                  <a:txBody>
                    <a:bodyPr/>
                    <a:lstStyle/>
                    <a:p>
                      <a:pPr algn="ctr"/>
                      <a:r>
                        <a:rPr lang="zh-CN" altLang="en-US" dirty="0" smtClean="0">
                          <a:solidFill>
                            <a:schemeClr val="tx1"/>
                          </a:solidFill>
                          <a:latin typeface="黑体" panose="02010609060101010101" pitchFamily="49" charset="-122"/>
                          <a:ea typeface="黑体" panose="02010609060101010101" pitchFamily="49" charset="-122"/>
                        </a:rPr>
                        <a:t>创立时间</a:t>
                      </a:r>
                      <a:endParaRPr lang="zh-CN" altLang="en-US" dirty="0">
                        <a:solidFill>
                          <a:schemeClr val="tx1"/>
                        </a:solidFill>
                        <a:latin typeface="黑体" panose="02010609060101010101" pitchFamily="49" charset="-122"/>
                        <a:ea typeface="黑体" panose="02010609060101010101" pitchFamily="49" charset="-122"/>
                      </a:endParaRPr>
                    </a:p>
                  </a:txBody>
                  <a:tcPr/>
                </a:tc>
              </a:tr>
              <a:tr h="442817">
                <a:tc>
                  <a:txBody>
                    <a:bodyPr/>
                    <a:lstStyle/>
                    <a:p>
                      <a:pPr algn="ctr"/>
                      <a:r>
                        <a:rPr lang="zh-CN" altLang="en-US" dirty="0" smtClean="0">
                          <a:latin typeface="黑体" panose="02010609060101010101" pitchFamily="49" charset="-122"/>
                          <a:ea typeface="黑体" panose="02010609060101010101" pitchFamily="49" charset="-122"/>
                        </a:rPr>
                        <a:t>松下电器公司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1917</a:t>
                      </a:r>
                      <a:endParaRPr lang="zh-CN" altLang="en-US" dirty="0">
                        <a:latin typeface="黑体" panose="02010609060101010101" pitchFamily="49" charset="-122"/>
                        <a:ea typeface="黑体" panose="02010609060101010101" pitchFamily="49" charset="-122"/>
                      </a:endParaRPr>
                    </a:p>
                  </a:txBody>
                  <a:tcPr/>
                </a:tc>
              </a:tr>
              <a:tr h="401034">
                <a:tc>
                  <a:txBody>
                    <a:bodyPr/>
                    <a:lstStyle/>
                    <a:p>
                      <a:pPr algn="ctr"/>
                      <a:r>
                        <a:rPr lang="zh-CN" altLang="en-US" dirty="0" smtClean="0">
                          <a:latin typeface="黑体" panose="02010609060101010101" pitchFamily="49" charset="-122"/>
                          <a:ea typeface="黑体" panose="02010609060101010101" pitchFamily="49" charset="-122"/>
                        </a:rPr>
                        <a:t>时代华纳公司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1918</a:t>
                      </a:r>
                      <a:endParaRPr lang="zh-CN" altLang="en-US" dirty="0">
                        <a:latin typeface="黑体" panose="02010609060101010101" pitchFamily="49" charset="-122"/>
                        <a:ea typeface="黑体" panose="02010609060101010101" pitchFamily="49" charset="-122"/>
                      </a:endParaRPr>
                    </a:p>
                  </a:txBody>
                  <a:tcPr/>
                </a:tc>
              </a:tr>
              <a:tr h="442817">
                <a:tc>
                  <a:txBody>
                    <a:bodyPr/>
                    <a:lstStyle/>
                    <a:p>
                      <a:pPr algn="ctr"/>
                      <a:r>
                        <a:rPr lang="zh-CN" altLang="en-US" dirty="0" smtClean="0">
                          <a:latin typeface="黑体" panose="02010609060101010101" pitchFamily="49" charset="-122"/>
                          <a:ea typeface="黑体" panose="02010609060101010101" pitchFamily="49" charset="-122"/>
                        </a:rPr>
                        <a:t>迪斯尼公司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1919</a:t>
                      </a:r>
                      <a:endParaRPr lang="zh-CN" altLang="en-US" dirty="0">
                        <a:latin typeface="黑体" panose="02010609060101010101" pitchFamily="49" charset="-122"/>
                        <a:ea typeface="黑体" panose="02010609060101010101" pitchFamily="49" charset="-122"/>
                      </a:endParaRPr>
                    </a:p>
                  </a:txBody>
                  <a:tcPr/>
                </a:tc>
              </a:tr>
              <a:tr h="442817">
                <a:tc>
                  <a:txBody>
                    <a:bodyPr/>
                    <a:lstStyle/>
                    <a:p>
                      <a:pPr algn="ctr"/>
                      <a:r>
                        <a:rPr lang="zh-CN" altLang="en-US" dirty="0" smtClean="0">
                          <a:latin typeface="黑体" panose="02010609060101010101" pitchFamily="49" charset="-122"/>
                          <a:ea typeface="黑体" panose="02010609060101010101" pitchFamily="49" charset="-122"/>
                        </a:rPr>
                        <a:t>希尔顿公司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1919</a:t>
                      </a:r>
                      <a:endParaRPr lang="zh-CN" altLang="en-US" dirty="0">
                        <a:latin typeface="黑体" panose="02010609060101010101" pitchFamily="49" charset="-122"/>
                        <a:ea typeface="黑体" panose="02010609060101010101" pitchFamily="49" charset="-122"/>
                      </a:endParaRPr>
                    </a:p>
                  </a:txBody>
                  <a:tcPr/>
                </a:tc>
              </a:tr>
              <a:tr h="442817">
                <a:tc>
                  <a:txBody>
                    <a:bodyPr/>
                    <a:lstStyle/>
                    <a:p>
                      <a:pPr algn="ctr"/>
                      <a:r>
                        <a:rPr lang="zh-CN" altLang="en-US" dirty="0" smtClean="0">
                          <a:latin typeface="黑体" panose="02010609060101010101" pitchFamily="49" charset="-122"/>
                          <a:ea typeface="黑体" panose="02010609060101010101" pitchFamily="49" charset="-122"/>
                        </a:rPr>
                        <a:t>西屋企业集团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1920</a:t>
                      </a:r>
                      <a:endParaRPr lang="zh-CN" altLang="en-US" dirty="0">
                        <a:latin typeface="黑体" panose="02010609060101010101" pitchFamily="49" charset="-122"/>
                        <a:ea typeface="黑体" panose="02010609060101010101" pitchFamily="49" charset="-122"/>
                      </a:endParaRPr>
                    </a:p>
                  </a:txBody>
                  <a:tcPr/>
                </a:tc>
              </a:tr>
              <a:tr h="442817">
                <a:tc>
                  <a:txBody>
                    <a:bodyPr/>
                    <a:lstStyle/>
                    <a:p>
                      <a:pPr algn="ctr"/>
                      <a:r>
                        <a:rPr lang="zh-CN" altLang="en-US" dirty="0" smtClean="0">
                          <a:latin typeface="黑体" panose="02010609060101010101" pitchFamily="49" charset="-122"/>
                          <a:ea typeface="黑体" panose="02010609060101010101" pitchFamily="49" charset="-122"/>
                        </a:rPr>
                        <a:t>克莱斯勒汽车公司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1923</a:t>
                      </a:r>
                      <a:endParaRPr lang="zh-CN" altLang="en-US" dirty="0">
                        <a:latin typeface="黑体" panose="02010609060101010101" pitchFamily="49" charset="-122"/>
                        <a:ea typeface="黑体" panose="02010609060101010101" pitchFamily="49" charset="-122"/>
                      </a:endParaRPr>
                    </a:p>
                  </a:txBody>
                  <a:tcPr/>
                </a:tc>
              </a:tr>
              <a:tr h="442817">
                <a:tc>
                  <a:txBody>
                    <a:bodyPr/>
                    <a:lstStyle/>
                    <a:p>
                      <a:pPr algn="ctr"/>
                      <a:r>
                        <a:rPr lang="zh-CN" altLang="en-US" dirty="0" smtClean="0">
                          <a:latin typeface="黑体" panose="02010609060101010101" pitchFamily="49" charset="-122"/>
                          <a:ea typeface="黑体" panose="02010609060101010101" pitchFamily="49" charset="-122"/>
                        </a:rPr>
                        <a:t>肯德基</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1930</a:t>
                      </a:r>
                      <a:endParaRPr lang="zh-CN" altLang="en-US" dirty="0">
                        <a:latin typeface="黑体" panose="02010609060101010101" pitchFamily="49" charset="-122"/>
                        <a:ea typeface="黑体" panose="02010609060101010101" pitchFamily="49" charset="-122"/>
                      </a:endParaRPr>
                    </a:p>
                  </a:txBody>
                  <a:tcPr/>
                </a:tc>
              </a:tr>
              <a:tr h="436752">
                <a:tc>
                  <a:txBody>
                    <a:bodyPr/>
                    <a:lstStyle/>
                    <a:p>
                      <a:pPr algn="ctr"/>
                      <a:r>
                        <a:rPr lang="zh-CN" altLang="en-US" dirty="0" smtClean="0">
                          <a:latin typeface="黑体" panose="02010609060101010101" pitchFamily="49" charset="-122"/>
                          <a:ea typeface="黑体" panose="02010609060101010101" pitchFamily="49" charset="-122"/>
                        </a:rPr>
                        <a:t>三星集团</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1938</a:t>
                      </a:r>
                      <a:endParaRPr lang="zh-CN" altLang="en-US" dirty="0">
                        <a:latin typeface="黑体" panose="02010609060101010101" pitchFamily="49" charset="-122"/>
                        <a:ea typeface="黑体" panose="02010609060101010101" pitchFamily="49" charset="-122"/>
                      </a:endParaRPr>
                    </a:p>
                  </a:txBody>
                  <a:tcPr/>
                </a:tc>
              </a:tr>
              <a:tr h="436752">
                <a:tc>
                  <a:txBody>
                    <a:bodyPr/>
                    <a:lstStyle/>
                    <a:p>
                      <a:pPr algn="ctr"/>
                      <a:r>
                        <a:rPr lang="zh-CN" altLang="en-US" dirty="0" smtClean="0">
                          <a:latin typeface="黑体" panose="02010609060101010101" pitchFamily="49" charset="-122"/>
                          <a:ea typeface="黑体" panose="02010609060101010101" pitchFamily="49" charset="-122"/>
                        </a:rPr>
                        <a:t>惠普公司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1939</a:t>
                      </a:r>
                      <a:endParaRPr lang="zh-CN" altLang="en-US" dirty="0">
                        <a:latin typeface="黑体" panose="02010609060101010101" pitchFamily="49" charset="-122"/>
                        <a:ea typeface="黑体" panose="02010609060101010101" pitchFamily="49" charset="-122"/>
                      </a:endParaRPr>
                    </a:p>
                  </a:txBody>
                  <a:tcPr/>
                </a:tc>
              </a:tr>
              <a:tr h="436752">
                <a:tc>
                  <a:txBody>
                    <a:bodyPr/>
                    <a:lstStyle/>
                    <a:p>
                      <a:pPr algn="ctr"/>
                      <a:r>
                        <a:rPr lang="zh-CN" altLang="en-US" dirty="0" smtClean="0">
                          <a:latin typeface="黑体" panose="02010609060101010101" pitchFamily="49" charset="-122"/>
                          <a:ea typeface="黑体" panose="02010609060101010101" pitchFamily="49" charset="-122"/>
                        </a:rPr>
                        <a:t>麦当劳公司</a:t>
                      </a:r>
                      <a:endParaRPr lang="zh-CN" altLang="en-US" dirty="0">
                        <a:latin typeface="黑体" panose="02010609060101010101" pitchFamily="49" charset="-122"/>
                        <a:ea typeface="黑体" panose="02010609060101010101" pitchFamily="49" charset="-122"/>
                      </a:endParaRPr>
                    </a:p>
                  </a:txBody>
                  <a:tcPr/>
                </a:tc>
                <a:tc>
                  <a:txBody>
                    <a:bodyPr/>
                    <a:lstStyle/>
                    <a:p>
                      <a:pPr algn="ctr"/>
                      <a:r>
                        <a:rPr lang="en-US" altLang="zh-CN" dirty="0" smtClean="0">
                          <a:latin typeface="黑体" panose="02010609060101010101" pitchFamily="49" charset="-122"/>
                          <a:ea typeface="黑体" panose="02010609060101010101" pitchFamily="49" charset="-122"/>
                        </a:rPr>
                        <a:t>1954</a:t>
                      </a:r>
                      <a:endParaRPr lang="zh-CN" altLang="en-US" dirty="0">
                        <a:latin typeface="黑体" panose="02010609060101010101" pitchFamily="49" charset="-122"/>
                        <a:ea typeface="黑体" panose="02010609060101010101" pitchFamily="49" charset="-122"/>
                      </a:endParaRPr>
                    </a:p>
                  </a:txBody>
                  <a:tcPr/>
                </a:tc>
              </a:tr>
            </a:tbl>
          </a:graphicData>
        </a:graphic>
      </p:graphicFrame>
      <p:sp>
        <p:nvSpPr>
          <p:cNvPr id="8"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kern="0" dirty="0" smtClean="0">
                <a:latin typeface="黑体" pitchFamily="49" charset="-122"/>
                <a:ea typeface="黑体" pitchFamily="49" charset="-122"/>
              </a:rPr>
              <a:t>长寿公司</a:t>
            </a:r>
          </a:p>
        </p:txBody>
      </p:sp>
    </p:spTree>
    <p:extLst>
      <p:ext uri="{BB962C8B-B14F-4D97-AF65-F5344CB8AC3E}">
        <p14:creationId xmlns:p14="http://schemas.microsoft.com/office/powerpoint/2010/main" val="22695098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28</a:t>
            </a:fld>
            <a:endParaRPr lang="en-US" altLang="zh-CN">
              <a:solidFill>
                <a:srgbClr val="000000">
                  <a:lumMod val="65000"/>
                  <a:lumOff val="35000"/>
                </a:srgbClr>
              </a:solidFill>
            </a:endParaRPr>
          </a:p>
        </p:txBody>
      </p:sp>
      <p:sp>
        <p:nvSpPr>
          <p:cNvPr id="5"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t>不确定时代的企业风险</a:t>
            </a:r>
            <a:endParaRPr lang="zh-CN" altLang="en-US" kern="0" dirty="0" smtClean="0">
              <a:latin typeface="黑体" pitchFamily="49" charset="-122"/>
              <a:ea typeface="黑体" pitchFamily="49" charset="-122"/>
            </a:endParaRPr>
          </a:p>
        </p:txBody>
      </p:sp>
      <p:sp>
        <p:nvSpPr>
          <p:cNvPr id="6" name="Text Box 6"/>
          <p:cNvSpPr txBox="1">
            <a:spLocks noChangeArrowheads="1"/>
          </p:cNvSpPr>
          <p:nvPr/>
        </p:nvSpPr>
        <p:spPr bwMode="auto">
          <a:xfrm>
            <a:off x="5724939" y="1405282"/>
            <a:ext cx="6261499"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533400" indent="-533400" eaLnBrk="1" fontAlgn="base" hangingPunct="1">
              <a:lnSpc>
                <a:spcPct val="150000"/>
              </a:lnSpc>
              <a:spcBef>
                <a:spcPts val="600"/>
              </a:spcBef>
              <a:spcAft>
                <a:spcPct val="0"/>
              </a:spcAft>
              <a:buFont typeface="Wingdings" panose="05000000000000000000" pitchFamily="2" charset="2"/>
              <a:buChar char="p"/>
              <a:tabLst>
                <a:tab pos="533400" algn="l"/>
              </a:tabLst>
            </a:pPr>
            <a:r>
              <a:rPr lang="zh-CN" altLang="en-US" sz="2000" dirty="0">
                <a:solidFill>
                  <a:srgbClr val="000000"/>
                </a:solidFill>
                <a:latin typeface="黑体" panose="02010609060101010101" pitchFamily="49" charset="-122"/>
                <a:ea typeface="黑体" panose="02010609060101010101" pitchFamily="49" charset="-122"/>
              </a:rPr>
              <a:t>安索夫（战略管理的鼻祖）注意到，</a:t>
            </a:r>
            <a:r>
              <a:rPr lang="en-US" altLang="zh-CN" sz="2000" dirty="0">
                <a:solidFill>
                  <a:srgbClr val="000000"/>
                </a:solidFill>
                <a:latin typeface="黑体" panose="02010609060101010101" pitchFamily="49" charset="-122"/>
                <a:ea typeface="黑体" panose="02010609060101010101" pitchFamily="49" charset="-122"/>
              </a:rPr>
              <a:t>20</a:t>
            </a:r>
            <a:r>
              <a:rPr lang="zh-CN" altLang="en-US" sz="2000" dirty="0">
                <a:solidFill>
                  <a:srgbClr val="000000"/>
                </a:solidFill>
                <a:latin typeface="黑体" panose="02010609060101010101" pitchFamily="49" charset="-122"/>
                <a:ea typeface="黑体" panose="02010609060101010101" pitchFamily="49" charset="-122"/>
              </a:rPr>
              <a:t>世纪</a:t>
            </a:r>
            <a:r>
              <a:rPr lang="en-US" altLang="zh-CN" sz="2000" dirty="0">
                <a:solidFill>
                  <a:srgbClr val="000000"/>
                </a:solidFill>
                <a:latin typeface="黑体" panose="02010609060101010101" pitchFamily="49" charset="-122"/>
                <a:ea typeface="黑体" panose="02010609060101010101" pitchFamily="49" charset="-122"/>
              </a:rPr>
              <a:t>80</a:t>
            </a:r>
            <a:r>
              <a:rPr lang="zh-CN" altLang="en-US" sz="2000" dirty="0">
                <a:solidFill>
                  <a:srgbClr val="000000"/>
                </a:solidFill>
                <a:latin typeface="黑体" panose="02010609060101010101" pitchFamily="49" charset="-122"/>
                <a:ea typeface="黑体" panose="02010609060101010101" pitchFamily="49" charset="-122"/>
              </a:rPr>
              <a:t>年代开始，美国的市场竞争环境的总体特点就是</a:t>
            </a:r>
            <a:r>
              <a:rPr lang="zh-CN" altLang="en-US" sz="2400" dirty="0">
                <a:solidFill>
                  <a:srgbClr val="FF0000"/>
                </a:solidFill>
                <a:latin typeface="黑体" panose="02010609060101010101" pitchFamily="49" charset="-122"/>
                <a:ea typeface="黑体" panose="02010609060101010101" pitchFamily="49" charset="-122"/>
              </a:rPr>
              <a:t>“动荡”，环境从稳定和可以预测，逐渐变为扩张、变动、不连续乃至</a:t>
            </a:r>
            <a:r>
              <a:rPr lang="zh-CN" altLang="en-US" sz="2400" dirty="0" smtClean="0">
                <a:solidFill>
                  <a:srgbClr val="FF0000"/>
                </a:solidFill>
                <a:latin typeface="黑体" panose="02010609060101010101" pitchFamily="49" charset="-122"/>
                <a:ea typeface="黑体" panose="02010609060101010101" pitchFamily="49" charset="-122"/>
              </a:rPr>
              <a:t>突变；</a:t>
            </a:r>
            <a:endParaRPr lang="en-US" altLang="zh-CN" sz="2400" dirty="0" smtClean="0">
              <a:solidFill>
                <a:srgbClr val="FF0000"/>
              </a:solidFill>
              <a:latin typeface="黑体" panose="02010609060101010101" pitchFamily="49" charset="-122"/>
              <a:ea typeface="黑体" panose="02010609060101010101" pitchFamily="49" charset="-122"/>
            </a:endParaRPr>
          </a:p>
          <a:p>
            <a:pPr marL="533400" indent="-533400" eaLnBrk="1" fontAlgn="base" hangingPunct="1">
              <a:lnSpc>
                <a:spcPct val="150000"/>
              </a:lnSpc>
              <a:spcBef>
                <a:spcPts val="600"/>
              </a:spcBef>
              <a:spcAft>
                <a:spcPct val="0"/>
              </a:spcAft>
              <a:buFont typeface="Wingdings" panose="05000000000000000000" pitchFamily="2" charset="2"/>
              <a:buChar char="p"/>
              <a:tabLst>
                <a:tab pos="533400" algn="l"/>
              </a:tabLst>
            </a:pPr>
            <a:endParaRPr lang="en-US" altLang="zh-CN" sz="2400" dirty="0" smtClean="0">
              <a:solidFill>
                <a:srgbClr val="FF0000"/>
              </a:solidFill>
              <a:latin typeface="黑体" panose="02010609060101010101" pitchFamily="49" charset="-122"/>
              <a:ea typeface="黑体" panose="02010609060101010101" pitchFamily="49" charset="-122"/>
            </a:endParaRPr>
          </a:p>
          <a:p>
            <a:pPr marL="533400" indent="-533400" eaLnBrk="1" fontAlgn="base" hangingPunct="1">
              <a:lnSpc>
                <a:spcPct val="150000"/>
              </a:lnSpc>
              <a:spcBef>
                <a:spcPts val="600"/>
              </a:spcBef>
              <a:spcAft>
                <a:spcPct val="0"/>
              </a:spcAft>
              <a:buFont typeface="Wingdings" panose="05000000000000000000" pitchFamily="2" charset="2"/>
              <a:buChar char="p"/>
              <a:tabLst>
                <a:tab pos="533400" algn="l"/>
              </a:tabLst>
            </a:pPr>
            <a:r>
              <a:rPr lang="zh-CN" altLang="en-US" sz="2400" dirty="0" smtClean="0">
                <a:solidFill>
                  <a:srgbClr val="FF0000"/>
                </a:solidFill>
                <a:latin typeface="黑体" panose="02010609060101010101" pitchFamily="49" charset="-122"/>
                <a:ea typeface="黑体" panose="02010609060101010101" pitchFamily="49" charset="-122"/>
              </a:rPr>
              <a:t>流变性（</a:t>
            </a:r>
            <a:r>
              <a:rPr lang="en-US" altLang="zh-CN" sz="2400" dirty="0" smtClean="0">
                <a:solidFill>
                  <a:srgbClr val="FF0000"/>
                </a:solidFill>
                <a:latin typeface="黑体" panose="02010609060101010101" pitchFamily="49" charset="-122"/>
                <a:ea typeface="黑体" panose="02010609060101010101" pitchFamily="49" charset="-122"/>
              </a:rPr>
              <a:t>VUCA</a:t>
            </a:r>
            <a:r>
              <a:rPr lang="zh-CN" altLang="en-US" sz="2400" dirty="0" smtClean="0">
                <a:solidFill>
                  <a:srgbClr val="FF0000"/>
                </a:solidFill>
                <a:latin typeface="黑体" panose="02010609060101010101" pitchFamily="49" charset="-122"/>
                <a:ea typeface="黑体" panose="02010609060101010101" pitchFamily="49" charset="-122"/>
              </a:rPr>
              <a:t>）：</a:t>
            </a:r>
            <a:endParaRPr lang="en-US" altLang="zh-CN" sz="2400" dirty="0" smtClean="0">
              <a:solidFill>
                <a:srgbClr val="FF0000"/>
              </a:solidFill>
              <a:latin typeface="黑体" panose="02010609060101010101" pitchFamily="49" charset="-122"/>
              <a:ea typeface="黑体" panose="02010609060101010101" pitchFamily="49" charset="-122"/>
            </a:endParaRPr>
          </a:p>
          <a:p>
            <a:pPr marL="920750" lvl="1" indent="-533400" eaLnBrk="1" fontAlgn="base" hangingPunct="1">
              <a:lnSpc>
                <a:spcPct val="150000"/>
              </a:lnSpc>
              <a:spcBef>
                <a:spcPts val="600"/>
              </a:spcBef>
              <a:spcAft>
                <a:spcPct val="0"/>
              </a:spcAft>
              <a:buFont typeface="Wingdings" panose="05000000000000000000" pitchFamily="2" charset="2"/>
              <a:buChar char="p"/>
              <a:tabLst>
                <a:tab pos="533400" algn="l"/>
              </a:tabLst>
            </a:pPr>
            <a:r>
              <a:rPr lang="zh-CN" altLang="en-US" sz="2000" kern="0" dirty="0">
                <a:latin typeface="黑体" panose="02010609060101010101" pitchFamily="49" charset="-122"/>
                <a:ea typeface="黑体" panose="02010609060101010101" pitchFamily="49" charset="-122"/>
              </a:rPr>
              <a:t>变化本身加在流动性之上，没有方向，随势而走，呈现出某种突变性和非连续性</a:t>
            </a:r>
            <a:r>
              <a:rPr lang="zh-CN" altLang="en-US" sz="2000" kern="0" dirty="0" smtClean="0">
                <a:latin typeface="黑体" panose="02010609060101010101" pitchFamily="49" charset="-122"/>
                <a:ea typeface="黑体" panose="02010609060101010101" pitchFamily="49" charset="-122"/>
              </a:rPr>
              <a:t>；</a:t>
            </a:r>
            <a:endParaRPr lang="en-US" altLang="zh-CN" sz="2000" dirty="0" smtClean="0">
              <a:solidFill>
                <a:srgbClr val="FF0000"/>
              </a:solidFill>
              <a:latin typeface="黑体" panose="02010609060101010101" pitchFamily="49" charset="-122"/>
              <a:ea typeface="黑体" panose="02010609060101010101" pitchFamily="49" charset="-122"/>
            </a:endParaRPr>
          </a:p>
          <a:p>
            <a:pPr marL="533400" indent="-533400" eaLnBrk="1" fontAlgn="base" hangingPunct="1">
              <a:lnSpc>
                <a:spcPct val="150000"/>
              </a:lnSpc>
              <a:spcBef>
                <a:spcPts val="600"/>
              </a:spcBef>
              <a:spcAft>
                <a:spcPct val="0"/>
              </a:spcAft>
              <a:buFont typeface="Wingdings" panose="05000000000000000000" pitchFamily="2" charset="2"/>
              <a:buChar char="p"/>
              <a:tabLst>
                <a:tab pos="533400" algn="l"/>
              </a:tabLst>
            </a:pPr>
            <a:endParaRPr lang="en-US" altLang="zh-CN" sz="2400" dirty="0" smtClean="0">
              <a:solidFill>
                <a:srgbClr val="FF0000"/>
              </a:solidFill>
              <a:latin typeface="黑体" panose="02010609060101010101" pitchFamily="49" charset="-122"/>
              <a:ea typeface="黑体" panose="02010609060101010101" pitchFamily="49" charset="-122"/>
            </a:endParaRPr>
          </a:p>
        </p:txBody>
      </p:sp>
      <p:sp>
        <p:nvSpPr>
          <p:cNvPr id="11" name="矩形 10"/>
          <p:cNvSpPr/>
          <p:nvPr/>
        </p:nvSpPr>
        <p:spPr bwMode="auto">
          <a:xfrm rot="2700000">
            <a:off x="1815892" y="2326700"/>
            <a:ext cx="2160000" cy="2160000"/>
          </a:xfrm>
          <a:prstGeom prst="rect">
            <a:avLst/>
          </a:prstGeom>
          <a:noFill/>
          <a:ln w="9525"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2" name="圆角矩形 11"/>
          <p:cNvSpPr/>
          <p:nvPr/>
        </p:nvSpPr>
        <p:spPr bwMode="auto">
          <a:xfrm>
            <a:off x="1990431" y="1741598"/>
            <a:ext cx="1800000" cy="720000"/>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en-US" dirty="0" smtClean="0">
                <a:latin typeface="黑体" panose="02010609060101010101" pitchFamily="49" charset="-122"/>
                <a:ea typeface="黑体" panose="02010609060101010101" pitchFamily="49" charset="-122"/>
              </a:rPr>
              <a:t>易变性</a:t>
            </a:r>
            <a:r>
              <a:rPr lang="en-US" altLang="zh-CN" dirty="0" smtClean="0">
                <a:latin typeface="黑体" panose="02010609060101010101" pitchFamily="49" charset="-122"/>
                <a:ea typeface="黑体" panose="02010609060101010101" pitchFamily="49" charset="-122"/>
              </a:rPr>
              <a:t>volatility</a:t>
            </a:r>
            <a:endParaRPr lang="zh-CN" altLang="en-US" dirty="0">
              <a:latin typeface="黑体" panose="02010609060101010101" pitchFamily="49" charset="-122"/>
              <a:ea typeface="黑体" panose="02010609060101010101" pitchFamily="49" charset="-122"/>
            </a:endParaRPr>
          </a:p>
        </p:txBody>
      </p:sp>
      <p:sp>
        <p:nvSpPr>
          <p:cNvPr id="13" name="圆角矩形 12"/>
          <p:cNvSpPr/>
          <p:nvPr/>
        </p:nvSpPr>
        <p:spPr bwMode="auto">
          <a:xfrm>
            <a:off x="3790431" y="3043846"/>
            <a:ext cx="1800000" cy="720000"/>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zh-CN" dirty="0" smtClean="0">
                <a:latin typeface="黑体" panose="02010609060101010101" pitchFamily="49" charset="-122"/>
                <a:ea typeface="黑体" panose="02010609060101010101" pitchFamily="49" charset="-122"/>
              </a:rPr>
              <a:t>不确定性</a:t>
            </a:r>
            <a:r>
              <a:rPr lang="en-US" altLang="zh-CN" dirty="0" smtClean="0">
                <a:latin typeface="黑体" panose="02010609060101010101" pitchFamily="49" charset="-122"/>
                <a:ea typeface="黑体" panose="02010609060101010101" pitchFamily="49" charset="-122"/>
              </a:rPr>
              <a:t>uncertainty</a:t>
            </a:r>
            <a:endParaRPr lang="zh-CN" altLang="en-US" dirty="0">
              <a:latin typeface="黑体" panose="02010609060101010101" pitchFamily="49" charset="-122"/>
              <a:ea typeface="黑体" panose="02010609060101010101" pitchFamily="49" charset="-122"/>
            </a:endParaRPr>
          </a:p>
        </p:txBody>
      </p:sp>
      <p:sp>
        <p:nvSpPr>
          <p:cNvPr id="14" name="圆角矩形 13"/>
          <p:cNvSpPr/>
          <p:nvPr/>
        </p:nvSpPr>
        <p:spPr bwMode="auto">
          <a:xfrm>
            <a:off x="1990431" y="4394461"/>
            <a:ext cx="1800000" cy="720000"/>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zh-CN" dirty="0" smtClean="0">
                <a:latin typeface="黑体" panose="02010609060101010101" pitchFamily="49" charset="-122"/>
                <a:ea typeface="黑体" panose="02010609060101010101" pitchFamily="49" charset="-122"/>
              </a:rPr>
              <a:t>复杂性</a:t>
            </a:r>
            <a:r>
              <a:rPr lang="en-US" altLang="zh-CN" dirty="0" smtClean="0">
                <a:latin typeface="黑体" panose="02010609060101010101" pitchFamily="49" charset="-122"/>
                <a:ea typeface="黑体" panose="02010609060101010101" pitchFamily="49" charset="-122"/>
              </a:rPr>
              <a:t>complexity</a:t>
            </a:r>
            <a:endParaRPr lang="zh-CN" altLang="en-US" dirty="0">
              <a:latin typeface="黑体" panose="02010609060101010101" pitchFamily="49" charset="-122"/>
              <a:ea typeface="黑体" panose="02010609060101010101" pitchFamily="49" charset="-122"/>
            </a:endParaRPr>
          </a:p>
        </p:txBody>
      </p:sp>
      <p:sp>
        <p:nvSpPr>
          <p:cNvPr id="15" name="圆角矩形 14"/>
          <p:cNvSpPr/>
          <p:nvPr/>
        </p:nvSpPr>
        <p:spPr bwMode="auto">
          <a:xfrm>
            <a:off x="190431" y="3043846"/>
            <a:ext cx="1800000" cy="720000"/>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zh-CN" altLang="zh-CN" dirty="0" smtClean="0">
                <a:latin typeface="黑体" panose="02010609060101010101" pitchFamily="49" charset="-122"/>
                <a:ea typeface="黑体" panose="02010609060101010101" pitchFamily="49" charset="-122"/>
              </a:rPr>
              <a:t>模糊性</a:t>
            </a:r>
            <a:r>
              <a:rPr lang="en-US" altLang="zh-CN" dirty="0" smtClean="0">
                <a:latin typeface="黑体" panose="02010609060101010101" pitchFamily="49" charset="-122"/>
                <a:ea typeface="黑体" panose="02010609060101010101" pitchFamily="49" charset="-122"/>
              </a:rPr>
              <a:t>ambiguity</a:t>
            </a:r>
            <a:endParaRPr lang="zh-CN" altLang="en-US" dirty="0">
              <a:latin typeface="黑体" panose="02010609060101010101" pitchFamily="49" charset="-122"/>
              <a:ea typeface="黑体" panose="02010609060101010101" pitchFamily="49" charset="-122"/>
            </a:endParaRPr>
          </a:p>
        </p:txBody>
      </p:sp>
      <p:sp>
        <p:nvSpPr>
          <p:cNvPr id="16" name="圆角矩形 15"/>
          <p:cNvSpPr/>
          <p:nvPr/>
        </p:nvSpPr>
        <p:spPr bwMode="auto">
          <a:xfrm>
            <a:off x="2410909" y="3263412"/>
            <a:ext cx="969965" cy="589818"/>
          </a:xfrm>
          <a:prstGeom prst="roundRect">
            <a:avLst/>
          </a:prstGeom>
          <a:noFill/>
          <a:ln w="25400" cap="flat" cmpd="sng" algn="ctr">
            <a:no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r>
              <a:rPr lang="en-US" altLang="zh-CN" sz="2400" b="1" dirty="0" smtClean="0">
                <a:latin typeface="黑体" panose="02010609060101010101" pitchFamily="49" charset="-122"/>
                <a:ea typeface="黑体" panose="02010609060101010101" pitchFamily="49" charset="-122"/>
              </a:rPr>
              <a:t>VUCA</a:t>
            </a:r>
            <a:endParaRPr lang="zh-CN" altLang="en-US" sz="24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780254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29</a:t>
            </a:fld>
            <a:endParaRPr lang="en-US" altLang="zh-CN">
              <a:solidFill>
                <a:srgbClr val="000000">
                  <a:lumMod val="65000"/>
                  <a:lumOff val="35000"/>
                </a:srgbClr>
              </a:solidFill>
            </a:endParaRPr>
          </a:p>
        </p:txBody>
      </p:sp>
      <p:sp>
        <p:nvSpPr>
          <p:cNvPr id="5"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t>不确定时代的企业风险</a:t>
            </a:r>
            <a:endParaRPr lang="zh-CN" altLang="en-US" kern="0" dirty="0" smtClean="0">
              <a:latin typeface="黑体" pitchFamily="49" charset="-122"/>
              <a:ea typeface="黑体" pitchFamily="49" charset="-122"/>
            </a:endParaRPr>
          </a:p>
        </p:txBody>
      </p:sp>
      <p:sp>
        <p:nvSpPr>
          <p:cNvPr id="6" name="Text Box 6"/>
          <p:cNvSpPr txBox="1">
            <a:spLocks noChangeArrowheads="1"/>
          </p:cNvSpPr>
          <p:nvPr/>
        </p:nvSpPr>
        <p:spPr bwMode="auto">
          <a:xfrm>
            <a:off x="3591390" y="1606550"/>
            <a:ext cx="8454683" cy="166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5600" indent="-3556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533400" indent="-533400" eaLnBrk="1" fontAlgn="base" hangingPunct="1">
              <a:lnSpc>
                <a:spcPct val="150000"/>
              </a:lnSpc>
              <a:spcBef>
                <a:spcPts val="600"/>
              </a:spcBef>
              <a:spcAft>
                <a:spcPct val="0"/>
              </a:spcAft>
              <a:buFont typeface="Wingdings" panose="05000000000000000000" pitchFamily="2" charset="2"/>
              <a:buChar char="p"/>
              <a:tabLst>
                <a:tab pos="533400" algn="l"/>
              </a:tabLst>
            </a:pPr>
            <a:r>
              <a:rPr lang="zh-CN" altLang="en-US" sz="2000" dirty="0" smtClean="0">
                <a:solidFill>
                  <a:srgbClr val="000000"/>
                </a:solidFill>
                <a:latin typeface="黑体" panose="02010609060101010101" pitchFamily="49" charset="-122"/>
                <a:ea typeface="黑体" panose="02010609060101010101" pitchFamily="49" charset="-122"/>
              </a:rPr>
              <a:t>随着企业的发展，风险是在持续放大，而不是缩小的。</a:t>
            </a:r>
            <a:r>
              <a:rPr lang="zh-CN" altLang="en-US" sz="2400" dirty="0" smtClean="0">
                <a:solidFill>
                  <a:srgbClr val="FF0000"/>
                </a:solidFill>
                <a:latin typeface="黑体" panose="02010609060101010101" pitchFamily="49" charset="-122"/>
                <a:ea typeface="黑体" panose="02010609060101010101" pitchFamily="49" charset="-122"/>
              </a:rPr>
              <a:t>面对不确定的环境，组织往往是不稳定的、短命的，不能及时变革。甚至当下企业组织得越好，这种转变可能就越困难。</a:t>
            </a:r>
            <a:endParaRPr lang="en-US" altLang="zh-CN" sz="2400" dirty="0">
              <a:solidFill>
                <a:srgbClr val="FF0000"/>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6296" y="1606550"/>
            <a:ext cx="2426007" cy="3133085"/>
          </a:xfrm>
          <a:prstGeom prst="rect">
            <a:avLst/>
          </a:prstGeom>
          <a:effectLst>
            <a:reflection blurRad="6350" stA="52000" endA="300" endPos="35000" dir="5400000" sy="-100000" algn="bl" rotWithShape="0"/>
          </a:effectLst>
        </p:spPr>
      </p:pic>
      <p:sp>
        <p:nvSpPr>
          <p:cNvPr id="9" name="矩形 8"/>
          <p:cNvSpPr/>
          <p:nvPr/>
        </p:nvSpPr>
        <p:spPr>
          <a:xfrm>
            <a:off x="3981351" y="4057816"/>
            <a:ext cx="7467796" cy="1113766"/>
          </a:xfrm>
          <a:prstGeom prst="rect">
            <a:avLst/>
          </a:prstGeom>
        </p:spPr>
        <p:txBody>
          <a:bodyPr wrap="square">
            <a:spAutoFit/>
          </a:bodyPr>
          <a:lstStyle/>
          <a:p>
            <a:pPr fontAlgn="base">
              <a:lnSpc>
                <a:spcPct val="150000"/>
              </a:lnSpc>
              <a:spcBef>
                <a:spcPts val="600"/>
              </a:spcBef>
              <a:spcAft>
                <a:spcPct val="0"/>
              </a:spcAft>
              <a:tabLst>
                <a:tab pos="533400" algn="l"/>
              </a:tabLst>
            </a:pPr>
            <a:r>
              <a:rPr lang="zh-CN" altLang="en-US" sz="2400" dirty="0">
                <a:solidFill>
                  <a:srgbClr val="000000"/>
                </a:solidFill>
                <a:latin typeface="黑体" panose="02010609060101010101" pitchFamily="49" charset="-122"/>
                <a:ea typeface="黑体" panose="02010609060101010101" pitchFamily="49" charset="-122"/>
              </a:rPr>
              <a:t>那么，在不确定的环境下，一个企业何以能够存在下去，并且持续壮大？</a:t>
            </a:r>
            <a:endParaRPr lang="en-US" altLang="zh-CN" sz="2400" dirty="0">
              <a:solidFill>
                <a:srgbClr val="000000"/>
              </a:solidFill>
              <a:latin typeface="黑体" panose="02010609060101010101" pitchFamily="49" charset="-122"/>
              <a:ea typeface="黑体" panose="02010609060101010101" pitchFamily="49" charset="-122"/>
            </a:endParaRPr>
          </a:p>
        </p:txBody>
      </p:sp>
      <p:sp>
        <p:nvSpPr>
          <p:cNvPr id="10" name="矩形 9"/>
          <p:cNvSpPr>
            <a:spLocks noChangeArrowheads="1"/>
          </p:cNvSpPr>
          <p:nvPr/>
        </p:nvSpPr>
        <p:spPr bwMode="auto">
          <a:xfrm>
            <a:off x="3752849" y="4095584"/>
            <a:ext cx="7924799" cy="1267034"/>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base">
              <a:spcBef>
                <a:spcPct val="0"/>
              </a:spcBef>
              <a:spcAft>
                <a:spcPct val="0"/>
              </a:spcAft>
            </a:pPr>
            <a:endParaRPr lang="zh-CN"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89387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931493" y="212639"/>
            <a:ext cx="612668" cy="1015663"/>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6000" b="1" dirty="0" smtClean="0">
                <a:solidFill>
                  <a:srgbClr val="969696"/>
                </a:solidFill>
                <a:ea typeface="宋体" pitchFamily="2" charset="-122"/>
              </a:rPr>
              <a:t>0</a:t>
            </a:r>
            <a:endParaRPr lang="en-US" altLang="zh-CN"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图片 1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9310" y="-26008"/>
            <a:ext cx="2121592" cy="2121592"/>
          </a:xfrm>
          <a:prstGeom prst="rect">
            <a:avLst/>
          </a:prstGeom>
        </p:spPr>
      </p:pic>
      <p:sp>
        <p:nvSpPr>
          <p:cNvPr id="12" name="Text Box 9"/>
          <p:cNvSpPr txBox="1">
            <a:spLocks noChangeArrowheads="1"/>
          </p:cNvSpPr>
          <p:nvPr/>
        </p:nvSpPr>
        <p:spPr bwMode="auto">
          <a:xfrm>
            <a:off x="4543426" y="4464571"/>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一个概念</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15" name="Text Box 9"/>
          <p:cNvSpPr txBox="1">
            <a:spLocks noChangeArrowheads="1"/>
          </p:cNvSpPr>
          <p:nvPr/>
        </p:nvSpPr>
        <p:spPr bwMode="auto">
          <a:xfrm>
            <a:off x="4238626" y="3452220"/>
            <a:ext cx="1857374"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课前秀</a:t>
            </a:r>
            <a:r>
              <a:rPr lang="en-US" altLang="zh-CN" sz="3200" b="1" dirty="0" smtClean="0">
                <a:solidFill>
                  <a:srgbClr val="000000"/>
                </a:solidFill>
                <a:latin typeface="黑体" panose="02010609060101010101" pitchFamily="49" charset="-122"/>
                <a:ea typeface="黑体" panose="02010609060101010101" pitchFamily="49" charset="-122"/>
              </a:rPr>
              <a:t>1</a:t>
            </a:r>
            <a:r>
              <a:rPr lang="zh-CN" altLang="en-US" sz="3200" b="1" dirty="0" smtClean="0">
                <a:solidFill>
                  <a:srgbClr val="000000"/>
                </a:solidFill>
                <a:latin typeface="黑体" panose="02010609060101010101" pitchFamily="49" charset="-122"/>
                <a:ea typeface="黑体" panose="02010609060101010101" pitchFamily="49" charset="-122"/>
              </a:rPr>
              <a:t>：</a:t>
            </a:r>
            <a:endParaRPr lang="en-US" altLang="zh-CN" sz="32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17688733"/>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30</a:t>
            </a:fld>
            <a:endParaRPr lang="en-US" altLang="zh-CN">
              <a:solidFill>
                <a:srgbClr val="000000">
                  <a:lumMod val="65000"/>
                  <a:lumOff val="35000"/>
                </a:srgbClr>
              </a:solidFill>
            </a:endParaRPr>
          </a:p>
        </p:txBody>
      </p:sp>
      <p:pic>
        <p:nvPicPr>
          <p:cNvPr id="5" name="Picture 4" descr="c:\users\ADMINI~1\appdata\roaming\360se6\USERDA~1\Temp\260223~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79371" y="2324008"/>
            <a:ext cx="3619591" cy="361959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矩形 5"/>
          <p:cNvSpPr>
            <a:spLocks noChangeArrowheads="1"/>
          </p:cNvSpPr>
          <p:nvPr/>
        </p:nvSpPr>
        <p:spPr bwMode="auto">
          <a:xfrm>
            <a:off x="1054130" y="1433328"/>
            <a:ext cx="30700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sz="3200" b="1" dirty="0">
                <a:solidFill>
                  <a:srgbClr val="FF0000"/>
                </a:solidFill>
                <a:latin typeface="黑体" panose="02010609060101010101" pitchFamily="49" charset="-122"/>
                <a:ea typeface="黑体" panose="02010609060101010101" pitchFamily="49" charset="-122"/>
              </a:rPr>
              <a:t>战略</a:t>
            </a:r>
            <a:r>
              <a:rPr lang="en-US" altLang="zh-CN" sz="3200" b="1" dirty="0">
                <a:solidFill>
                  <a:srgbClr val="FF0000"/>
                </a:solidFill>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机会</a:t>
            </a:r>
            <a:r>
              <a:rPr lang="en-US" altLang="zh-CN" sz="3200" b="1" dirty="0">
                <a:solidFill>
                  <a:srgbClr val="FF0000"/>
                </a:solidFill>
                <a:latin typeface="黑体" panose="02010609060101010101" pitchFamily="49" charset="-122"/>
                <a:ea typeface="黑体" panose="02010609060101010101" pitchFamily="49" charset="-122"/>
              </a:rPr>
              <a:t>+</a:t>
            </a:r>
            <a:r>
              <a:rPr lang="zh-CN" altLang="en-US" sz="3200" b="1" dirty="0">
                <a:solidFill>
                  <a:srgbClr val="FF0000"/>
                </a:solidFill>
                <a:latin typeface="黑体" panose="02010609060101010101" pitchFamily="49" charset="-122"/>
                <a:ea typeface="黑体" panose="02010609060101010101" pitchFamily="49" charset="-122"/>
              </a:rPr>
              <a:t>能力</a:t>
            </a:r>
            <a:endParaRPr lang="en-US" altLang="zh-CN" sz="3200" b="1" dirty="0">
              <a:solidFill>
                <a:srgbClr val="FF0000"/>
              </a:solidFill>
              <a:latin typeface="黑体" panose="02010609060101010101" pitchFamily="49" charset="-122"/>
              <a:ea typeface="黑体" panose="02010609060101010101" pitchFamily="49" charset="-122"/>
            </a:endParaRPr>
          </a:p>
        </p:txBody>
      </p:sp>
      <p:sp>
        <p:nvSpPr>
          <p:cNvPr id="7" name="矩形 6"/>
          <p:cNvSpPr>
            <a:spLocks noChangeArrowheads="1"/>
          </p:cNvSpPr>
          <p:nvPr/>
        </p:nvSpPr>
        <p:spPr bwMode="auto">
          <a:xfrm>
            <a:off x="4857750" y="2324008"/>
            <a:ext cx="6762749" cy="321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533400" indent="-533400" fontAlgn="base">
              <a:lnSpc>
                <a:spcPct val="150000"/>
              </a:lnSpc>
              <a:spcBef>
                <a:spcPts val="6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不确定时代，再靠赌未来的方式已经不可取，投机心态和侥幸心理无法保证持续赌赢。而要转为通过有组织的努力，确立核心理念，增强“</a:t>
            </a:r>
            <a:r>
              <a:rPr lang="zh-CN" altLang="en-US" sz="2400" b="1" dirty="0">
                <a:solidFill>
                  <a:srgbClr val="FF0000"/>
                </a:solidFill>
                <a:latin typeface="黑体" panose="02010609060101010101" pitchFamily="49" charset="-122"/>
                <a:ea typeface="黑体" panose="02010609060101010101" pitchFamily="49" charset="-122"/>
              </a:rPr>
              <a:t>以不变应万变</a:t>
            </a:r>
            <a:r>
              <a:rPr lang="zh-CN" altLang="en-US" sz="2000" dirty="0">
                <a:solidFill>
                  <a:srgbClr val="000000"/>
                </a:solidFill>
                <a:latin typeface="黑体" panose="02010609060101010101" pitchFamily="49" charset="-122"/>
                <a:ea typeface="黑体" panose="02010609060101010101" pitchFamily="49" charset="-122"/>
              </a:rPr>
              <a:t>”和“</a:t>
            </a:r>
            <a:r>
              <a:rPr lang="zh-CN" altLang="en-US" sz="2400" b="1" dirty="0">
                <a:solidFill>
                  <a:srgbClr val="FF0000"/>
                </a:solidFill>
                <a:latin typeface="黑体" panose="02010609060101010101" pitchFamily="49" charset="-122"/>
                <a:ea typeface="黑体" panose="02010609060101010101" pitchFamily="49" charset="-122"/>
              </a:rPr>
              <a:t>反脆弱</a:t>
            </a:r>
            <a:r>
              <a:rPr lang="zh-CN" altLang="en-US" sz="2000" dirty="0">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的</a:t>
            </a:r>
            <a:r>
              <a:rPr lang="zh-CN" altLang="en-US" sz="2000" dirty="0" smtClean="0">
                <a:solidFill>
                  <a:srgbClr val="000000"/>
                </a:solidFill>
                <a:latin typeface="黑体" panose="02010609060101010101" pitchFamily="49" charset="-122"/>
                <a:ea typeface="黑体" panose="02010609060101010101" pitchFamily="49" charset="-122"/>
              </a:rPr>
              <a:t>能力；</a:t>
            </a:r>
            <a:endParaRPr lang="en-US" altLang="zh-CN" sz="2000" dirty="0">
              <a:solidFill>
                <a:srgbClr val="000000"/>
              </a:solidFill>
              <a:latin typeface="黑体" panose="02010609060101010101" pitchFamily="49" charset="-122"/>
              <a:ea typeface="黑体" panose="02010609060101010101" pitchFamily="49" charset="-122"/>
            </a:endParaRPr>
          </a:p>
          <a:p>
            <a:pPr marL="533400" indent="-533400" fontAlgn="base">
              <a:lnSpc>
                <a:spcPct val="150000"/>
              </a:lnSpc>
              <a:spcBef>
                <a:spcPts val="6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随着企业发展壮大，必须依靠打造组织理性和组织能力，通过扩展企业的“</a:t>
            </a:r>
            <a:r>
              <a:rPr lang="zh-CN" altLang="en-US" sz="2400" b="1" dirty="0">
                <a:solidFill>
                  <a:srgbClr val="FF0000"/>
                </a:solidFill>
                <a:latin typeface="黑体" panose="02010609060101010101" pitchFamily="49" charset="-122"/>
                <a:ea typeface="黑体" panose="02010609060101010101" pitchFamily="49" charset="-122"/>
              </a:rPr>
              <a:t>战略自由度</a:t>
            </a:r>
            <a:r>
              <a:rPr lang="zh-CN" altLang="en-US" sz="2000" dirty="0">
                <a:solidFill>
                  <a:srgbClr val="000000"/>
                </a:solidFill>
                <a:latin typeface="黑体" panose="02010609060101010101" pitchFamily="49" charset="-122"/>
                <a:ea typeface="黑体" panose="02010609060101010101" pitchFamily="49" charset="-122"/>
              </a:rPr>
              <a:t>”走向</a:t>
            </a:r>
            <a:r>
              <a:rPr lang="zh-CN" altLang="en-US" sz="2000" dirty="0" smtClean="0">
                <a:solidFill>
                  <a:srgbClr val="000000"/>
                </a:solidFill>
                <a:latin typeface="黑体" panose="02010609060101010101" pitchFamily="49" charset="-122"/>
                <a:ea typeface="黑体" panose="02010609060101010101" pitchFamily="49" charset="-122"/>
              </a:rPr>
              <a:t>未来。</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8"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solidFill>
                  <a:srgbClr val="000000"/>
                </a:solidFill>
                <a:latin typeface="黑体" pitchFamily="49" charset="-122"/>
                <a:ea typeface="黑体" pitchFamily="49" charset="-122"/>
              </a:rPr>
              <a:t>企业持续存在下去要靠理念和能力</a:t>
            </a:r>
          </a:p>
        </p:txBody>
      </p:sp>
      <p:sp>
        <p:nvSpPr>
          <p:cNvPr id="2" name="文本框 1"/>
          <p:cNvSpPr txBox="1"/>
          <p:nvPr/>
        </p:nvSpPr>
        <p:spPr>
          <a:xfrm>
            <a:off x="1190848" y="6198781"/>
            <a:ext cx="2339102" cy="307777"/>
          </a:xfrm>
          <a:prstGeom prst="rect">
            <a:avLst/>
          </a:prstGeom>
          <a:noFill/>
        </p:spPr>
        <p:txBody>
          <a:bodyPr wrap="none" rtlCol="0">
            <a:spAutoFit/>
          </a:bodyPr>
          <a:lstStyle/>
          <a:p>
            <a:r>
              <a:rPr lang="en-US" altLang="zh-CN" sz="1400" dirty="0" smtClean="0"/>
              <a:t>《</a:t>
            </a:r>
            <a:r>
              <a:rPr lang="zh-CN" altLang="en-US" sz="1400" dirty="0" smtClean="0"/>
              <a:t>高效能人士的七个习惯</a:t>
            </a:r>
            <a:r>
              <a:rPr lang="en-US" altLang="zh-CN" sz="1400" dirty="0" smtClean="0"/>
              <a:t>》</a:t>
            </a:r>
            <a:endParaRPr lang="zh-CN" altLang="en-US" sz="1400" dirty="0"/>
          </a:p>
        </p:txBody>
      </p:sp>
    </p:spTree>
    <p:extLst>
      <p:ext uri="{BB962C8B-B14F-4D97-AF65-F5344CB8AC3E}">
        <p14:creationId xmlns:p14="http://schemas.microsoft.com/office/powerpoint/2010/main" val="3036191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31</a:t>
            </a:fld>
            <a:endParaRPr lang="en-US" altLang="zh-CN">
              <a:solidFill>
                <a:srgbClr val="000000">
                  <a:lumMod val="65000"/>
                  <a:lumOff val="35000"/>
                </a:srgbClr>
              </a:solidFill>
            </a:endParaRPr>
          </a:p>
        </p:txBody>
      </p:sp>
      <p:sp>
        <p:nvSpPr>
          <p:cNvPr id="5" name="Rectangle 2"/>
          <p:cNvSpPr>
            <a:spLocks noChangeArrowheads="1"/>
          </p:cNvSpPr>
          <p:nvPr/>
        </p:nvSpPr>
        <p:spPr bwMode="auto">
          <a:xfrm>
            <a:off x="1160464" y="4463537"/>
            <a:ext cx="2420936" cy="157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lnSpc>
                <a:spcPct val="150000"/>
              </a:lnSpc>
              <a:spcBef>
                <a:spcPct val="0"/>
              </a:spcBef>
              <a:spcAft>
                <a:spcPct val="0"/>
              </a:spcAft>
            </a:pPr>
            <a:r>
              <a:rPr lang="en-US" altLang="zh-CN" sz="2000" b="1" dirty="0" smtClean="0">
                <a:solidFill>
                  <a:srgbClr val="000000"/>
                </a:solidFill>
                <a:latin typeface="楷体" pitchFamily="49" charset="-122"/>
                <a:ea typeface="楷体" pitchFamily="49" charset="-122"/>
              </a:rPr>
              <a:t>Herbert A. Simon</a:t>
            </a:r>
          </a:p>
          <a:p>
            <a:pPr algn="ctr" fontAlgn="base">
              <a:lnSpc>
                <a:spcPct val="150000"/>
              </a:lnSpc>
              <a:spcBef>
                <a:spcPct val="0"/>
              </a:spcBef>
              <a:spcAft>
                <a:spcPct val="0"/>
              </a:spcAft>
            </a:pPr>
            <a:r>
              <a:rPr lang="zh-CN" altLang="en-US" sz="2000" b="1" dirty="0" smtClean="0">
                <a:solidFill>
                  <a:srgbClr val="000000"/>
                </a:solidFill>
                <a:latin typeface="楷体" pitchFamily="49" charset="-122"/>
                <a:ea typeface="楷体" pitchFamily="49" charset="-122"/>
              </a:rPr>
              <a:t>（</a:t>
            </a:r>
            <a:r>
              <a:rPr lang="en-US" altLang="zh-CN" sz="2000" b="1" dirty="0" smtClean="0">
                <a:solidFill>
                  <a:srgbClr val="000000"/>
                </a:solidFill>
                <a:latin typeface="楷体" pitchFamily="49" charset="-122"/>
                <a:ea typeface="楷体" pitchFamily="49" charset="-122"/>
              </a:rPr>
              <a:t>1916</a:t>
            </a:r>
            <a:r>
              <a:rPr lang="zh-CN" altLang="en-US" sz="2000" b="1" dirty="0">
                <a:solidFill>
                  <a:srgbClr val="000000"/>
                </a:solidFill>
                <a:latin typeface="楷体" pitchFamily="49" charset="-122"/>
                <a:ea typeface="楷体" pitchFamily="49" charset="-122"/>
              </a:rPr>
              <a:t>～</a:t>
            </a:r>
            <a:r>
              <a:rPr lang="en-US" altLang="zh-CN" sz="2000" b="1" dirty="0">
                <a:solidFill>
                  <a:srgbClr val="000000"/>
                </a:solidFill>
                <a:latin typeface="楷体" pitchFamily="49" charset="-122"/>
                <a:ea typeface="楷体" pitchFamily="49" charset="-122"/>
              </a:rPr>
              <a:t>2001)</a:t>
            </a:r>
            <a:endParaRPr lang="zh-CN" altLang="en-US" sz="2000" b="1" dirty="0">
              <a:solidFill>
                <a:srgbClr val="000000"/>
              </a:solidFill>
              <a:latin typeface="楷体" pitchFamily="49" charset="-122"/>
              <a:ea typeface="楷体" pitchFamily="49" charset="-122"/>
            </a:endParaRPr>
          </a:p>
        </p:txBody>
      </p:sp>
      <p:sp>
        <p:nvSpPr>
          <p:cNvPr id="6" name="Text Box 4"/>
          <p:cNvSpPr txBox="1">
            <a:spLocks noChangeArrowheads="1"/>
          </p:cNvSpPr>
          <p:nvPr/>
        </p:nvSpPr>
        <p:spPr bwMode="auto">
          <a:xfrm>
            <a:off x="3790950" y="1325563"/>
            <a:ext cx="7867651"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eaLnBrk="1" fontAlgn="base" hangingPunct="1">
              <a:lnSpc>
                <a:spcPct val="150000"/>
              </a:lnSpc>
              <a:spcBef>
                <a:spcPts val="600"/>
              </a:spcBef>
              <a:spcAft>
                <a:spcPct val="0"/>
              </a:spcAft>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rPr>
              <a:t>企业何以能够存在下去？它存在下去的整个哲学必须改变。</a:t>
            </a:r>
            <a:endParaRPr lang="en-US" altLang="zh-CN" sz="2400" dirty="0">
              <a:solidFill>
                <a:srgbClr val="000000"/>
              </a:solidFill>
              <a:latin typeface="黑体" panose="02010609060101010101" pitchFamily="49" charset="-122"/>
              <a:ea typeface="黑体" panose="02010609060101010101" pitchFamily="49" charset="-122"/>
            </a:endParaRPr>
          </a:p>
          <a:p>
            <a:pPr marL="723900" indent="-342900" eaLnBrk="1" fontAlgn="base" hangingPunct="1">
              <a:lnSpc>
                <a:spcPct val="150000"/>
              </a:lnSpc>
              <a:spcBef>
                <a:spcPts val="6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西蒙认为：</a:t>
            </a:r>
            <a:r>
              <a:rPr lang="zh-CN" altLang="en-US" sz="2400" dirty="0">
                <a:solidFill>
                  <a:srgbClr val="FF0000"/>
                </a:solidFill>
                <a:latin typeface="黑体" panose="02010609060101010101" pitchFamily="49" charset="-122"/>
                <a:ea typeface="黑体" panose="02010609060101010101" pitchFamily="49" charset="-122"/>
              </a:rPr>
              <a:t>面向未来的整体选择往往不是基于事实的，而是出于一种价值的</a:t>
            </a:r>
            <a:r>
              <a:rPr lang="zh-CN" altLang="en-US" sz="2400" dirty="0" smtClean="0">
                <a:solidFill>
                  <a:srgbClr val="FF0000"/>
                </a:solidFill>
                <a:latin typeface="黑体" panose="02010609060101010101" pitchFamily="49" charset="-122"/>
                <a:ea typeface="黑体" panose="02010609060101010101" pitchFamily="49" charset="-122"/>
              </a:rPr>
              <a:t>选择</a:t>
            </a:r>
            <a:r>
              <a:rPr lang="zh-CN" altLang="en-US" sz="2400" dirty="0">
                <a:solidFill>
                  <a:srgbClr val="FF0000"/>
                </a:solidFill>
                <a:latin typeface="黑体" panose="02010609060101010101" pitchFamily="49" charset="-122"/>
                <a:ea typeface="黑体" panose="02010609060101010101" pitchFamily="49" charset="-122"/>
              </a:rPr>
              <a:t>；</a:t>
            </a:r>
            <a:endParaRPr lang="en-US" altLang="zh-CN" sz="2400" dirty="0">
              <a:solidFill>
                <a:srgbClr val="FF0000"/>
              </a:solidFill>
              <a:latin typeface="黑体" panose="02010609060101010101" pitchFamily="49" charset="-122"/>
              <a:ea typeface="黑体" panose="02010609060101010101" pitchFamily="49" charset="-122"/>
            </a:endParaRPr>
          </a:p>
          <a:p>
            <a:pPr marL="723900" indent="-342900" eaLnBrk="1" fontAlgn="base" hangingPunct="1">
              <a:lnSpc>
                <a:spcPct val="150000"/>
              </a:lnSpc>
              <a:spcBef>
                <a:spcPts val="6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企业必须树立起自身的</a:t>
            </a:r>
            <a:r>
              <a:rPr lang="zh-CN" altLang="en-US" sz="2400" dirty="0">
                <a:solidFill>
                  <a:srgbClr val="FF0000"/>
                </a:solidFill>
                <a:latin typeface="黑体" panose="02010609060101010101" pitchFamily="49" charset="-122"/>
                <a:ea typeface="黑体" panose="02010609060101010101" pitchFamily="49" charset="-122"/>
              </a:rPr>
              <a:t>价值理念</a:t>
            </a:r>
            <a:r>
              <a:rPr lang="zh-CN" altLang="en-US" sz="2000" dirty="0">
                <a:solidFill>
                  <a:srgbClr val="000000"/>
                </a:solidFill>
                <a:latin typeface="黑体" panose="02010609060101010101" pitchFamily="49" charset="-122"/>
                <a:ea typeface="黑体" panose="02010609060101010101" pitchFamily="49" charset="-122"/>
              </a:rPr>
              <a:t>，这种价值理念能够引导一个企业如何去顺应</a:t>
            </a:r>
            <a:r>
              <a:rPr lang="zh-CN" altLang="en-US" sz="2400" dirty="0">
                <a:solidFill>
                  <a:srgbClr val="FF0000"/>
                </a:solidFill>
                <a:latin typeface="黑体" panose="02010609060101010101" pitchFamily="49" charset="-122"/>
                <a:ea typeface="黑体" panose="02010609060101010101" pitchFamily="49" charset="-122"/>
              </a:rPr>
              <a:t>天道</a:t>
            </a:r>
            <a:r>
              <a:rPr lang="zh-CN" altLang="en-US" sz="2000" dirty="0">
                <a:solidFill>
                  <a:srgbClr val="000000"/>
                </a:solidFill>
                <a:latin typeface="黑体" panose="02010609060101010101" pitchFamily="49" charset="-122"/>
                <a:ea typeface="黑体" panose="02010609060101010101" pitchFamily="49" charset="-122"/>
              </a:rPr>
              <a:t>（普世价值，根本规律），</a:t>
            </a:r>
            <a:r>
              <a:rPr lang="zh-CN" altLang="en-US" sz="2400" dirty="0">
                <a:solidFill>
                  <a:srgbClr val="FF0000"/>
                </a:solidFill>
                <a:latin typeface="黑体" panose="02010609060101010101" pitchFamily="49" charset="-122"/>
                <a:ea typeface="黑体" panose="02010609060101010101" pitchFamily="49" charset="-122"/>
              </a:rPr>
              <a:t>环境会变，但天道</a:t>
            </a:r>
            <a:r>
              <a:rPr lang="zh-CN" altLang="en-US" sz="2400" dirty="0" smtClean="0">
                <a:solidFill>
                  <a:srgbClr val="FF0000"/>
                </a:solidFill>
                <a:latin typeface="黑体" panose="02010609060101010101" pitchFamily="49" charset="-122"/>
                <a:ea typeface="黑体" panose="02010609060101010101" pitchFamily="49" charset="-122"/>
              </a:rPr>
              <a:t>不变；</a:t>
            </a:r>
            <a:endParaRPr lang="zh-CN" altLang="en-US" sz="2000" dirty="0">
              <a:solidFill>
                <a:srgbClr val="FF0000"/>
              </a:solidFill>
              <a:latin typeface="黑体" panose="02010609060101010101" pitchFamily="49" charset="-122"/>
              <a:ea typeface="黑体" panose="02010609060101010101" pitchFamily="49" charset="-122"/>
            </a:endParaRPr>
          </a:p>
        </p:txBody>
      </p:sp>
      <p:pic>
        <p:nvPicPr>
          <p:cNvPr id="7" name="Picture 2" descr="c:\users\ADMINI~1\appdata\roaming\360se6\USERDA~1\Temp\01300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4" y="1325563"/>
            <a:ext cx="2001836" cy="298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t>环境会变，但天道不变</a:t>
            </a:r>
            <a:endParaRPr lang="zh-CN" altLang="en-US" dirty="0">
              <a:solidFill>
                <a:srgbClr val="000000"/>
              </a:solidFill>
              <a:latin typeface="黑体" pitchFamily="49" charset="-122"/>
              <a:ea typeface="黑体" pitchFamily="49" charset="-122"/>
            </a:endParaRPr>
          </a:p>
        </p:txBody>
      </p:sp>
    </p:spTree>
    <p:extLst>
      <p:ext uri="{BB962C8B-B14F-4D97-AF65-F5344CB8AC3E}">
        <p14:creationId xmlns:p14="http://schemas.microsoft.com/office/powerpoint/2010/main" val="301702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linds(horizont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blinds(horizontal)">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32</a:t>
            </a:fld>
            <a:endParaRPr lang="en-US" altLang="zh-CN">
              <a:solidFill>
                <a:srgbClr val="000000">
                  <a:lumMod val="65000"/>
                  <a:lumOff val="35000"/>
                </a:srgbClr>
              </a:solidFill>
            </a:endParaRPr>
          </a:p>
        </p:txBody>
      </p:sp>
      <p:pic>
        <p:nvPicPr>
          <p:cNvPr id="5" name="图片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1306312"/>
            <a:ext cx="3046934" cy="2803928"/>
          </a:xfrm>
          <a:prstGeom prst="rect">
            <a:avLst/>
          </a:prstGeom>
          <a:effectLst>
            <a:reflection blurRad="6350" stA="50000" endA="300" endPos="55000" dir="5400000" sy="-100000" algn="bl" rotWithShape="0"/>
          </a:effectLst>
        </p:spPr>
      </p:pic>
      <p:sp>
        <p:nvSpPr>
          <p:cNvPr id="7" name="Text Box 4"/>
          <p:cNvSpPr txBox="1">
            <a:spLocks noChangeArrowheads="1"/>
          </p:cNvSpPr>
          <p:nvPr/>
        </p:nvSpPr>
        <p:spPr bwMode="auto">
          <a:xfrm>
            <a:off x="4152901" y="1174751"/>
            <a:ext cx="720090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55600" indent="-342900" eaLnBrk="1" fontAlgn="base" hangingPunct="1">
              <a:lnSpc>
                <a:spcPct val="150000"/>
              </a:lnSpc>
              <a:spcBef>
                <a:spcPct val="500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西蒙认为：面向未来的整体选择往往不是基于事实的，而是出于一种价值的选择。</a:t>
            </a:r>
            <a:endParaRPr lang="en-US" altLang="zh-CN" sz="2000" dirty="0">
              <a:solidFill>
                <a:srgbClr val="000000"/>
              </a:solidFill>
              <a:latin typeface="黑体" panose="02010609060101010101" pitchFamily="49" charset="-122"/>
              <a:ea typeface="黑体" panose="02010609060101010101" pitchFamily="49" charset="-122"/>
            </a:endParaRPr>
          </a:p>
          <a:p>
            <a:pPr algn="ctr" eaLnBrk="1" fontAlgn="base" hangingPunct="1">
              <a:lnSpc>
                <a:spcPct val="150000"/>
              </a:lnSpc>
              <a:spcBef>
                <a:spcPct val="50000"/>
              </a:spcBef>
              <a:spcAft>
                <a:spcPct val="0"/>
              </a:spcAft>
            </a:pPr>
            <a:r>
              <a:rPr lang="zh-CN" altLang="en-US" sz="2400" b="1" dirty="0">
                <a:solidFill>
                  <a:srgbClr val="FF0000"/>
                </a:solidFill>
                <a:latin typeface="黑体" panose="02010609060101010101" pitchFamily="49" charset="-122"/>
                <a:ea typeface="黑体" panose="02010609060101010101" pitchFamily="49" charset="-122"/>
              </a:rPr>
              <a:t>环境会变，但天道（普世</a:t>
            </a:r>
            <a:r>
              <a:rPr lang="zh-CN" altLang="en-US" sz="2400" b="1" dirty="0" smtClean="0">
                <a:solidFill>
                  <a:srgbClr val="FF0000"/>
                </a:solidFill>
                <a:latin typeface="黑体" panose="02010609060101010101" pitchFamily="49" charset="-122"/>
                <a:ea typeface="黑体" panose="02010609060101010101" pitchFamily="49" charset="-122"/>
              </a:rPr>
              <a:t>价值、根本</a:t>
            </a:r>
            <a:r>
              <a:rPr lang="zh-CN" altLang="en-US" sz="2400" b="1" dirty="0">
                <a:solidFill>
                  <a:srgbClr val="FF0000"/>
                </a:solidFill>
                <a:latin typeface="黑体" panose="02010609060101010101" pitchFamily="49" charset="-122"/>
                <a:ea typeface="黑体" panose="02010609060101010101" pitchFamily="49" charset="-122"/>
              </a:rPr>
              <a:t>规律）不变。</a:t>
            </a:r>
          </a:p>
        </p:txBody>
      </p:sp>
      <p:pic>
        <p:nvPicPr>
          <p:cNvPr id="8" name="Picture 2" descr="c:\users\ADMINI~1\appdata\roaming\360se6\USERDA~1\Temp\200910~1.JPG"/>
          <p:cNvPicPr>
            <a:picLocks noChangeAspect="1" noChangeArrowheads="1"/>
          </p:cNvPicPr>
          <p:nvPr/>
        </p:nvPicPr>
        <p:blipFill>
          <a:blip r:embed="rId4">
            <a:clrChange>
              <a:clrFrom>
                <a:srgbClr val="FEFFFA"/>
              </a:clrFrom>
              <a:clrTo>
                <a:srgbClr val="FEFFFA">
                  <a:alpha val="0"/>
                </a:srgbClr>
              </a:clrTo>
            </a:clrChange>
            <a:extLst>
              <a:ext uri="{28A0092B-C50C-407E-A947-70E740481C1C}">
                <a14:useLocalDpi xmlns:a14="http://schemas.microsoft.com/office/drawing/2010/main" val="0"/>
              </a:ext>
            </a:extLst>
          </a:blip>
          <a:srcRect/>
          <a:stretch>
            <a:fillRect/>
          </a:stretch>
        </p:blipFill>
        <p:spPr bwMode="auto">
          <a:xfrm>
            <a:off x="5208440" y="4259465"/>
            <a:ext cx="1800225" cy="193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a:spLocks noChangeArrowheads="1"/>
          </p:cNvSpPr>
          <p:nvPr/>
        </p:nvSpPr>
        <p:spPr bwMode="auto">
          <a:xfrm>
            <a:off x="5207794" y="3476348"/>
            <a:ext cx="52792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50000"/>
              </a:spcBef>
              <a:spcAft>
                <a:spcPct val="0"/>
              </a:spcAft>
            </a:pPr>
            <a:r>
              <a:rPr lang="zh-CN" altLang="en-US" sz="2400" b="1" dirty="0" smtClean="0">
                <a:solidFill>
                  <a:srgbClr val="000000"/>
                </a:solidFill>
                <a:latin typeface="楷体" pitchFamily="49" charset="-122"/>
                <a:ea typeface="楷体" pitchFamily="49" charset="-122"/>
              </a:rPr>
              <a:t>全息</a:t>
            </a:r>
            <a:r>
              <a:rPr lang="zh-CN" altLang="en-US" sz="2400" b="1" dirty="0">
                <a:solidFill>
                  <a:srgbClr val="000000"/>
                </a:solidFill>
                <a:latin typeface="楷体" pitchFamily="49" charset="-122"/>
                <a:ea typeface="楷体" pitchFamily="49" charset="-122"/>
              </a:rPr>
              <a:t>理论、分形结构</a:t>
            </a:r>
            <a:endParaRPr lang="en-US" altLang="zh-CN" sz="2400" b="1" dirty="0">
              <a:solidFill>
                <a:srgbClr val="000000"/>
              </a:solidFill>
              <a:latin typeface="楷体" pitchFamily="49" charset="-122"/>
              <a:ea typeface="楷体" pitchFamily="49" charset="-122"/>
            </a:endParaRPr>
          </a:p>
        </p:txBody>
      </p:sp>
      <p:sp>
        <p:nvSpPr>
          <p:cNvPr id="10" name="矩形 9"/>
          <p:cNvSpPr/>
          <p:nvPr/>
        </p:nvSpPr>
        <p:spPr>
          <a:xfrm>
            <a:off x="500271" y="4239779"/>
            <a:ext cx="3046934" cy="2031325"/>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fontAlgn="base">
              <a:lnSpc>
                <a:spcPct val="150000"/>
              </a:lnSpc>
              <a:spcBef>
                <a:spcPct val="0"/>
              </a:spcBef>
              <a:spcAft>
                <a:spcPct val="0"/>
              </a:spcAft>
              <a:defRPr/>
            </a:pPr>
            <a:r>
              <a:rPr lang="zh-CN" altLang="en-US" sz="2000" b="1" dirty="0">
                <a:ln>
                  <a:solidFill>
                    <a:sysClr val="windowText" lastClr="000000"/>
                  </a:solidFill>
                </a:ln>
                <a:latin typeface="+mj-ea"/>
                <a:ea typeface="+mj-ea"/>
              </a:rPr>
              <a:t>三环文化法典</a:t>
            </a:r>
            <a:r>
              <a:rPr lang="zh-CN" altLang="en-US" sz="2000" b="1" dirty="0">
                <a:ln>
                  <a:solidFill>
                    <a:sysClr val="windowText" lastClr="000000"/>
                  </a:solidFill>
                </a:ln>
                <a:latin typeface="仿宋" panose="02010609060101010101" pitchFamily="49" charset="-122"/>
                <a:ea typeface="仿宋" panose="02010609060101010101" pitchFamily="49" charset="-122"/>
              </a:rPr>
              <a:t>：</a:t>
            </a:r>
            <a:endParaRPr lang="en-US" altLang="zh-CN" sz="2000" b="1" dirty="0">
              <a:ln>
                <a:solidFill>
                  <a:sysClr val="windowText" lastClr="000000"/>
                </a:solidFill>
              </a:ln>
              <a:latin typeface="仿宋" panose="02010609060101010101" pitchFamily="49" charset="-122"/>
              <a:ea typeface="仿宋" panose="02010609060101010101" pitchFamily="49" charset="-122"/>
            </a:endParaRPr>
          </a:p>
          <a:p>
            <a:pPr algn="ctr" fontAlgn="base">
              <a:lnSpc>
                <a:spcPct val="150000"/>
              </a:lnSpc>
              <a:spcBef>
                <a:spcPct val="0"/>
              </a:spcBef>
              <a:spcAft>
                <a:spcPct val="0"/>
              </a:spcAft>
              <a:defRPr/>
            </a:pPr>
            <a:r>
              <a:rPr lang="zh-CN" altLang="en-US" sz="3200" b="1" dirty="0">
                <a:ln>
                  <a:solidFill>
                    <a:sysClr val="windowText" lastClr="000000"/>
                  </a:solidFill>
                </a:ln>
                <a:latin typeface="华文隶书" pitchFamily="2" charset="-122"/>
                <a:ea typeface="华文隶书" pitchFamily="2" charset="-122"/>
              </a:rPr>
              <a:t>顺应天道</a:t>
            </a:r>
            <a:endParaRPr lang="en-US" altLang="zh-CN" sz="3200" b="1" dirty="0">
              <a:ln>
                <a:solidFill>
                  <a:sysClr val="windowText" lastClr="000000"/>
                </a:solidFill>
              </a:ln>
              <a:latin typeface="华文隶书" pitchFamily="2" charset="-122"/>
              <a:ea typeface="华文隶书" pitchFamily="2" charset="-122"/>
            </a:endParaRPr>
          </a:p>
          <a:p>
            <a:pPr algn="ctr" fontAlgn="base">
              <a:lnSpc>
                <a:spcPct val="150000"/>
              </a:lnSpc>
              <a:spcBef>
                <a:spcPct val="0"/>
              </a:spcBef>
              <a:spcAft>
                <a:spcPct val="0"/>
              </a:spcAft>
              <a:defRPr/>
            </a:pPr>
            <a:r>
              <a:rPr lang="zh-CN" altLang="en-US" sz="3200" b="1" dirty="0">
                <a:ln>
                  <a:solidFill>
                    <a:sysClr val="windowText" lastClr="000000"/>
                  </a:solidFill>
                </a:ln>
                <a:latin typeface="华文隶书" pitchFamily="2" charset="-122"/>
                <a:ea typeface="华文隶书" pitchFamily="2" charset="-122"/>
              </a:rPr>
              <a:t>得合人心</a:t>
            </a:r>
          </a:p>
        </p:txBody>
      </p:sp>
      <p:sp>
        <p:nvSpPr>
          <p:cNvPr id="11" name="标题 1"/>
          <p:cNvSpPr>
            <a:spLocks noGrp="1"/>
          </p:cNvSpPr>
          <p:nvPr>
            <p:ph type="title"/>
          </p:nvPr>
        </p:nvSpPr>
        <p:spPr>
          <a:xfrm>
            <a:off x="335360" y="89694"/>
            <a:ext cx="8832851" cy="836612"/>
          </a:xfrm>
        </p:spPr>
        <p:txBody>
          <a:bodyPr/>
          <a:lstStyle/>
          <a:p>
            <a:r>
              <a:rPr lang="zh-CN" altLang="en-US" dirty="0" smtClean="0"/>
              <a:t>顺应天道 得合人心</a:t>
            </a:r>
            <a:endParaRPr lang="zh-CN" altLang="en-US" dirty="0"/>
          </a:p>
        </p:txBody>
      </p:sp>
      <p:cxnSp>
        <p:nvCxnSpPr>
          <p:cNvPr id="12" name="直接连接符 11"/>
          <p:cNvCxnSpPr/>
          <p:nvPr/>
        </p:nvCxnSpPr>
        <p:spPr bwMode="auto">
          <a:xfrm>
            <a:off x="4152901" y="3200400"/>
            <a:ext cx="750569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pic>
        <p:nvPicPr>
          <p:cNvPr id="2" name="图片 1"/>
          <p:cNvPicPr>
            <a:picLocks noChangeAspect="1"/>
          </p:cNvPicPr>
          <p:nvPr/>
        </p:nvPicPr>
        <p:blipFill rotWithShape="1">
          <a:blip r:embed="rId5"/>
          <a:srcRect l="5106" r="26504" b="27276"/>
          <a:stretch/>
        </p:blipFill>
        <p:spPr>
          <a:xfrm>
            <a:off x="8443913" y="4259466"/>
            <a:ext cx="1628775" cy="1724477"/>
          </a:xfrm>
          <a:prstGeom prst="rect">
            <a:avLst/>
          </a:prstGeom>
        </p:spPr>
      </p:pic>
    </p:spTree>
    <p:extLst>
      <p:ext uri="{BB962C8B-B14F-4D97-AF65-F5344CB8AC3E}">
        <p14:creationId xmlns:p14="http://schemas.microsoft.com/office/powerpoint/2010/main" val="71594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33</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a:solidFill>
                  <a:srgbClr val="000000"/>
                </a:solidFill>
                <a:latin typeface="黑体"/>
              </a:rPr>
              <a:t>——</a:t>
            </a:r>
            <a:r>
              <a:rPr lang="zh-CN" altLang="en-US" dirty="0">
                <a:solidFill>
                  <a:srgbClr val="000000"/>
                </a:solidFill>
                <a:latin typeface="黑体"/>
              </a:rPr>
              <a:t>欧洲商业银行的价值理念确立</a:t>
            </a:r>
          </a:p>
        </p:txBody>
      </p:sp>
      <p:sp>
        <p:nvSpPr>
          <p:cNvPr id="6" name="Text Box 4"/>
          <p:cNvSpPr txBox="1">
            <a:spLocks noChangeArrowheads="1"/>
          </p:cNvSpPr>
          <p:nvPr/>
        </p:nvSpPr>
        <p:spPr bwMode="auto">
          <a:xfrm>
            <a:off x="670322" y="1728031"/>
            <a:ext cx="477797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50000"/>
              </a:lnSpc>
              <a:spcBef>
                <a:spcPct val="5000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圣西门提出创业银行（</a:t>
            </a:r>
            <a:r>
              <a:rPr lang="en-US" altLang="zh-CN" sz="2000" dirty="0">
                <a:solidFill>
                  <a:srgbClr val="000000"/>
                </a:solidFill>
                <a:latin typeface="黑体" panose="02010609060101010101" pitchFamily="49" charset="-122"/>
                <a:ea typeface="黑体" panose="02010609060101010101" pitchFamily="49" charset="-122"/>
              </a:rPr>
              <a:t>entrepreneurial bank</a:t>
            </a:r>
            <a:r>
              <a:rPr lang="zh-CN" altLang="en-US" sz="2000" dirty="0">
                <a:solidFill>
                  <a:srgbClr val="000000"/>
                </a:solidFill>
                <a:latin typeface="黑体" panose="02010609060101010101" pitchFamily="49" charset="-122"/>
                <a:ea typeface="黑体" panose="02010609060101010101" pitchFamily="49" charset="-122"/>
              </a:rPr>
              <a:t>）的理念，萨伊也据此提出企业家的</a:t>
            </a:r>
            <a:r>
              <a:rPr lang="zh-CN" altLang="en-US" sz="2000" dirty="0" smtClean="0">
                <a:solidFill>
                  <a:srgbClr val="000000"/>
                </a:solidFill>
                <a:latin typeface="黑体" panose="02010609060101010101" pitchFamily="49" charset="-122"/>
                <a:ea typeface="黑体" panose="02010609060101010101" pitchFamily="49" charset="-122"/>
              </a:rPr>
              <a:t>概念；</a:t>
            </a: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5101" y="1487090"/>
            <a:ext cx="4574118" cy="2513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7"/>
          <p:cNvSpPr>
            <a:spLocks noChangeArrowheads="1"/>
          </p:cNvSpPr>
          <p:nvPr/>
        </p:nvSpPr>
        <p:spPr bwMode="auto">
          <a:xfrm>
            <a:off x="670323" y="3389881"/>
            <a:ext cx="4777977"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50000"/>
              </a:lnSpc>
              <a:spcBef>
                <a:spcPct val="5000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到了</a:t>
            </a:r>
            <a:r>
              <a:rPr lang="en-US" altLang="zh-CN" sz="2000" dirty="0">
                <a:solidFill>
                  <a:srgbClr val="000000"/>
                </a:solidFill>
                <a:latin typeface="黑体" panose="02010609060101010101" pitchFamily="49" charset="-122"/>
                <a:ea typeface="黑体" panose="02010609060101010101" pitchFamily="49" charset="-122"/>
              </a:rPr>
              <a:t>19</a:t>
            </a:r>
            <a:r>
              <a:rPr lang="zh-CN" altLang="en-US" sz="2000" dirty="0">
                <a:solidFill>
                  <a:srgbClr val="000000"/>
                </a:solidFill>
                <a:latin typeface="黑体" panose="02010609060101010101" pitchFamily="49" charset="-122"/>
                <a:ea typeface="黑体" panose="02010609060101010101" pitchFamily="49" charset="-122"/>
              </a:rPr>
              <a:t>世纪中叶，皮埃尔兄弟创办商业银行，确立起自己的使命：</a:t>
            </a:r>
            <a:r>
              <a:rPr lang="zh-CN" altLang="en-US" sz="2400" b="1" dirty="0">
                <a:solidFill>
                  <a:srgbClr val="FF0000"/>
                </a:solidFill>
                <a:latin typeface="黑体" panose="02010609060101010101" pitchFamily="49" charset="-122"/>
                <a:ea typeface="黑体" panose="02010609060101010101" pitchFamily="49" charset="-122"/>
              </a:rPr>
              <a:t>指导社会流动资产投向，并使企业成为有意识的产业开发者。</a:t>
            </a:r>
          </a:p>
        </p:txBody>
      </p:sp>
      <p:sp>
        <p:nvSpPr>
          <p:cNvPr id="9" name="矩形 8"/>
          <p:cNvSpPr/>
          <p:nvPr/>
        </p:nvSpPr>
        <p:spPr>
          <a:xfrm>
            <a:off x="7042056" y="5518352"/>
            <a:ext cx="3520205" cy="73866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lnSpc>
                <a:spcPct val="150000"/>
              </a:lnSpc>
              <a:spcBef>
                <a:spcPct val="0"/>
              </a:spcBef>
              <a:spcAft>
                <a:spcPct val="0"/>
              </a:spcAft>
              <a:defRPr/>
            </a:pPr>
            <a:r>
              <a:rPr lang="zh-CN" altLang="en-US" sz="2800" b="1" dirty="0">
                <a:solidFill>
                  <a:srgbClr val="FF0000"/>
                </a:solidFill>
                <a:latin typeface="黑体" panose="02010609060101010101" pitchFamily="49" charset="-122"/>
                <a:ea typeface="黑体" panose="02010609060101010101" pitchFamily="49" charset="-122"/>
              </a:rPr>
              <a:t>顺应天道  得合人心</a:t>
            </a:r>
          </a:p>
        </p:txBody>
      </p:sp>
      <p:sp>
        <p:nvSpPr>
          <p:cNvPr id="10" name="矩形 9"/>
          <p:cNvSpPr>
            <a:spLocks noChangeArrowheads="1"/>
          </p:cNvSpPr>
          <p:nvPr/>
        </p:nvSpPr>
        <p:spPr bwMode="auto">
          <a:xfrm>
            <a:off x="6515101" y="4076700"/>
            <a:ext cx="457411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50000"/>
              </a:lnSpc>
              <a:spcBef>
                <a:spcPct val="50000"/>
              </a:spcBef>
              <a:spcAft>
                <a:spcPct val="0"/>
              </a:spcAft>
            </a:pPr>
            <a:r>
              <a:rPr lang="zh-CN" altLang="en-US" dirty="0">
                <a:solidFill>
                  <a:srgbClr val="000000"/>
                </a:solidFill>
                <a:latin typeface="楷体" panose="02010609060101010101" pitchFamily="49" charset="-122"/>
                <a:ea typeface="楷体" panose="02010609060101010101" pitchFamily="49" charset="-122"/>
              </a:rPr>
              <a:t>商业银行</a:t>
            </a:r>
            <a:r>
              <a:rPr lang="zh-CN" altLang="en-US" dirty="0" smtClean="0">
                <a:solidFill>
                  <a:srgbClr val="000000"/>
                </a:solidFill>
                <a:latin typeface="楷体" panose="02010609060101010101" pitchFamily="49" charset="-122"/>
                <a:ea typeface="楷体" panose="02010609060101010101" pitchFamily="49" charset="-122"/>
              </a:rPr>
              <a:t>不能仅在存贷</a:t>
            </a:r>
            <a:r>
              <a:rPr lang="zh-CN" altLang="en-US" dirty="0">
                <a:solidFill>
                  <a:srgbClr val="000000"/>
                </a:solidFill>
                <a:latin typeface="楷体" panose="02010609060101010101" pitchFamily="49" charset="-122"/>
                <a:ea typeface="楷体" panose="02010609060101010101" pitchFamily="49" charset="-122"/>
              </a:rPr>
              <a:t>差之间确立它的目标和存在价值，而是要在更高的终极目标上确立它的存在价值！</a:t>
            </a:r>
          </a:p>
        </p:txBody>
      </p:sp>
    </p:spTree>
    <p:extLst>
      <p:ext uri="{BB962C8B-B14F-4D97-AF65-F5344CB8AC3E}">
        <p14:creationId xmlns:p14="http://schemas.microsoft.com/office/powerpoint/2010/main" val="300504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34</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smtClean="0">
                <a:solidFill>
                  <a:srgbClr val="000000"/>
                </a:solidFill>
                <a:latin typeface="黑体"/>
              </a:rPr>
              <a:t>——</a:t>
            </a:r>
            <a:r>
              <a:rPr lang="zh-CN" altLang="en-US" dirty="0" smtClean="0">
                <a:solidFill>
                  <a:srgbClr val="000000"/>
                </a:solidFill>
                <a:latin typeface="黑体"/>
              </a:rPr>
              <a:t>尤努斯与格莱珉银行</a:t>
            </a:r>
            <a:endParaRPr lang="zh-CN" altLang="en-US" dirty="0">
              <a:solidFill>
                <a:srgbClr val="000000"/>
              </a:solidFill>
              <a:latin typeface="黑体"/>
            </a:endParaRPr>
          </a:p>
        </p:txBody>
      </p:sp>
      <p:sp>
        <p:nvSpPr>
          <p:cNvPr id="6" name="Text Box 4"/>
          <p:cNvSpPr txBox="1">
            <a:spLocks noChangeArrowheads="1"/>
          </p:cNvSpPr>
          <p:nvPr/>
        </p:nvSpPr>
        <p:spPr bwMode="auto">
          <a:xfrm>
            <a:off x="535703" y="1347031"/>
            <a:ext cx="10919698"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150000"/>
              </a:lnSpc>
              <a:spcBef>
                <a:spcPct val="50000"/>
              </a:spcBef>
              <a:spcAft>
                <a:spcPct val="0"/>
              </a:spcAft>
            </a:pPr>
            <a:r>
              <a:rPr lang="zh-CN" altLang="en-US" sz="2000" b="1" dirty="0">
                <a:solidFill>
                  <a:srgbClr val="000000"/>
                </a:solidFill>
                <a:latin typeface="楷体" panose="02010609060101010101" pitchFamily="49" charset="-122"/>
                <a:ea typeface="楷体" panose="02010609060101010101" pitchFamily="49" charset="-122"/>
              </a:rPr>
              <a:t>每个人都想要为自己争取点什么，这是人类共有的自私的一面。我们承认这一点，事实也证明了它客观存在。但是每个人都还同时拥有另一面，就是无私的一面。我们都是自私的；我们也都是无私的。无私的我们想要帮助他人，每个人都想。不管我们表面看起来有多冷酷，内心里，我们都想要帮助别人，并从中得到快乐。我们想要拯救世界，想要改变世界。每一个人心中都深藏着这样的冲动，想要在这个星球上留下足迹：“我曾经来过。从某某年到某某年，我做了这样那样的事。”这是所有人心中所愿，可是并没有在商业理论中体现出来</a:t>
            </a:r>
            <a:r>
              <a:rPr lang="zh-CN" altLang="en-US" sz="2000" dirty="0">
                <a:solidFill>
                  <a:srgbClr val="000000"/>
                </a:solidFill>
                <a:latin typeface="黑体" panose="02010609060101010101" pitchFamily="49" charset="-122"/>
                <a:ea typeface="黑体" panose="02010609060101010101" pitchFamily="49" charset="-122"/>
              </a:rPr>
              <a:t>。</a:t>
            </a:r>
          </a:p>
        </p:txBody>
      </p:sp>
      <p:sp>
        <p:nvSpPr>
          <p:cNvPr id="9" name="矩形 8"/>
          <p:cNvSpPr/>
          <p:nvPr/>
        </p:nvSpPr>
        <p:spPr>
          <a:xfrm>
            <a:off x="420862" y="4639437"/>
            <a:ext cx="3520205" cy="738664"/>
          </a:xfrm>
          <a:prstGeom prst="rect">
            <a:avLst/>
          </a:prstGeom>
          <a:noFill/>
        </p:spPr>
        <p:txBody>
          <a:bodyPr wrap="squar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fontAlgn="base">
              <a:lnSpc>
                <a:spcPct val="150000"/>
              </a:lnSpc>
              <a:spcBef>
                <a:spcPct val="0"/>
              </a:spcBef>
              <a:spcAft>
                <a:spcPct val="0"/>
              </a:spcAft>
              <a:defRPr/>
            </a:pPr>
            <a:r>
              <a:rPr lang="zh-CN" altLang="en-US" sz="2800" b="1" dirty="0">
                <a:solidFill>
                  <a:srgbClr val="FF0000"/>
                </a:solidFill>
                <a:latin typeface="黑体" panose="02010609060101010101" pitchFamily="49" charset="-122"/>
                <a:ea typeface="黑体" panose="02010609060101010101" pitchFamily="49" charset="-122"/>
              </a:rPr>
              <a:t>顺应天道  得合人心</a:t>
            </a:r>
          </a:p>
        </p:txBody>
      </p:sp>
      <p:sp>
        <p:nvSpPr>
          <p:cNvPr id="10" name="矩形 9"/>
          <p:cNvSpPr>
            <a:spLocks noChangeArrowheads="1"/>
          </p:cNvSpPr>
          <p:nvPr/>
        </p:nvSpPr>
        <p:spPr bwMode="auto">
          <a:xfrm>
            <a:off x="3941067" y="4436579"/>
            <a:ext cx="4574117"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50000"/>
              </a:lnSpc>
              <a:spcBef>
                <a:spcPct val="50000"/>
              </a:spcBef>
              <a:spcAft>
                <a:spcPct val="0"/>
              </a:spcAft>
            </a:pPr>
            <a:r>
              <a:rPr lang="zh-CN" altLang="en-US" dirty="0">
                <a:solidFill>
                  <a:srgbClr val="000000"/>
                </a:solidFill>
                <a:latin typeface="楷体" panose="02010609060101010101" pitchFamily="49" charset="-122"/>
                <a:ea typeface="楷体" panose="02010609060101010101" pitchFamily="49" charset="-122"/>
              </a:rPr>
              <a:t>商业银行不是存贷差之间确立它的目标和存在价值，而是要在更高的终极目标上确立它的存在价值！</a:t>
            </a:r>
          </a:p>
        </p:txBody>
      </p:sp>
      <p:pic>
        <p:nvPicPr>
          <p:cNvPr id="2" name="图片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588035" y="3822078"/>
            <a:ext cx="2668524" cy="2065421"/>
          </a:xfrm>
          <a:prstGeom prst="rect">
            <a:avLst/>
          </a:prstGeom>
        </p:spPr>
      </p:pic>
    </p:spTree>
    <p:extLst>
      <p:ext uri="{BB962C8B-B14F-4D97-AF65-F5344CB8AC3E}">
        <p14:creationId xmlns:p14="http://schemas.microsoft.com/office/powerpoint/2010/main" val="569848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35</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a:solidFill>
                  <a:srgbClr val="000000"/>
                </a:solidFill>
                <a:latin typeface="黑体"/>
              </a:rPr>
              <a:t>——</a:t>
            </a:r>
            <a:r>
              <a:rPr lang="zh-CN" altLang="en-US" dirty="0">
                <a:solidFill>
                  <a:srgbClr val="000000"/>
                </a:solidFill>
                <a:latin typeface="黑体"/>
              </a:rPr>
              <a:t>本田的“三欢喜”原则</a:t>
            </a:r>
          </a:p>
        </p:txBody>
      </p:sp>
      <p:sp>
        <p:nvSpPr>
          <p:cNvPr id="6" name="内容占位符 2"/>
          <p:cNvSpPr txBox="1">
            <a:spLocks/>
          </p:cNvSpPr>
          <p:nvPr/>
        </p:nvSpPr>
        <p:spPr bwMode="auto">
          <a:xfrm>
            <a:off x="571501" y="1382316"/>
            <a:ext cx="6629399" cy="513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fontAlgn="base">
              <a:lnSpc>
                <a:spcPct val="150000"/>
              </a:lnSpc>
              <a:spcBef>
                <a:spcPct val="20000"/>
              </a:spcBef>
              <a:spcAft>
                <a:spcPct val="0"/>
              </a:spcAft>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rPr>
              <a:t>本田宗一郎与藤泽</a:t>
            </a:r>
            <a:r>
              <a:rPr lang="zh-CN" altLang="en-US" sz="2400" dirty="0" smtClean="0">
                <a:solidFill>
                  <a:srgbClr val="000000"/>
                </a:solidFill>
                <a:latin typeface="黑体" panose="02010609060101010101" pitchFamily="49" charset="-122"/>
                <a:ea typeface="黑体" panose="02010609060101010101" pitchFamily="49" charset="-122"/>
              </a:rPr>
              <a:t>武夫：</a:t>
            </a:r>
            <a:endParaRPr lang="en-US" altLang="zh-CN" sz="2400" dirty="0">
              <a:solidFill>
                <a:srgbClr val="000000"/>
              </a:solidFill>
              <a:latin typeface="黑体" panose="02010609060101010101" pitchFamily="49" charset="-122"/>
              <a:ea typeface="黑体" panose="02010609060101010101" pitchFamily="49" charset="-122"/>
            </a:endParaRP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本田宗一郎身材不高，走路急促，一般不穿和服；</a:t>
            </a: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藤泽武夫身材魁梧，走路缓慢，爱穿和服；</a:t>
            </a: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两人互称“西落合”和“六本木”</a:t>
            </a:r>
          </a:p>
          <a:p>
            <a:pPr marL="381000" fontAlgn="base">
              <a:lnSpc>
                <a:spcPct val="150000"/>
              </a:lnSpc>
              <a:spcBef>
                <a:spcPct val="20000"/>
              </a:spcBef>
              <a:spcAft>
                <a:spcPct val="0"/>
              </a:spcAft>
            </a:pPr>
            <a:r>
              <a:rPr lang="en-US" altLang="zh-CN" sz="2000" dirty="0">
                <a:solidFill>
                  <a:srgbClr val="000000"/>
                </a:solidFill>
                <a:latin typeface="黑体" panose="02010609060101010101" pitchFamily="49" charset="-122"/>
                <a:ea typeface="黑体" panose="02010609060101010101" pitchFamily="49" charset="-122"/>
              </a:rPr>
              <a:t>……</a:t>
            </a: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除了“让本田不断茁壮，永续经营”这一点之外，两人几乎没有任何相同之处。</a:t>
            </a:r>
          </a:p>
          <a:p>
            <a:pPr fontAlgn="base">
              <a:lnSpc>
                <a:spcPct val="150000"/>
              </a:lnSpc>
              <a:spcBef>
                <a:spcPct val="20000"/>
              </a:spcBef>
              <a:spcAft>
                <a:spcPct val="0"/>
              </a:spcAft>
            </a:pP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7" name="Picture 2" descr="c:\users\ADMINI~1\appdata\roaming\360se6\USERDA~1\Temp\C1B18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324" y="1379938"/>
            <a:ext cx="4040289" cy="276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3"/>
          <p:cNvSpPr>
            <a:spLocks noChangeArrowheads="1"/>
          </p:cNvSpPr>
          <p:nvPr/>
        </p:nvSpPr>
        <p:spPr bwMode="auto">
          <a:xfrm>
            <a:off x="10546293" y="4451350"/>
            <a:ext cx="5429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996600"/>
                </a:solidFill>
                <a:latin typeface="楷体" pitchFamily="49" charset="-122"/>
                <a:ea typeface="楷体" pitchFamily="49" charset="-122"/>
              </a:rPr>
              <a:t>本田宗一郞</a:t>
            </a:r>
            <a:endParaRPr lang="en-US" altLang="zh-CN" sz="2400" b="1" dirty="0">
              <a:solidFill>
                <a:srgbClr val="996600"/>
              </a:solidFill>
              <a:latin typeface="楷体" pitchFamily="49" charset="-122"/>
              <a:ea typeface="楷体" pitchFamily="49" charset="-122"/>
            </a:endParaRPr>
          </a:p>
        </p:txBody>
      </p:sp>
      <p:sp>
        <p:nvSpPr>
          <p:cNvPr id="10" name="矩形 1"/>
          <p:cNvSpPr>
            <a:spLocks noChangeArrowheads="1"/>
          </p:cNvSpPr>
          <p:nvPr/>
        </p:nvSpPr>
        <p:spPr bwMode="auto">
          <a:xfrm>
            <a:off x="8183564" y="4451350"/>
            <a:ext cx="4333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996600"/>
                </a:solidFill>
                <a:latin typeface="楷体" pitchFamily="49" charset="-122"/>
                <a:ea typeface="楷体" pitchFamily="49" charset="-122"/>
              </a:rPr>
              <a:t>藤泽武夫</a:t>
            </a:r>
            <a:endParaRPr lang="en-US" altLang="zh-CN" sz="2400" b="1" dirty="0">
              <a:solidFill>
                <a:srgbClr val="996600"/>
              </a:solidFill>
              <a:latin typeface="楷体" pitchFamily="49" charset="-122"/>
              <a:ea typeface="楷体" pitchFamily="49" charset="-122"/>
            </a:endParaRPr>
          </a:p>
        </p:txBody>
      </p:sp>
    </p:spTree>
    <p:extLst>
      <p:ext uri="{BB962C8B-B14F-4D97-AF65-F5344CB8AC3E}">
        <p14:creationId xmlns:p14="http://schemas.microsoft.com/office/powerpoint/2010/main" val="90513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36</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a:solidFill>
                  <a:srgbClr val="000000"/>
                </a:solidFill>
                <a:latin typeface="黑体"/>
              </a:rPr>
              <a:t>——</a:t>
            </a:r>
            <a:r>
              <a:rPr lang="zh-CN" altLang="en-US" dirty="0">
                <a:solidFill>
                  <a:srgbClr val="000000"/>
                </a:solidFill>
                <a:latin typeface="黑体"/>
              </a:rPr>
              <a:t>本田的“三欢喜”原则</a:t>
            </a:r>
          </a:p>
        </p:txBody>
      </p:sp>
      <p:sp>
        <p:nvSpPr>
          <p:cNvPr id="6" name="内容占位符 2"/>
          <p:cNvSpPr txBox="1">
            <a:spLocks/>
          </p:cNvSpPr>
          <p:nvPr/>
        </p:nvSpPr>
        <p:spPr bwMode="auto">
          <a:xfrm>
            <a:off x="571501" y="1382316"/>
            <a:ext cx="6629399" cy="513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fontAlgn="base">
              <a:lnSpc>
                <a:spcPct val="150000"/>
              </a:lnSpc>
              <a:spcBef>
                <a:spcPct val="20000"/>
              </a:spcBef>
              <a:spcAft>
                <a:spcPct val="0"/>
              </a:spcAft>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rPr>
              <a:t>本田宗一郎与藤泽</a:t>
            </a:r>
            <a:r>
              <a:rPr lang="zh-CN" altLang="en-US" sz="2400" dirty="0" smtClean="0">
                <a:solidFill>
                  <a:srgbClr val="000000"/>
                </a:solidFill>
                <a:latin typeface="黑体" panose="02010609060101010101" pitchFamily="49" charset="-122"/>
                <a:ea typeface="黑体" panose="02010609060101010101" pitchFamily="49" charset="-122"/>
              </a:rPr>
              <a:t>武夫：</a:t>
            </a:r>
            <a:endParaRPr lang="en-US" altLang="zh-CN" sz="2400" dirty="0">
              <a:solidFill>
                <a:srgbClr val="000000"/>
              </a:solidFill>
              <a:latin typeface="黑体" panose="02010609060101010101" pitchFamily="49" charset="-122"/>
              <a:ea typeface="黑体" panose="02010609060101010101" pitchFamily="49" charset="-122"/>
            </a:endParaRPr>
          </a:p>
          <a:p>
            <a:pPr marL="723900" indent="-342900" fontAlgn="base">
              <a:lnSpc>
                <a:spcPct val="150000"/>
              </a:lnSpc>
              <a:spcBef>
                <a:spcPct val="20000"/>
              </a:spcBef>
              <a:spcAft>
                <a:spcPct val="0"/>
              </a:spcAft>
              <a:buFont typeface="Wingdings" panose="05000000000000000000" pitchFamily="2" charset="2"/>
              <a:buChar char="p"/>
            </a:pPr>
            <a:r>
              <a:rPr lang="en-US" altLang="zh-CN" sz="2000" dirty="0">
                <a:solidFill>
                  <a:srgbClr val="000000"/>
                </a:solidFill>
                <a:latin typeface="黑体" panose="02010609060101010101" pitchFamily="49" charset="-122"/>
                <a:ea typeface="黑体" panose="02010609060101010101" pitchFamily="49" charset="-122"/>
              </a:rPr>
              <a:t>1973</a:t>
            </a:r>
            <a:r>
              <a:rPr lang="zh-CN" altLang="en-US" sz="2000" dirty="0">
                <a:solidFill>
                  <a:srgbClr val="000000"/>
                </a:solidFill>
                <a:latin typeface="黑体" panose="02010609060101010101" pitchFamily="49" charset="-122"/>
                <a:ea typeface="黑体" panose="02010609060101010101" pitchFamily="49" charset="-122"/>
              </a:rPr>
              <a:t>年元月，藤泽武夫向本田表示，在当年庆祝成立</a:t>
            </a:r>
            <a:r>
              <a:rPr lang="en-US" altLang="zh-CN" sz="2000" dirty="0">
                <a:solidFill>
                  <a:srgbClr val="000000"/>
                </a:solidFill>
                <a:latin typeface="黑体" panose="02010609060101010101" pitchFamily="49" charset="-122"/>
                <a:ea typeface="黑体" panose="02010609060101010101" pitchFamily="49" charset="-122"/>
              </a:rPr>
              <a:t>25</a:t>
            </a:r>
            <a:r>
              <a:rPr lang="zh-CN" altLang="en-US" sz="2000" dirty="0">
                <a:solidFill>
                  <a:srgbClr val="000000"/>
                </a:solidFill>
                <a:latin typeface="黑体" panose="02010609060101010101" pitchFamily="49" charset="-122"/>
                <a:ea typeface="黑体" panose="02010609060101010101" pitchFamily="49" charset="-122"/>
              </a:rPr>
              <a:t>周年时想要退休。</a:t>
            </a: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事实上，藤泽自从获得本田充分的授权，做任何重大的决定并不用知会本田，这是唯一一次、也是最后一次藤泽知会本田的重要决定</a:t>
            </a:r>
            <a:r>
              <a:rPr lang="zh-CN" altLang="en-US" sz="2000" dirty="0" smtClean="0">
                <a:solidFill>
                  <a:srgbClr val="000000"/>
                </a:solidFill>
                <a:latin typeface="黑体" panose="02010609060101010101" pitchFamily="49" charset="-122"/>
                <a:ea typeface="黑体" panose="02010609060101010101" pitchFamily="49" charset="-122"/>
              </a:rPr>
              <a:t>。</a:t>
            </a:r>
            <a:endParaRPr lang="en-US" altLang="zh-CN" sz="2000" dirty="0" smtClean="0">
              <a:solidFill>
                <a:srgbClr val="000000"/>
              </a:solidFill>
              <a:latin typeface="黑体" panose="02010609060101010101" pitchFamily="49" charset="-122"/>
              <a:ea typeface="黑体" panose="02010609060101010101" pitchFamily="49" charset="-122"/>
            </a:endParaRP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smtClean="0">
                <a:solidFill>
                  <a:srgbClr val="000000"/>
                </a:solidFill>
                <a:latin typeface="黑体" panose="02010609060101010101" pitchFamily="49" charset="-122"/>
                <a:ea typeface="黑体" panose="02010609060101010101" pitchFamily="49" charset="-122"/>
              </a:rPr>
              <a:t>本田</a:t>
            </a:r>
            <a:r>
              <a:rPr lang="zh-CN" altLang="en-US" sz="2000" dirty="0">
                <a:solidFill>
                  <a:srgbClr val="000000"/>
                </a:solidFill>
                <a:latin typeface="黑体" panose="02010609060101010101" pitchFamily="49" charset="-122"/>
                <a:ea typeface="黑体" panose="02010609060101010101" pitchFamily="49" charset="-122"/>
              </a:rPr>
              <a:t>宗一郎</a:t>
            </a:r>
            <a:r>
              <a:rPr lang="en-US" altLang="zh-CN" sz="2000" dirty="0">
                <a:solidFill>
                  <a:srgbClr val="000000"/>
                </a:solidFill>
                <a:latin typeface="黑体" panose="02010609060101010101" pitchFamily="49" charset="-122"/>
                <a:ea typeface="黑体" panose="02010609060101010101" pitchFamily="49" charset="-122"/>
              </a:rPr>
              <a:t>66</a:t>
            </a:r>
            <a:r>
              <a:rPr lang="zh-CN" altLang="en-US" sz="2000" dirty="0">
                <a:solidFill>
                  <a:srgbClr val="000000"/>
                </a:solidFill>
                <a:latin typeface="黑体" panose="02010609060101010101" pitchFamily="49" charset="-122"/>
                <a:ea typeface="黑体" panose="02010609060101010101" pitchFamily="49" charset="-122"/>
              </a:rPr>
              <a:t>岁、藤泽武夫</a:t>
            </a:r>
            <a:r>
              <a:rPr lang="en-US" altLang="zh-CN" sz="2000" dirty="0">
                <a:solidFill>
                  <a:srgbClr val="000000"/>
                </a:solidFill>
                <a:latin typeface="黑体" panose="02010609060101010101" pitchFamily="49" charset="-122"/>
                <a:ea typeface="黑体" panose="02010609060101010101" pitchFamily="49" charset="-122"/>
              </a:rPr>
              <a:t>62</a:t>
            </a:r>
            <a:r>
              <a:rPr lang="zh-CN" altLang="en-US" sz="2000" dirty="0">
                <a:solidFill>
                  <a:srgbClr val="000000"/>
                </a:solidFill>
                <a:latin typeface="黑体" panose="02010609060101010101" pitchFamily="49" charset="-122"/>
                <a:ea typeface="黑体" panose="02010609060101010101" pitchFamily="49" charset="-122"/>
              </a:rPr>
              <a:t>岁，两人同时退休</a:t>
            </a:r>
            <a:r>
              <a:rPr lang="en-US" altLang="zh-CN" sz="2000" dirty="0">
                <a:solidFill>
                  <a:srgbClr val="000000"/>
                </a:solidFill>
                <a:latin typeface="黑体" panose="02010609060101010101" pitchFamily="49" charset="-122"/>
                <a:ea typeface="黑体" panose="02010609060101010101" pitchFamily="49" charset="-122"/>
              </a:rPr>
              <a:t>……</a:t>
            </a:r>
          </a:p>
          <a:p>
            <a:pPr marL="342900" indent="-342900" fontAlgn="base">
              <a:lnSpc>
                <a:spcPct val="150000"/>
              </a:lnSpc>
              <a:spcBef>
                <a:spcPct val="20000"/>
              </a:spcBef>
              <a:spcAft>
                <a:spcPct val="0"/>
              </a:spcAft>
              <a:buFont typeface="Wingdings" panose="05000000000000000000" pitchFamily="2" charset="2"/>
              <a:buChar char="n"/>
            </a:pPr>
            <a:r>
              <a:rPr lang="en-US" altLang="zh-CN" sz="2400" dirty="0">
                <a:solidFill>
                  <a:srgbClr val="000000"/>
                </a:solidFill>
                <a:latin typeface="黑体" panose="02010609060101010101" pitchFamily="49" charset="-122"/>
                <a:ea typeface="黑体" panose="02010609060101010101" pitchFamily="49" charset="-122"/>
              </a:rPr>
              <a:t>1969</a:t>
            </a:r>
            <a:r>
              <a:rPr lang="zh-CN" altLang="en-US" sz="2400" dirty="0">
                <a:solidFill>
                  <a:srgbClr val="000000"/>
                </a:solidFill>
                <a:latin typeface="黑体" panose="02010609060101010101" pitchFamily="49" charset="-122"/>
                <a:ea typeface="黑体" panose="02010609060101010101" pitchFamily="49" charset="-122"/>
              </a:rPr>
              <a:t>，气冷还是水冷发动机的争论。</a:t>
            </a:r>
          </a:p>
          <a:p>
            <a:pPr fontAlgn="base">
              <a:lnSpc>
                <a:spcPct val="150000"/>
              </a:lnSpc>
              <a:spcBef>
                <a:spcPct val="20000"/>
              </a:spcBef>
              <a:spcAft>
                <a:spcPct val="0"/>
              </a:spcAft>
            </a:pP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7" name="Picture 2" descr="c:\users\ADMINI~1\appdata\roaming\360se6\USERDA~1\Temp\C1B18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324" y="1379938"/>
            <a:ext cx="4040289" cy="276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7629324" y="4256532"/>
            <a:ext cx="4040289" cy="3077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0" hangingPunct="0">
              <a:lnSpc>
                <a:spcPct val="150000"/>
              </a:lnSpc>
              <a:spcBef>
                <a:spcPct val="20000"/>
              </a:spcBef>
            </a:pPr>
            <a:r>
              <a:rPr lang="zh-CN" altLang="en-US" sz="2400" dirty="0" smtClean="0">
                <a:solidFill>
                  <a:srgbClr val="FF0000"/>
                </a:solidFill>
                <a:latin typeface="黑体" panose="02010609060101010101" pitchFamily="49" charset="-122"/>
                <a:ea typeface="黑体" panose="02010609060101010101" pitchFamily="49" charset="-122"/>
              </a:rPr>
              <a:t>组织</a:t>
            </a:r>
            <a:r>
              <a:rPr lang="zh-CN" altLang="en-US" sz="2400" dirty="0">
                <a:solidFill>
                  <a:srgbClr val="FF0000"/>
                </a:solidFill>
                <a:latin typeface="黑体" panose="02010609060101010101" pitchFamily="49" charset="-122"/>
                <a:ea typeface="黑体" panose="02010609060101010101" pitchFamily="49" charset="-122"/>
              </a:rPr>
              <a:t>理性对个人权威的取代</a:t>
            </a:r>
            <a:r>
              <a:rPr lang="zh-CN" altLang="en-US" sz="2000" dirty="0">
                <a:solidFill>
                  <a:srgbClr val="000000"/>
                </a:solidFill>
                <a:latin typeface="微软雅黑" pitchFamily="34" charset="-122"/>
                <a:ea typeface="微软雅黑" pitchFamily="34" charset="-122"/>
              </a:rPr>
              <a:t>是企业二次创业的核心命题之一</a:t>
            </a:r>
            <a:r>
              <a:rPr lang="zh-CN" altLang="en-US" sz="2000" dirty="0" smtClean="0">
                <a:solidFill>
                  <a:srgbClr val="000000"/>
                </a:solidFill>
                <a:latin typeface="微软雅黑" pitchFamily="34" charset="-122"/>
                <a:ea typeface="微软雅黑" pitchFamily="34" charset="-122"/>
              </a:rPr>
              <a:t>。</a:t>
            </a:r>
            <a:r>
              <a:rPr lang="zh-CN" altLang="en-US" sz="2000" dirty="0" smtClean="0">
                <a:solidFill>
                  <a:srgbClr val="FF0000"/>
                </a:solidFill>
                <a:latin typeface="黑体" panose="02010609060101010101" pitchFamily="49" charset="-122"/>
                <a:ea typeface="黑体" panose="02010609060101010101" pitchFamily="49" charset="-122"/>
              </a:rPr>
              <a:t>从“企业家的企业”到“企业的企业家”</a:t>
            </a:r>
            <a:endParaRPr lang="en-US" altLang="zh-CN" sz="2000" dirty="0">
              <a:solidFill>
                <a:srgbClr val="FF0000"/>
              </a:solidFill>
              <a:latin typeface="黑体" panose="02010609060101010101" pitchFamily="49" charset="-122"/>
              <a:ea typeface="黑体" panose="02010609060101010101" pitchFamily="49" charset="-122"/>
            </a:endParaRPr>
          </a:p>
          <a:p>
            <a:pPr eaLnBrk="0" hangingPunct="0">
              <a:lnSpc>
                <a:spcPct val="150000"/>
              </a:lnSpc>
              <a:spcBef>
                <a:spcPct val="20000"/>
              </a:spcBef>
            </a:pPr>
            <a:endParaRPr lang="en-US" altLang="zh-CN" sz="2000" dirty="0" smtClean="0">
              <a:solidFill>
                <a:srgbClr val="000000"/>
              </a:solidFill>
              <a:latin typeface="微软雅黑" pitchFamily="34" charset="-122"/>
              <a:ea typeface="微软雅黑" pitchFamily="34" charset="-122"/>
            </a:endParaRPr>
          </a:p>
          <a:p>
            <a:pPr eaLnBrk="0" hangingPunct="0">
              <a:lnSpc>
                <a:spcPct val="150000"/>
              </a:lnSpc>
              <a:spcBef>
                <a:spcPct val="20000"/>
              </a:spcBef>
            </a:pPr>
            <a:endParaRPr lang="en-US" altLang="zh-CN" sz="20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957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37</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a:solidFill>
                  <a:srgbClr val="000000"/>
                </a:solidFill>
                <a:latin typeface="黑体"/>
              </a:rPr>
              <a:t>——</a:t>
            </a:r>
            <a:r>
              <a:rPr lang="zh-CN" altLang="en-US" dirty="0">
                <a:solidFill>
                  <a:srgbClr val="000000"/>
                </a:solidFill>
                <a:latin typeface="黑体"/>
              </a:rPr>
              <a:t>本田的“三欢喜”原则</a:t>
            </a:r>
          </a:p>
        </p:txBody>
      </p:sp>
      <p:sp>
        <p:nvSpPr>
          <p:cNvPr id="6" name="内容占位符 2"/>
          <p:cNvSpPr txBox="1">
            <a:spLocks/>
          </p:cNvSpPr>
          <p:nvPr/>
        </p:nvSpPr>
        <p:spPr bwMode="auto">
          <a:xfrm>
            <a:off x="571501" y="1382316"/>
            <a:ext cx="6872908" cy="467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fontAlgn="base">
              <a:lnSpc>
                <a:spcPct val="150000"/>
              </a:lnSpc>
              <a:spcBef>
                <a:spcPct val="20000"/>
              </a:spcBef>
              <a:spcAft>
                <a:spcPct val="0"/>
              </a:spcAft>
              <a:buFont typeface="Wingdings" panose="05000000000000000000" pitchFamily="2" charset="2"/>
              <a:buChar char="n"/>
            </a:pPr>
            <a:r>
              <a:rPr lang="zh-CN" altLang="en-US" sz="2400" dirty="0" smtClean="0">
                <a:solidFill>
                  <a:srgbClr val="000000"/>
                </a:solidFill>
                <a:latin typeface="黑体" panose="02010609060101010101" pitchFamily="49" charset="-122"/>
                <a:ea typeface="黑体" panose="02010609060101010101" pitchFamily="49" charset="-122"/>
              </a:rPr>
              <a:t>本田宗一郎与藤泽武夫：</a:t>
            </a:r>
            <a:endParaRPr lang="en-US" altLang="zh-CN" sz="2400" dirty="0" smtClean="0">
              <a:solidFill>
                <a:srgbClr val="000000"/>
              </a:solidFill>
              <a:latin typeface="黑体" panose="02010609060101010101" pitchFamily="49" charset="-122"/>
              <a:ea typeface="黑体" panose="02010609060101010101" pitchFamily="49" charset="-122"/>
            </a:endParaRPr>
          </a:p>
          <a:p>
            <a:pPr marL="723900" indent="-342900" fontAlgn="base">
              <a:lnSpc>
                <a:spcPct val="150000"/>
              </a:lnSpc>
              <a:spcBef>
                <a:spcPct val="20000"/>
              </a:spcBef>
              <a:spcAft>
                <a:spcPct val="0"/>
              </a:spcAft>
              <a:buFont typeface="Wingdings" panose="05000000000000000000" pitchFamily="2" charset="2"/>
              <a:buChar char="p"/>
            </a:pPr>
            <a:r>
              <a:rPr lang="en-US" altLang="zh-CN" sz="2000" dirty="0" smtClean="0">
                <a:solidFill>
                  <a:srgbClr val="000000"/>
                </a:solidFill>
                <a:latin typeface="黑体" panose="02010609060101010101" pitchFamily="49" charset="-122"/>
                <a:ea typeface="黑体" panose="02010609060101010101" pitchFamily="49" charset="-122"/>
              </a:rPr>
              <a:t>1949</a:t>
            </a:r>
            <a:r>
              <a:rPr lang="zh-CN" altLang="en-US" sz="2000" dirty="0" smtClean="0">
                <a:solidFill>
                  <a:srgbClr val="000000"/>
                </a:solidFill>
                <a:latin typeface="黑体" panose="02010609060101010101" pitchFamily="49" charset="-122"/>
                <a:ea typeface="黑体" panose="02010609060101010101" pitchFamily="49" charset="-122"/>
              </a:rPr>
              <a:t>年两人结盟的那天晚上，他们共同探索了一个问题：一个企业何以能够可持续发展？</a:t>
            </a:r>
            <a:endParaRPr lang="en-US" altLang="zh-CN" sz="2000" dirty="0" smtClean="0">
              <a:solidFill>
                <a:srgbClr val="000000"/>
              </a:solidFill>
              <a:latin typeface="黑体" panose="02010609060101010101" pitchFamily="49" charset="-122"/>
              <a:ea typeface="黑体" panose="02010609060101010101" pitchFamily="49" charset="-122"/>
            </a:endParaRP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smtClean="0">
                <a:solidFill>
                  <a:srgbClr val="000000"/>
                </a:solidFill>
                <a:latin typeface="黑体" panose="02010609060101010101" pitchFamily="49" charset="-122"/>
                <a:ea typeface="黑体" panose="02010609060101010101" pitchFamily="49" charset="-122"/>
              </a:rPr>
              <a:t>现金流、技术、品质、人才等等因素排除了以后，他们终于找到了问题的解：原来一个企业存在下去是要在理念上下功夫的。</a:t>
            </a:r>
            <a:endParaRPr lang="en-US" altLang="zh-CN" sz="2000" dirty="0" smtClean="0">
              <a:solidFill>
                <a:srgbClr val="000000"/>
              </a:solidFill>
              <a:latin typeface="黑体" panose="02010609060101010101" pitchFamily="49" charset="-122"/>
              <a:ea typeface="黑体" panose="02010609060101010101" pitchFamily="49" charset="-122"/>
            </a:endParaRPr>
          </a:p>
          <a:p>
            <a:pPr marL="723900" indent="-342900" fontAlgn="base">
              <a:lnSpc>
                <a:spcPct val="150000"/>
              </a:lnSpc>
              <a:spcBef>
                <a:spcPct val="20000"/>
              </a:spcBef>
              <a:spcAft>
                <a:spcPct val="0"/>
              </a:spcAft>
              <a:buFont typeface="Wingdings" panose="05000000000000000000" pitchFamily="2" charset="2"/>
              <a:buChar char="p"/>
            </a:pPr>
            <a:r>
              <a:rPr lang="zh-CN" altLang="en-US" sz="2000" dirty="0" smtClean="0">
                <a:solidFill>
                  <a:srgbClr val="000000"/>
                </a:solidFill>
                <a:latin typeface="黑体" panose="02010609060101010101" pitchFamily="49" charset="-122"/>
                <a:ea typeface="黑体" panose="02010609060101010101" pitchFamily="49" charset="-122"/>
              </a:rPr>
              <a:t>只要我们能够坚持</a:t>
            </a:r>
            <a:r>
              <a:rPr lang="zh-CN" altLang="en-US" sz="2000" b="1" dirty="0" smtClean="0">
                <a:solidFill>
                  <a:srgbClr val="FF0000"/>
                </a:solidFill>
                <a:latin typeface="黑体" panose="02010609060101010101" pitchFamily="49" charset="-122"/>
                <a:ea typeface="黑体" panose="02010609060101010101" pitchFamily="49" charset="-122"/>
              </a:rPr>
              <a:t>让员工喜欢，让经销商喜欢和让消费者喜欢</a:t>
            </a:r>
            <a:r>
              <a:rPr lang="zh-CN" altLang="en-US" sz="2000" dirty="0" smtClean="0">
                <a:solidFill>
                  <a:srgbClr val="996600"/>
                </a:solidFill>
                <a:latin typeface="黑体" panose="02010609060101010101" pitchFamily="49" charset="-122"/>
                <a:ea typeface="黑体" panose="02010609060101010101" pitchFamily="49" charset="-122"/>
              </a:rPr>
              <a:t>，</a:t>
            </a:r>
            <a:r>
              <a:rPr lang="zh-CN" altLang="en-US" sz="2000" dirty="0" smtClean="0">
                <a:solidFill>
                  <a:srgbClr val="000000"/>
                </a:solidFill>
                <a:latin typeface="黑体" panose="02010609060101010101" pitchFamily="49" charset="-122"/>
                <a:ea typeface="黑体" panose="02010609060101010101" pitchFamily="49" charset="-122"/>
              </a:rPr>
              <a:t>那我们这个公司就有存在下去的理由和价值，就那么简单。</a:t>
            </a:r>
          </a:p>
          <a:p>
            <a:pPr fontAlgn="base">
              <a:lnSpc>
                <a:spcPct val="150000"/>
              </a:lnSpc>
              <a:spcBef>
                <a:spcPct val="20000"/>
              </a:spcBef>
              <a:spcAft>
                <a:spcPct val="0"/>
              </a:spcAft>
            </a:pP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7" name="Picture 2" descr="c:\users\ADMINI~1\appdata\roaming\360se6\USERDA~1\Temp\C1B18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324" y="1379938"/>
            <a:ext cx="4040289" cy="276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a:spLocks noChangeArrowheads="1"/>
          </p:cNvSpPr>
          <p:nvPr/>
        </p:nvSpPr>
        <p:spPr bwMode="auto">
          <a:xfrm>
            <a:off x="7629324" y="4256532"/>
            <a:ext cx="404028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lnSpc>
                <a:spcPct val="150000"/>
              </a:lnSpc>
              <a:spcBef>
                <a:spcPct val="2000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决策是基于信念的，且</a:t>
            </a:r>
            <a:r>
              <a:rPr lang="zh-CN" altLang="en-US" sz="2000" dirty="0" smtClean="0">
                <a:solidFill>
                  <a:srgbClr val="000000"/>
                </a:solidFill>
                <a:latin typeface="黑体" panose="02010609060101010101" pitchFamily="49" charset="-122"/>
                <a:ea typeface="黑体" panose="02010609060101010101" pitchFamily="49" charset="-122"/>
              </a:rPr>
              <a:t>要</a:t>
            </a:r>
            <a:endParaRPr lang="en-US" altLang="zh-CN" sz="2000" dirty="0" smtClean="0">
              <a:solidFill>
                <a:srgbClr val="000000"/>
              </a:solidFill>
              <a:latin typeface="黑体" panose="02010609060101010101" pitchFamily="49" charset="-122"/>
              <a:ea typeface="黑体" panose="02010609060101010101" pitchFamily="49" charset="-122"/>
            </a:endParaRPr>
          </a:p>
          <a:p>
            <a:pPr algn="ctr" fontAlgn="base">
              <a:lnSpc>
                <a:spcPct val="150000"/>
              </a:lnSpc>
              <a:spcAft>
                <a:spcPct val="0"/>
              </a:spcAft>
            </a:pPr>
            <a:r>
              <a:rPr lang="zh-CN" altLang="en-US" sz="2800" dirty="0" smtClean="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顺应天道，得合人心</a:t>
            </a:r>
            <a:r>
              <a:rPr lang="zh-CN" altLang="en-US" sz="2800" dirty="0">
                <a:solidFill>
                  <a:srgbClr val="FF0000"/>
                </a:solidFill>
                <a:latin typeface="黑体" panose="02010609060101010101" pitchFamily="49" charset="-122"/>
                <a:ea typeface="黑体" panose="02010609060101010101" pitchFamily="49" charset="-122"/>
              </a:rPr>
              <a:t>”</a:t>
            </a:r>
          </a:p>
        </p:txBody>
      </p:sp>
      <p:sp>
        <p:nvSpPr>
          <p:cNvPr id="2" name="矩形 1"/>
          <p:cNvSpPr/>
          <p:nvPr/>
        </p:nvSpPr>
        <p:spPr>
          <a:xfrm>
            <a:off x="967252" y="5997069"/>
            <a:ext cx="8225329" cy="559769"/>
          </a:xfrm>
          <a:prstGeom prst="rect">
            <a:avLst/>
          </a:prstGeom>
        </p:spPr>
        <p:txBody>
          <a:bodyPr wrap="none">
            <a:spAutoFit/>
          </a:bodyPr>
          <a:lstStyle/>
          <a:p>
            <a:pPr marL="342900" indent="-342900" fontAlgn="base">
              <a:lnSpc>
                <a:spcPct val="150000"/>
              </a:lnSpc>
              <a:spcBef>
                <a:spcPct val="20000"/>
              </a:spcBef>
              <a:spcAft>
                <a:spcPct val="0"/>
              </a:spcAft>
              <a:buFont typeface="Wingdings" panose="05000000000000000000" pitchFamily="2" charset="2"/>
              <a:buChar char="n"/>
            </a:pPr>
            <a:r>
              <a:rPr lang="en-US" altLang="zh-CN" sz="2400" dirty="0">
                <a:solidFill>
                  <a:srgbClr val="000000"/>
                </a:solidFill>
                <a:latin typeface="黑体" panose="02010609060101010101" pitchFamily="49" charset="-122"/>
                <a:ea typeface="黑体" panose="02010609060101010101" pitchFamily="49" charset="-122"/>
              </a:rPr>
              <a:t>1959</a:t>
            </a:r>
            <a:r>
              <a:rPr lang="zh-CN" altLang="en-US" sz="2400" dirty="0">
                <a:solidFill>
                  <a:srgbClr val="000000"/>
                </a:solidFill>
                <a:latin typeface="黑体" panose="02010609060101010101" pitchFamily="49" charset="-122"/>
                <a:ea typeface="黑体" panose="02010609060101010101" pitchFamily="49" charset="-122"/>
              </a:rPr>
              <a:t>，进入美国市场的故事</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三欢喜原则的胜利”。</a:t>
            </a:r>
          </a:p>
        </p:txBody>
      </p:sp>
    </p:spTree>
    <p:extLst>
      <p:ext uri="{BB962C8B-B14F-4D97-AF65-F5344CB8AC3E}">
        <p14:creationId xmlns:p14="http://schemas.microsoft.com/office/powerpoint/2010/main" val="46496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38</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a:solidFill>
                  <a:srgbClr val="000000"/>
                </a:solidFill>
                <a:latin typeface="黑体"/>
              </a:rPr>
              <a:t>——</a:t>
            </a:r>
            <a:r>
              <a:rPr lang="zh-CN" altLang="en-US" dirty="0">
                <a:solidFill>
                  <a:srgbClr val="000000"/>
                </a:solidFill>
                <a:latin typeface="黑体"/>
              </a:rPr>
              <a:t>本田的“三欢喜”原则</a:t>
            </a:r>
          </a:p>
        </p:txBody>
      </p:sp>
      <p:sp>
        <p:nvSpPr>
          <p:cNvPr id="6" name="内容占位符 2"/>
          <p:cNvSpPr txBox="1">
            <a:spLocks/>
          </p:cNvSpPr>
          <p:nvPr/>
        </p:nvSpPr>
        <p:spPr bwMode="auto">
          <a:xfrm>
            <a:off x="571501" y="1382316"/>
            <a:ext cx="6872908" cy="4670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fontAlgn="base">
              <a:lnSpc>
                <a:spcPct val="150000"/>
              </a:lnSpc>
              <a:spcBef>
                <a:spcPct val="20000"/>
              </a:spcBef>
              <a:spcAft>
                <a:spcPct val="0"/>
              </a:spcAft>
              <a:buFont typeface="Wingdings" panose="05000000000000000000" pitchFamily="2" charset="2"/>
              <a:buChar char="n"/>
            </a:pPr>
            <a:r>
              <a:rPr lang="zh-CN" altLang="en-US" sz="2400" dirty="0" smtClean="0">
                <a:solidFill>
                  <a:srgbClr val="000000"/>
                </a:solidFill>
                <a:latin typeface="黑体" panose="02010609060101010101" pitchFamily="49" charset="-122"/>
                <a:ea typeface="黑体" panose="02010609060101010101" pitchFamily="49" charset="-122"/>
              </a:rPr>
              <a:t>本田宗一郎与藤泽武夫：</a:t>
            </a:r>
            <a:endParaRPr lang="en-US" altLang="zh-CN" sz="2400" dirty="0" smtClean="0">
              <a:solidFill>
                <a:srgbClr val="000000"/>
              </a:solidFill>
              <a:latin typeface="黑体" panose="02010609060101010101" pitchFamily="49" charset="-122"/>
              <a:ea typeface="黑体" panose="02010609060101010101" pitchFamily="49" charset="-122"/>
            </a:endParaRPr>
          </a:p>
          <a:p>
            <a:pPr fontAlgn="base">
              <a:lnSpc>
                <a:spcPct val="150000"/>
              </a:lnSpc>
              <a:spcBef>
                <a:spcPct val="20000"/>
              </a:spcBef>
              <a:spcAft>
                <a:spcPct val="0"/>
              </a:spcAft>
            </a:pP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7" name="Picture 2" descr="c:\users\ADMINI~1\appdata\roaming\360se6\USERDA~1\Temp\C1B18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324" y="1379938"/>
            <a:ext cx="4040289" cy="2767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6"/>
          <p:cNvSpPr>
            <a:spLocks noChangeArrowheads="1"/>
          </p:cNvSpPr>
          <p:nvPr/>
        </p:nvSpPr>
        <p:spPr bwMode="auto">
          <a:xfrm>
            <a:off x="684213" y="2060575"/>
            <a:ext cx="6662885"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eaLnBrk="1" hangingPunct="1">
              <a:lnSpc>
                <a:spcPct val="150000"/>
              </a:lnSpc>
              <a:buFont typeface="Wingdings" panose="05000000000000000000" pitchFamily="2" charset="2"/>
              <a:buChar char="p"/>
            </a:pPr>
            <a:r>
              <a:rPr lang="zh-CN" altLang="zh-CN" sz="2000" dirty="0">
                <a:solidFill>
                  <a:srgbClr val="000000"/>
                </a:solidFill>
                <a:latin typeface="黑体" panose="02010609060101010101" pitchFamily="49" charset="-122"/>
                <a:ea typeface="黑体" panose="02010609060101010101" pitchFamily="49" charset="-122"/>
              </a:rPr>
              <a:t>退休之后，兴趣、爱好完全不同的两人，私下极少联系。</a:t>
            </a:r>
            <a:endParaRPr lang="en-US" altLang="zh-CN" sz="2000" dirty="0">
              <a:solidFill>
                <a:srgbClr val="000000"/>
              </a:solidFill>
              <a:latin typeface="黑体" panose="02010609060101010101" pitchFamily="49" charset="-122"/>
              <a:ea typeface="黑体" panose="02010609060101010101" pitchFamily="49" charset="-122"/>
            </a:endParaRPr>
          </a:p>
          <a:p>
            <a:pPr marL="342900" indent="-342900" eaLnBrk="1" hangingPunct="1">
              <a:lnSpc>
                <a:spcPct val="150000"/>
              </a:lnSpc>
              <a:buFont typeface="Wingdings" panose="05000000000000000000" pitchFamily="2" charset="2"/>
              <a:buChar char="p"/>
            </a:pPr>
            <a:r>
              <a:rPr lang="en-US" altLang="zh-CN" sz="2000" dirty="0">
                <a:solidFill>
                  <a:srgbClr val="000000"/>
                </a:solidFill>
                <a:latin typeface="黑体" panose="02010609060101010101" pitchFamily="49" charset="-122"/>
                <a:ea typeface="黑体" panose="02010609060101010101" pitchFamily="49" charset="-122"/>
              </a:rPr>
              <a:t>1988</a:t>
            </a:r>
            <a:r>
              <a:rPr lang="zh-CN" altLang="zh-CN" sz="2000" dirty="0">
                <a:solidFill>
                  <a:srgbClr val="000000"/>
                </a:solidFill>
                <a:latin typeface="黑体" panose="02010609060101010101" pitchFamily="49" charset="-122"/>
                <a:ea typeface="黑体" panose="02010609060101010101" pitchFamily="49" charset="-122"/>
              </a:rPr>
              <a:t>年，藤泽武夫病逝。平时素不道访的本田宗一郎，痛不欲生，声泪俱下。</a:t>
            </a:r>
            <a:endParaRPr lang="en-US" altLang="zh-CN" sz="2000" dirty="0">
              <a:solidFill>
                <a:srgbClr val="000000"/>
              </a:solidFill>
              <a:latin typeface="黑体" panose="02010609060101010101" pitchFamily="49" charset="-122"/>
              <a:ea typeface="黑体" panose="02010609060101010101" pitchFamily="49" charset="-122"/>
            </a:endParaRPr>
          </a:p>
          <a:p>
            <a:pPr marL="342900" indent="-342900" eaLnBrk="1" hangingPunct="1">
              <a:lnSpc>
                <a:spcPct val="150000"/>
              </a:lnSpc>
              <a:buFont typeface="Wingdings" panose="05000000000000000000" pitchFamily="2" charset="2"/>
              <a:buChar char="p"/>
            </a:pPr>
            <a:r>
              <a:rPr lang="en-US" altLang="zh-CN" sz="2000" dirty="0">
                <a:solidFill>
                  <a:srgbClr val="000000"/>
                </a:solidFill>
                <a:latin typeface="黑体" panose="02010609060101010101" pitchFamily="49" charset="-122"/>
                <a:ea typeface="黑体" panose="02010609060101010101" pitchFamily="49" charset="-122"/>
              </a:rPr>
              <a:t>1989</a:t>
            </a:r>
            <a:r>
              <a:rPr lang="zh-CN" altLang="zh-CN" sz="2000" dirty="0">
                <a:solidFill>
                  <a:srgbClr val="000000"/>
                </a:solidFill>
                <a:latin typeface="黑体" panose="02010609060101010101" pitchFamily="49" charset="-122"/>
                <a:ea typeface="黑体" panose="02010609060101010101" pitchFamily="49" charset="-122"/>
              </a:rPr>
              <a:t>年，本田宗一郎进入“美国汽车名人殿堂”，他专程来到藤泽武夫灵位前，合掌告诉他：“喂！六本木，这项荣誉一半归你，请笑纳！”两年后，本田宗一郎辞世。</a:t>
            </a:r>
          </a:p>
        </p:txBody>
      </p:sp>
      <p:sp>
        <p:nvSpPr>
          <p:cNvPr id="10" name="矩形 3"/>
          <p:cNvSpPr>
            <a:spLocks noChangeArrowheads="1"/>
          </p:cNvSpPr>
          <p:nvPr/>
        </p:nvSpPr>
        <p:spPr bwMode="auto">
          <a:xfrm>
            <a:off x="10546293" y="4451350"/>
            <a:ext cx="54292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996600"/>
                </a:solidFill>
                <a:latin typeface="楷体" pitchFamily="49" charset="-122"/>
                <a:ea typeface="楷体" pitchFamily="49" charset="-122"/>
              </a:rPr>
              <a:t>本田宗一郞</a:t>
            </a:r>
            <a:endParaRPr lang="en-US" altLang="zh-CN" sz="2400" b="1" dirty="0">
              <a:solidFill>
                <a:srgbClr val="996600"/>
              </a:solidFill>
              <a:latin typeface="楷体" pitchFamily="49" charset="-122"/>
              <a:ea typeface="楷体" pitchFamily="49" charset="-122"/>
            </a:endParaRPr>
          </a:p>
        </p:txBody>
      </p:sp>
      <p:sp>
        <p:nvSpPr>
          <p:cNvPr id="11" name="矩形 1"/>
          <p:cNvSpPr>
            <a:spLocks noChangeArrowheads="1"/>
          </p:cNvSpPr>
          <p:nvPr/>
        </p:nvSpPr>
        <p:spPr bwMode="auto">
          <a:xfrm>
            <a:off x="8183564" y="4451350"/>
            <a:ext cx="433387"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400" b="1" dirty="0">
                <a:solidFill>
                  <a:srgbClr val="996600"/>
                </a:solidFill>
                <a:latin typeface="楷体" pitchFamily="49" charset="-122"/>
                <a:ea typeface="楷体" pitchFamily="49" charset="-122"/>
              </a:rPr>
              <a:t>藤泽武夫</a:t>
            </a:r>
            <a:endParaRPr lang="en-US" altLang="zh-CN" sz="2400" b="1" dirty="0">
              <a:solidFill>
                <a:srgbClr val="996600"/>
              </a:solidFill>
              <a:latin typeface="楷体" pitchFamily="49" charset="-122"/>
              <a:ea typeface="楷体" pitchFamily="49" charset="-122"/>
            </a:endParaRPr>
          </a:p>
        </p:txBody>
      </p:sp>
    </p:spTree>
    <p:extLst>
      <p:ext uri="{BB962C8B-B14F-4D97-AF65-F5344CB8AC3E}">
        <p14:creationId xmlns:p14="http://schemas.microsoft.com/office/powerpoint/2010/main" val="256304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39</a:t>
            </a:fld>
            <a:endParaRPr lang="en-US" altLang="zh-CN">
              <a:solidFill>
                <a:srgbClr val="000000">
                  <a:lumMod val="65000"/>
                  <a:lumOff val="35000"/>
                </a:srgbClr>
              </a:solidFill>
            </a:endParaRPr>
          </a:p>
        </p:txBody>
      </p:sp>
      <p:sp>
        <p:nvSpPr>
          <p:cNvPr id="5"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天道示例</a:t>
            </a:r>
            <a:r>
              <a:rPr lang="en-US" altLang="zh-CN" dirty="0" smtClean="0">
                <a:solidFill>
                  <a:srgbClr val="000000"/>
                </a:solidFill>
                <a:latin typeface="黑体"/>
              </a:rPr>
              <a:t>——</a:t>
            </a:r>
            <a:r>
              <a:rPr lang="zh-CN" altLang="en-US" dirty="0" smtClean="0">
                <a:solidFill>
                  <a:srgbClr val="000000"/>
                </a:solidFill>
                <a:latin typeface="黑体"/>
              </a:rPr>
              <a:t>惠普之道</a:t>
            </a:r>
            <a:endParaRPr lang="zh-CN" altLang="en-US" dirty="0">
              <a:solidFill>
                <a:srgbClr val="000000"/>
              </a:solidFill>
              <a:latin typeface="黑体"/>
            </a:endParaRPr>
          </a:p>
        </p:txBody>
      </p:sp>
      <p:sp>
        <p:nvSpPr>
          <p:cNvPr id="6" name="内容占位符 2"/>
          <p:cNvSpPr txBox="1">
            <a:spLocks/>
          </p:cNvSpPr>
          <p:nvPr/>
        </p:nvSpPr>
        <p:spPr bwMode="auto">
          <a:xfrm>
            <a:off x="1259483" y="1291269"/>
            <a:ext cx="6984604" cy="2522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base">
              <a:lnSpc>
                <a:spcPct val="150000"/>
              </a:lnSpc>
              <a:spcBef>
                <a:spcPct val="20000"/>
              </a:spcBef>
              <a:spcAft>
                <a:spcPct val="0"/>
              </a:spcAft>
            </a:pPr>
            <a:r>
              <a:rPr lang="zh-CN" altLang="en-US" sz="2000" dirty="0">
                <a:solidFill>
                  <a:srgbClr val="000000"/>
                </a:solidFill>
                <a:latin typeface="黑体" panose="02010609060101010101" pitchFamily="49" charset="-122"/>
                <a:ea typeface="黑体" panose="02010609060101010101" pitchFamily="49" charset="-122"/>
              </a:rPr>
              <a:t>“回顾一生的辛劳，我最自傲的，很可能是协助创设一家以价值观、做事方法和成就，对世界各地企业管理方式产生深远影响的公司；我特别自傲的是，留下一个可以永续经营、可以在我百年之后恒久继续作为典范的组织。”</a:t>
            </a:r>
          </a:p>
          <a:p>
            <a:pPr algn="r" fontAlgn="base">
              <a:lnSpc>
                <a:spcPct val="150000"/>
              </a:lnSpc>
              <a:spcBef>
                <a:spcPct val="20000"/>
              </a:spcBef>
              <a:spcAft>
                <a:spcPct val="0"/>
              </a:spcAft>
            </a:pPr>
            <a:r>
              <a:rPr lang="en-US" altLang="zh-CN" sz="2000" dirty="0" smtClean="0">
                <a:solidFill>
                  <a:srgbClr val="000000"/>
                </a:solidFill>
                <a:latin typeface="黑体" panose="02010609060101010101" pitchFamily="49" charset="-122"/>
                <a:ea typeface="黑体" panose="02010609060101010101" pitchFamily="49" charset="-122"/>
              </a:rPr>
              <a:t>——</a:t>
            </a:r>
            <a:r>
              <a:rPr lang="zh-CN" altLang="en-US" sz="2000" dirty="0" smtClean="0">
                <a:solidFill>
                  <a:srgbClr val="000000"/>
                </a:solidFill>
                <a:latin typeface="黑体" panose="02010609060101010101" pitchFamily="49" charset="-122"/>
                <a:ea typeface="黑体" panose="02010609060101010101" pitchFamily="49" charset="-122"/>
              </a:rPr>
              <a:t>戴</a:t>
            </a:r>
            <a:r>
              <a:rPr lang="zh-CN" altLang="en-US" sz="2000" dirty="0">
                <a:solidFill>
                  <a:srgbClr val="000000"/>
                </a:solidFill>
                <a:latin typeface="黑体" panose="02010609060101010101" pitchFamily="49" charset="-122"/>
                <a:ea typeface="黑体" panose="02010609060101010101" pitchFamily="49" charset="-122"/>
              </a:rPr>
              <a:t>维</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帕卡</a:t>
            </a:r>
            <a:r>
              <a:rPr lang="zh-CN" altLang="en-US" sz="2000" dirty="0" smtClean="0">
                <a:solidFill>
                  <a:srgbClr val="000000"/>
                </a:solidFill>
                <a:latin typeface="黑体" panose="02010609060101010101" pitchFamily="49" charset="-122"/>
                <a:ea typeface="黑体" panose="02010609060101010101" pitchFamily="49" charset="-122"/>
              </a:rPr>
              <a:t>德</a:t>
            </a:r>
            <a:endParaRPr lang="zh-CN" altLang="en-US" sz="2000" dirty="0">
              <a:solidFill>
                <a:srgbClr val="000000"/>
              </a:solidFill>
              <a:latin typeface="黑体" panose="02010609060101010101" pitchFamily="49" charset="-122"/>
              <a:ea typeface="黑体" panose="02010609060101010101" pitchFamily="49" charset="-122"/>
            </a:endParaRPr>
          </a:p>
        </p:txBody>
      </p:sp>
      <p:sp>
        <p:nvSpPr>
          <p:cNvPr id="7" name="内容占位符 3"/>
          <p:cNvSpPr>
            <a:spLocks noGrp="1"/>
          </p:cNvSpPr>
          <p:nvPr>
            <p:ph sz="half" idx="4294967295"/>
          </p:nvPr>
        </p:nvSpPr>
        <p:spPr>
          <a:xfrm>
            <a:off x="4383617" y="4347996"/>
            <a:ext cx="6362701" cy="1279723"/>
          </a:xfrm>
        </p:spPr>
        <p:txBody>
          <a:bodyPr/>
          <a:lstStyle/>
          <a:p>
            <a:pPr marL="0" indent="0">
              <a:lnSpc>
                <a:spcPct val="150000"/>
              </a:lnSpc>
              <a:buNone/>
              <a:defRPr/>
            </a:pPr>
            <a:r>
              <a:rPr lang="zh-CN" altLang="en-US" sz="2000" dirty="0">
                <a:latin typeface="黑体" panose="02010609060101010101" pitchFamily="49" charset="-122"/>
                <a:ea typeface="黑体" panose="02010609060101010101" pitchFamily="49" charset="-122"/>
              </a:rPr>
              <a:t>惠普公司</a:t>
            </a:r>
            <a:r>
              <a:rPr lang="zh-CN" altLang="en-US" sz="2400" b="1" dirty="0">
                <a:solidFill>
                  <a:srgbClr val="FF0000"/>
                </a:solidFill>
                <a:latin typeface="黑体" panose="02010609060101010101" pitchFamily="49" charset="-122"/>
                <a:ea typeface="黑体" panose="02010609060101010101" pitchFamily="49" charset="-122"/>
              </a:rPr>
              <a:t>“以员工为导向”</a:t>
            </a:r>
            <a:r>
              <a:rPr lang="zh-CN" altLang="en-US" sz="2000" dirty="0">
                <a:latin typeface="黑体" panose="02010609060101010101" pitchFamily="49" charset="-122"/>
                <a:ea typeface="黑体" panose="02010609060101010101" pitchFamily="49" charset="-122"/>
              </a:rPr>
              <a:t>的哲学和信念，惠普公司称之为</a:t>
            </a:r>
            <a:r>
              <a:rPr lang="zh-CN" altLang="en-US" sz="2400" b="1" dirty="0">
                <a:solidFill>
                  <a:srgbClr val="FF0000"/>
                </a:solidFill>
                <a:latin typeface="黑体" panose="02010609060101010101" pitchFamily="49" charset="-122"/>
                <a:ea typeface="黑体" panose="02010609060101010101" pitchFamily="49" charset="-122"/>
              </a:rPr>
              <a:t>“惠普之道”（</a:t>
            </a:r>
            <a:r>
              <a:rPr lang="en-US" altLang="zh-CN" sz="2400" b="1" dirty="0">
                <a:solidFill>
                  <a:srgbClr val="FF0000"/>
                </a:solidFill>
                <a:latin typeface="黑体" panose="02010609060101010101" pitchFamily="49" charset="-122"/>
                <a:ea typeface="黑体" panose="02010609060101010101" pitchFamily="49" charset="-122"/>
              </a:rPr>
              <a:t>the HP Way</a:t>
            </a:r>
            <a:r>
              <a:rPr lang="zh-CN" altLang="en-US" sz="2400" b="1" dirty="0">
                <a:solidFill>
                  <a:srgbClr val="FF0000"/>
                </a:solidFill>
                <a:latin typeface="黑体" panose="02010609060101010101" pitchFamily="49" charset="-122"/>
                <a:ea typeface="黑体" panose="02010609060101010101" pitchFamily="49" charset="-122"/>
              </a:rPr>
              <a:t>）</a:t>
            </a:r>
            <a:r>
              <a:rPr lang="zh-CN" altLang="en-US" sz="2400" b="1" dirty="0">
                <a:latin typeface="黑体" panose="02010609060101010101" pitchFamily="49" charset="-122"/>
                <a:ea typeface="黑体" panose="02010609060101010101" pitchFamily="49" charset="-122"/>
              </a:rPr>
              <a:t>。 </a:t>
            </a:r>
            <a:endParaRPr lang="en-US" altLang="zh-CN" sz="2400" b="1" dirty="0" smtClean="0">
              <a:latin typeface="黑体" panose="02010609060101010101" pitchFamily="49" charset="-122"/>
              <a:ea typeface="黑体" panose="02010609060101010101" pitchFamily="49" charset="-122"/>
            </a:endParaRPr>
          </a:p>
          <a:p>
            <a:pPr marL="0" indent="0">
              <a:lnSpc>
                <a:spcPct val="150000"/>
              </a:lnSpc>
              <a:buNone/>
              <a:defRPr/>
            </a:pPr>
            <a:r>
              <a:rPr lang="zh-CN" altLang="en-US" sz="2400" b="1" dirty="0" smtClean="0">
                <a:latin typeface="黑体" panose="02010609060101010101" pitchFamily="49" charset="-122"/>
                <a:ea typeface="黑体" panose="02010609060101010101" pitchFamily="49" charset="-122"/>
              </a:rPr>
              <a:t>财富分享</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能力分享</a:t>
            </a:r>
            <a:r>
              <a:rPr lang="en-US" altLang="zh-CN" sz="2400" b="1" dirty="0" smtClean="0">
                <a:latin typeface="黑体" panose="02010609060101010101" pitchFamily="49" charset="-122"/>
                <a:ea typeface="黑体" panose="02010609060101010101" pitchFamily="49" charset="-122"/>
              </a:rPr>
              <a:t>=》</a:t>
            </a:r>
            <a:r>
              <a:rPr lang="zh-CN" altLang="en-US" sz="2400" b="1" dirty="0" smtClean="0">
                <a:latin typeface="黑体" panose="02010609060101010101" pitchFamily="49" charset="-122"/>
                <a:ea typeface="黑体" panose="02010609060101010101" pitchFamily="49" charset="-122"/>
              </a:rPr>
              <a:t>价值观分享</a:t>
            </a:r>
            <a:endParaRPr lang="zh-CN" altLang="en-US" sz="3200" dirty="0" smtClean="0">
              <a:latin typeface="黑体" panose="02010609060101010101" pitchFamily="49" charset="-122"/>
              <a:ea typeface="黑体" panose="02010609060101010101" pitchFamily="49" charset="-122"/>
            </a:endParaRPr>
          </a:p>
        </p:txBody>
      </p:sp>
      <p:pic>
        <p:nvPicPr>
          <p:cNvPr id="8" name="Picture 2" descr="c:\users\ADMINI~1\appdata\roaming\360se6\USERDA~1\Temp\200752~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448545" y="1278335"/>
            <a:ext cx="2297773" cy="229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c:\users\ADMINI~1\appdata\roaming\360se6\USERDA~1\Temp\201201~1.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20800" y="4350477"/>
            <a:ext cx="2703712" cy="191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p:cNvCxnSpPr/>
          <p:nvPr/>
        </p:nvCxnSpPr>
        <p:spPr bwMode="auto">
          <a:xfrm>
            <a:off x="1320800" y="3975302"/>
            <a:ext cx="9425518"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421128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13492318">
            <a:off x="2901226" y="2049798"/>
            <a:ext cx="1174984" cy="2959773"/>
          </a:xfrm>
          <a:prstGeom prst="triangle">
            <a:avLst>
              <a:gd name="adj" fmla="val 49627"/>
            </a:avLst>
          </a:prstGeom>
          <a:solidFill>
            <a:schemeClr val="accent3">
              <a:lumMod val="75000"/>
            </a:schemeClr>
          </a:soli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2" name="标题 1"/>
          <p:cNvSpPr>
            <a:spLocks noGrp="1"/>
          </p:cNvSpPr>
          <p:nvPr>
            <p:ph type="title"/>
          </p:nvPr>
        </p:nvSpPr>
        <p:spPr/>
        <p:txBody>
          <a:bodyPr/>
          <a:lstStyle/>
          <a:p>
            <a:r>
              <a:rPr lang="zh-CN" altLang="en-US" dirty="0" smtClean="0"/>
              <a:t>一个概念</a:t>
            </a:r>
            <a:endParaRPr lang="zh-CN" altLang="en-US" dirty="0"/>
          </a:p>
        </p:txBody>
      </p:sp>
      <p:sp>
        <p:nvSpPr>
          <p:cNvPr id="3" name="内容占位符 2"/>
          <p:cNvSpPr>
            <a:spLocks noGrp="1"/>
          </p:cNvSpPr>
          <p:nvPr>
            <p:ph idx="1"/>
          </p:nvPr>
        </p:nvSpPr>
        <p:spPr>
          <a:xfrm>
            <a:off x="5969000" y="1196976"/>
            <a:ext cx="5797551" cy="5203823"/>
          </a:xfrm>
        </p:spPr>
        <p:txBody>
          <a:bodyPr/>
          <a:lstStyle/>
          <a:p>
            <a:pPr>
              <a:spcBef>
                <a:spcPct val="0"/>
              </a:spcBef>
            </a:pP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r>
              <a:rPr lang="en-US" altLang="zh-CN" sz="2400" b="1" dirty="0">
                <a:solidFill>
                  <a:srgbClr val="000000"/>
                </a:solidFill>
                <a:latin typeface="黑体" panose="02010609060101010101" pitchFamily="49" charset="-122"/>
                <a:ea typeface="黑体" panose="02010609060101010101" pitchFamily="49" charset="-122"/>
              </a:rPr>
              <a:t>FLOW</a:t>
            </a:r>
            <a:r>
              <a:rPr lang="zh-CN" altLang="en-US" sz="2400" b="1" dirty="0">
                <a:solidFill>
                  <a:srgbClr val="000000"/>
                </a:solidFill>
                <a:latin typeface="黑体" panose="02010609060101010101" pitchFamily="49" charset="-122"/>
                <a:ea typeface="黑体" panose="02010609060101010101" pitchFamily="49" charset="-122"/>
              </a:rPr>
              <a:t>：神驰</a:t>
            </a:r>
            <a:r>
              <a:rPr lang="en-US" altLang="zh-CN" sz="2400" b="1" dirty="0">
                <a:solidFill>
                  <a:srgbClr val="000000"/>
                </a:solidFill>
                <a:latin typeface="黑体" panose="02010609060101010101" pitchFamily="49" charset="-122"/>
                <a:ea typeface="黑体" panose="02010609060101010101" pitchFamily="49" charset="-122"/>
              </a:rPr>
              <a:t>/</a:t>
            </a:r>
            <a:r>
              <a:rPr lang="zh-CN" altLang="en-US" sz="2400" b="1" dirty="0">
                <a:solidFill>
                  <a:srgbClr val="000000"/>
                </a:solidFill>
                <a:latin typeface="黑体" panose="02010609060101010101" pitchFamily="49" charset="-122"/>
                <a:ea typeface="黑体" panose="02010609060101010101" pitchFamily="49" charset="-122"/>
              </a:rPr>
              <a:t>心流</a:t>
            </a:r>
            <a:endParaRPr lang="en-US" altLang="zh-CN" sz="2400" b="1" dirty="0">
              <a:solidFill>
                <a:srgbClr val="000000"/>
              </a:solidFill>
              <a:latin typeface="黑体" panose="02010609060101010101" pitchFamily="49" charset="-122"/>
              <a:ea typeface="黑体" panose="02010609060101010101" pitchFamily="49"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全神贯注，时光飞逝，物我两忘</a:t>
            </a: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聚精会神，行云流水，有如神助</a:t>
            </a:r>
            <a:r>
              <a:rPr lang="en-US" altLang="zh-CN" sz="2400" b="1" dirty="0" smtClean="0">
                <a:solidFill>
                  <a:srgbClr val="000000"/>
                </a:solidFill>
                <a:latin typeface="宋体" panose="02010600030101010101" pitchFamily="2" charset="-122"/>
                <a:ea typeface="宋体" panose="02010600030101010101" pitchFamily="2" charset="-122"/>
              </a:rPr>
              <a:t>……</a:t>
            </a:r>
          </a:p>
          <a:p>
            <a:pPr>
              <a:spcBef>
                <a:spcPct val="0"/>
              </a:spcBef>
            </a:pPr>
            <a:endParaRPr lang="en-US" altLang="zh-CN" sz="2400" b="1" dirty="0" smtClean="0">
              <a:solidFill>
                <a:srgbClr val="000000"/>
              </a:solidFill>
              <a:latin typeface="宋体" panose="02010600030101010101" pitchFamily="2" charset="-122"/>
              <a:ea typeface="宋体" panose="02010600030101010101" pitchFamily="2" charset="-122"/>
            </a:endParaRPr>
          </a:p>
          <a:p>
            <a:pPr marL="342900" lvl="1" indent="-342900">
              <a:spcBef>
                <a:spcPct val="0"/>
              </a:spcBef>
              <a:buFont typeface="Wingdings" panose="05000000000000000000" pitchFamily="2" charset="2"/>
              <a:buChar char="n"/>
            </a:pPr>
            <a:r>
              <a:rPr lang="zh-CN" altLang="en-US" sz="2200" b="1" dirty="0" smtClean="0">
                <a:solidFill>
                  <a:srgbClr val="000000"/>
                </a:solidFill>
                <a:latin typeface="宋体" panose="02010600030101010101" pitchFamily="2" charset="-122"/>
                <a:ea typeface="宋体" panose="02010600030101010101" pitchFamily="2" charset="-122"/>
              </a:rPr>
              <a:t>人类</a:t>
            </a:r>
            <a:r>
              <a:rPr lang="zh-CN" altLang="en-US" sz="2200" b="1" dirty="0">
                <a:solidFill>
                  <a:srgbClr val="000000"/>
                </a:solidFill>
                <a:latin typeface="宋体" panose="02010600030101010101" pitchFamily="2" charset="-122"/>
                <a:ea typeface="宋体" panose="02010600030101010101" pitchFamily="2" charset="-122"/>
              </a:rPr>
              <a:t>是会思考的生物，但是人类的伟大成就都是在没有计算与思考的情况下产生</a:t>
            </a:r>
            <a:r>
              <a:rPr lang="zh-CN" altLang="en-US" sz="2200" b="1" dirty="0" smtClean="0">
                <a:solidFill>
                  <a:srgbClr val="000000"/>
                </a:solidFill>
                <a:latin typeface="宋体" panose="02010600030101010101" pitchFamily="2" charset="-122"/>
                <a:ea typeface="宋体" panose="02010600030101010101" pitchFamily="2" charset="-122"/>
              </a:rPr>
              <a:t>的</a:t>
            </a:r>
            <a:endParaRPr lang="en-US" altLang="zh-CN" sz="2200" b="1" dirty="0" smtClean="0">
              <a:solidFill>
                <a:srgbClr val="000000"/>
              </a:solidFill>
              <a:latin typeface="宋体" panose="02010600030101010101" pitchFamily="2" charset="-122"/>
              <a:ea typeface="宋体" panose="02010600030101010101" pitchFamily="2" charset="-122"/>
            </a:endParaRPr>
          </a:p>
          <a:p>
            <a:pPr marL="342900" lvl="1" indent="-342900">
              <a:spcBef>
                <a:spcPct val="0"/>
              </a:spcBef>
              <a:buFont typeface="Wingdings" panose="05000000000000000000" pitchFamily="2" charset="2"/>
              <a:buChar char="n"/>
            </a:pPr>
            <a:r>
              <a:rPr lang="zh-CN" altLang="en-US" sz="2000" b="1" dirty="0">
                <a:solidFill>
                  <a:srgbClr val="000000"/>
                </a:solidFill>
                <a:latin typeface="宋体" panose="02010600030101010101" pitchFamily="2" charset="-122"/>
                <a:ea typeface="宋体" panose="02010600030101010101" pitchFamily="2" charset="-122"/>
              </a:rPr>
              <a:t>手</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a:solidFill>
                  <a:srgbClr val="000000"/>
                </a:solidFill>
                <a:latin typeface="宋体" panose="02010600030101010101" pitchFamily="2" charset="-122"/>
                <a:ea typeface="宋体" panose="02010600030101010101" pitchFamily="2" charset="-122"/>
              </a:rPr>
              <a:t>脑</a:t>
            </a:r>
            <a:r>
              <a:rPr lang="en-US" altLang="zh-CN" sz="2000" b="1" dirty="0">
                <a:solidFill>
                  <a:srgbClr val="000000"/>
                </a:solidFill>
                <a:latin typeface="宋体" panose="02010600030101010101" pitchFamily="2" charset="-122"/>
                <a:ea typeface="宋体" panose="02010600030101010101" pitchFamily="2" charset="-122"/>
              </a:rPr>
              <a:t>—</a:t>
            </a:r>
            <a:r>
              <a:rPr lang="zh-CN" altLang="en-US" sz="2000" b="1" dirty="0" smtClean="0">
                <a:solidFill>
                  <a:srgbClr val="000000"/>
                </a:solidFill>
                <a:latin typeface="宋体" panose="02010600030101010101" pitchFamily="2" charset="-122"/>
                <a:ea typeface="宋体" panose="02010600030101010101" pitchFamily="2" charset="-122"/>
              </a:rPr>
              <a:t>心</a:t>
            </a:r>
            <a:endParaRPr lang="en-US" altLang="zh-CN" sz="2000" b="1" dirty="0" smtClean="0">
              <a:solidFill>
                <a:srgbClr val="000000"/>
              </a:solidFill>
              <a:latin typeface="宋体" panose="02010600030101010101" pitchFamily="2" charset="-122"/>
              <a:ea typeface="宋体" panose="02010600030101010101" pitchFamily="2" charset="-122"/>
            </a:endParaRPr>
          </a:p>
          <a:p>
            <a:pPr marL="342900" lvl="1" indent="-342900">
              <a:spcBef>
                <a:spcPct val="0"/>
              </a:spcBef>
              <a:buFont typeface="Wingdings" panose="05000000000000000000" pitchFamily="2" charset="2"/>
              <a:buChar char="n"/>
            </a:pPr>
            <a:endParaRPr lang="en-US" altLang="zh-CN" sz="2000" b="1" dirty="0">
              <a:solidFill>
                <a:srgbClr val="000000"/>
              </a:solidFill>
              <a:latin typeface="宋体" panose="02010600030101010101" pitchFamily="2" charset="-122"/>
              <a:ea typeface="宋体" panose="02010600030101010101" pitchFamily="2" charset="-122"/>
            </a:endParaRPr>
          </a:p>
          <a:p>
            <a:pPr>
              <a:spcBef>
                <a:spcPct val="0"/>
              </a:spcBef>
            </a:pPr>
            <a:endParaRPr lang="en-US" altLang="zh-CN" sz="2400" b="1" dirty="0" smtClean="0">
              <a:solidFill>
                <a:srgbClr val="000000"/>
              </a:solidFill>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a:t>
            </a:fld>
            <a:endParaRPr lang="en-US" altLang="zh-CN">
              <a:solidFill>
                <a:srgbClr val="000000">
                  <a:lumMod val="65000"/>
                  <a:lumOff val="35000"/>
                </a:srgbClr>
              </a:solidFill>
            </a:endParaRPr>
          </a:p>
        </p:txBody>
      </p:sp>
      <p:cxnSp>
        <p:nvCxnSpPr>
          <p:cNvPr id="7" name="直接箭头连接符 6"/>
          <p:cNvCxnSpPr/>
          <p:nvPr/>
        </p:nvCxnSpPr>
        <p:spPr bwMode="auto">
          <a:xfrm>
            <a:off x="1149175" y="5714047"/>
            <a:ext cx="3744416" cy="0"/>
          </a:xfrm>
          <a:prstGeom prst="straightConnector1">
            <a:avLst/>
          </a:prstGeom>
          <a:solidFill>
            <a:schemeClr val="accent1"/>
          </a:solidFill>
          <a:ln w="9525" cap="flat" cmpd="sng" algn="ctr">
            <a:solidFill>
              <a:schemeClr val="tx2"/>
            </a:solidFill>
            <a:prstDash val="solid"/>
            <a:round/>
            <a:headEnd type="none" w="med" len="med"/>
            <a:tailEnd type="triangle" w="med" len="med"/>
          </a:ln>
          <a:effectLst>
            <a:outerShdw blurRad="50800" dist="38100" dir="2700000" algn="tl" rotWithShape="0">
              <a:prstClr val="black">
                <a:alpha val="40000"/>
              </a:prstClr>
            </a:outerShdw>
          </a:effectLst>
        </p:spPr>
      </p:cxnSp>
      <p:cxnSp>
        <p:nvCxnSpPr>
          <p:cNvPr id="8" name="直接箭头连接符 7"/>
          <p:cNvCxnSpPr/>
          <p:nvPr/>
        </p:nvCxnSpPr>
        <p:spPr bwMode="auto">
          <a:xfrm flipV="1">
            <a:off x="1149175" y="2368959"/>
            <a:ext cx="0" cy="334509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9" name="TextBox 21"/>
          <p:cNvSpPr txBox="1"/>
          <p:nvPr/>
        </p:nvSpPr>
        <p:spPr>
          <a:xfrm>
            <a:off x="2654858" y="3612423"/>
            <a:ext cx="806631" cy="830997"/>
          </a:xfrm>
          <a:prstGeom prst="rect">
            <a:avLst/>
          </a:prstGeom>
          <a:noFill/>
        </p:spPr>
        <p:txBody>
          <a:bodyPr wrap="none" rtlCol="0">
            <a:spAutoFit/>
          </a:bodyPr>
          <a:lstStyle/>
          <a:p>
            <a:pPr fontAlgn="base">
              <a:spcBef>
                <a:spcPct val="0"/>
              </a:spcBef>
              <a:spcAft>
                <a:spcPct val="0"/>
              </a:spcAft>
            </a:pPr>
            <a:r>
              <a:rPr lang="en-US" altLang="zh-CN" sz="2400" b="1" dirty="0" smtClean="0">
                <a:solidFill>
                  <a:srgbClr val="FF0000"/>
                </a:solidFill>
                <a:latin typeface="黑体" panose="02010609060101010101" pitchFamily="49" charset="-122"/>
                <a:ea typeface="黑体" panose="02010609060101010101" pitchFamily="49" charset="-122"/>
                <a:cs typeface="方正中等线简体"/>
              </a:rPr>
              <a:t>Flow</a:t>
            </a:r>
          </a:p>
          <a:p>
            <a:pPr fontAlgn="base">
              <a:spcBef>
                <a:spcPct val="0"/>
              </a:spcBef>
              <a:spcAft>
                <a:spcPct val="0"/>
              </a:spcAft>
            </a:pPr>
            <a:endParaRPr lang="zh-CN" altLang="en-US" sz="2400" b="1" dirty="0">
              <a:solidFill>
                <a:srgbClr val="FF0000"/>
              </a:solidFill>
              <a:latin typeface="黑体" panose="02010609060101010101" pitchFamily="49" charset="-122"/>
              <a:ea typeface="黑体" panose="02010609060101010101" pitchFamily="49" charset="-122"/>
              <a:cs typeface="方正中等线简体"/>
            </a:endParaRPr>
          </a:p>
        </p:txBody>
      </p:sp>
      <p:sp>
        <p:nvSpPr>
          <p:cNvPr id="10" name="TextBox 22"/>
          <p:cNvSpPr txBox="1"/>
          <p:nvPr/>
        </p:nvSpPr>
        <p:spPr>
          <a:xfrm>
            <a:off x="736374" y="1880006"/>
            <a:ext cx="700833" cy="400110"/>
          </a:xfrm>
          <a:prstGeom prst="rect">
            <a:avLst/>
          </a:prstGeom>
          <a:noFill/>
        </p:spPr>
        <p:txBody>
          <a:bodyPr wrap="none" rtlCol="0">
            <a:spAutoFit/>
          </a:bodyPr>
          <a:lstStyle/>
          <a:p>
            <a:pPr algn="ct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挑战</a:t>
            </a:r>
          </a:p>
        </p:txBody>
      </p:sp>
      <p:sp>
        <p:nvSpPr>
          <p:cNvPr id="11" name="TextBox 23"/>
          <p:cNvSpPr txBox="1"/>
          <p:nvPr/>
        </p:nvSpPr>
        <p:spPr>
          <a:xfrm>
            <a:off x="4893591" y="5768446"/>
            <a:ext cx="798658" cy="400110"/>
          </a:xfrm>
          <a:prstGeom prst="rect">
            <a:avLst/>
          </a:prstGeom>
          <a:noFill/>
        </p:spPr>
        <p:txBody>
          <a:bodyPr vert="horz" wrap="square" rtlCol="0">
            <a:spAutoFit/>
          </a:bodyPr>
          <a:lstStyle/>
          <a:p>
            <a:pPr algn="ct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能力</a:t>
            </a:r>
          </a:p>
        </p:txBody>
      </p:sp>
      <p:sp>
        <p:nvSpPr>
          <p:cNvPr id="12" name="TextBox 25"/>
          <p:cNvSpPr txBox="1"/>
          <p:nvPr/>
        </p:nvSpPr>
        <p:spPr>
          <a:xfrm>
            <a:off x="1449239" y="3214461"/>
            <a:ext cx="700833" cy="400110"/>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焦虑</a:t>
            </a:r>
          </a:p>
        </p:txBody>
      </p:sp>
      <p:sp>
        <p:nvSpPr>
          <p:cNvPr id="13" name="TextBox 26"/>
          <p:cNvSpPr txBox="1"/>
          <p:nvPr/>
        </p:nvSpPr>
        <p:spPr>
          <a:xfrm>
            <a:off x="3776469" y="4876395"/>
            <a:ext cx="700833" cy="400110"/>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厌烦</a:t>
            </a:r>
          </a:p>
        </p:txBody>
      </p:sp>
      <p:cxnSp>
        <p:nvCxnSpPr>
          <p:cNvPr id="14" name="直接连接符 13"/>
          <p:cNvCxnSpPr/>
          <p:nvPr/>
        </p:nvCxnSpPr>
        <p:spPr bwMode="auto">
          <a:xfrm flipH="1">
            <a:off x="1406869" y="2181996"/>
            <a:ext cx="2614410" cy="26711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直接连接符 14"/>
          <p:cNvCxnSpPr/>
          <p:nvPr/>
        </p:nvCxnSpPr>
        <p:spPr bwMode="auto">
          <a:xfrm flipH="1">
            <a:off x="2251471" y="2939593"/>
            <a:ext cx="2614410" cy="2671123"/>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4200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P spid="9" grpId="0"/>
      <p:bldP spid="12" grpId="0"/>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40</a:t>
            </a:fld>
            <a:endParaRPr lang="en-US" altLang="zh-CN">
              <a:solidFill>
                <a:srgbClr val="000000">
                  <a:lumMod val="65000"/>
                  <a:lumOff val="35000"/>
                </a:srgbClr>
              </a:solidFill>
            </a:endParaRPr>
          </a:p>
        </p:txBody>
      </p:sp>
      <p:sp>
        <p:nvSpPr>
          <p:cNvPr id="10" name="标题 1"/>
          <p:cNvSpPr>
            <a:spLocks noGrp="1"/>
          </p:cNvSpPr>
          <p:nvPr>
            <p:ph type="title"/>
          </p:nvPr>
        </p:nvSpPr>
        <p:spPr>
          <a:xfrm>
            <a:off x="335360" y="89694"/>
            <a:ext cx="8832851" cy="836612"/>
          </a:xfrm>
        </p:spPr>
        <p:txBody>
          <a:bodyPr/>
          <a:lstStyle/>
          <a:p>
            <a:pPr>
              <a:defRPr/>
            </a:pPr>
            <a:r>
              <a:rPr lang="zh-CN" altLang="en-US" dirty="0">
                <a:solidFill>
                  <a:srgbClr val="000000"/>
                </a:solidFill>
                <a:latin typeface="黑体"/>
              </a:rPr>
              <a:t>天道</a:t>
            </a:r>
            <a:r>
              <a:rPr lang="zh-CN" altLang="en-US" dirty="0" smtClean="0">
                <a:solidFill>
                  <a:srgbClr val="000000"/>
                </a:solidFill>
                <a:latin typeface="黑体"/>
              </a:rPr>
              <a:t>示例</a:t>
            </a:r>
            <a:r>
              <a:rPr lang="en-US" altLang="zh-CN" dirty="0" smtClean="0">
                <a:solidFill>
                  <a:srgbClr val="000000"/>
                </a:solidFill>
                <a:latin typeface="黑体"/>
              </a:rPr>
              <a:t>—</a:t>
            </a:r>
            <a:r>
              <a:rPr lang="zh-CN" altLang="en-US" dirty="0" smtClean="0">
                <a:solidFill>
                  <a:srgbClr val="000000"/>
                </a:solidFill>
                <a:latin typeface="黑体"/>
              </a:rPr>
              <a:t>互联网背后的天道？</a:t>
            </a:r>
            <a:endParaRPr lang="zh-CN" altLang="en-US" dirty="0">
              <a:solidFill>
                <a:srgbClr val="000000"/>
              </a:solidFill>
              <a:latin typeface="黑体"/>
            </a:endParaRPr>
          </a:p>
        </p:txBody>
      </p:sp>
      <p:pic>
        <p:nvPicPr>
          <p:cNvPr id="2054" name="Picture 6" descr="http://s10.sinaimg.cn/mw690/001eD2mJzy6MfhCm9nj19&amp;690"/>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28551" y="1065455"/>
            <a:ext cx="12192001" cy="578936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813260" y="5288340"/>
            <a:ext cx="4054208" cy="1569660"/>
          </a:xfrm>
          <a:prstGeom prst="rect">
            <a:avLst/>
          </a:prstGeom>
          <a:noFill/>
        </p:spPr>
        <p:txBody>
          <a:bodyPr wrap="square" rtlCol="0">
            <a:spAutoFit/>
          </a:bodyPr>
          <a:lstStyle/>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移动互联：</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是</a:t>
            </a:r>
            <a:r>
              <a:rPr lang="zh-CN" altLang="en-US" sz="2400" dirty="0">
                <a:solidFill>
                  <a:srgbClr val="FF0000"/>
                </a:solidFill>
                <a:latin typeface="黑体" panose="02010609060101010101" pitchFamily="49" charset="-122"/>
                <a:ea typeface="黑体" panose="02010609060101010101" pitchFamily="49" charset="-122"/>
                <a:cs typeface="方正中等线简体"/>
              </a:rPr>
              <a:t>思维</a:t>
            </a:r>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，也是工具，</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是颠覆，也是回归，</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en-US" altLang="zh-CN" sz="2400" dirty="0" smtClean="0">
                <a:solidFill>
                  <a:srgbClr val="FF0000"/>
                </a:solidFill>
                <a:latin typeface="黑体" panose="02010609060101010101" pitchFamily="49" charset="-122"/>
                <a:ea typeface="黑体" panose="02010609060101010101" pitchFamily="49" charset="-122"/>
                <a:cs typeface="方正中等线简体"/>
              </a:rPr>
              <a:t>——</a:t>
            </a:r>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让</a:t>
            </a:r>
            <a:r>
              <a:rPr lang="zh-CN" altLang="en-US" sz="2400" dirty="0">
                <a:solidFill>
                  <a:srgbClr val="FF0000"/>
                </a:solidFill>
                <a:latin typeface="黑体" panose="02010609060101010101" pitchFamily="49" charset="-122"/>
                <a:ea typeface="黑体" panose="02010609060101010101" pitchFamily="49" charset="-122"/>
                <a:cs typeface="方正中等线简体"/>
              </a:rPr>
              <a:t>我们更加</a:t>
            </a:r>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接近天道</a:t>
            </a:r>
            <a:endParaRPr lang="zh-CN" altLang="en-US" sz="2400" dirty="0">
              <a:solidFill>
                <a:srgbClr val="FF0000"/>
              </a:solidFill>
              <a:latin typeface="黑体" panose="02010609060101010101" pitchFamily="49" charset="-122"/>
              <a:ea typeface="黑体" panose="02010609060101010101" pitchFamily="49" charset="-122"/>
              <a:cs typeface="方正中等线简体"/>
            </a:endParaRPr>
          </a:p>
        </p:txBody>
      </p:sp>
      <p:sp>
        <p:nvSpPr>
          <p:cNvPr id="15" name="文本框 14"/>
          <p:cNvSpPr txBox="1"/>
          <p:nvPr/>
        </p:nvSpPr>
        <p:spPr>
          <a:xfrm>
            <a:off x="-2" y="2207646"/>
            <a:ext cx="3568701" cy="3046988"/>
          </a:xfrm>
          <a:prstGeom prst="rect">
            <a:avLst/>
          </a:prstGeom>
          <a:noFill/>
        </p:spPr>
        <p:txBody>
          <a:bodyPr wrap="square" rtlCol="0">
            <a:spAutoFit/>
          </a:bodyPr>
          <a:lstStyle/>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人本而非拜物</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责任</a:t>
            </a:r>
            <a:r>
              <a:rPr lang="zh-CN" altLang="en-US" sz="2400" dirty="0">
                <a:solidFill>
                  <a:srgbClr val="FF0000"/>
                </a:solidFill>
                <a:latin typeface="黑体" panose="02010609060101010101" pitchFamily="49" charset="-122"/>
                <a:ea typeface="黑体" panose="02010609060101010101" pitchFamily="49" charset="-122"/>
                <a:cs typeface="方正中等线简体"/>
              </a:rPr>
              <a:t>与</a:t>
            </a:r>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自由</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效率、交易成本</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信息对称、诚信有价</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zh-CN" altLang="en-US" sz="2400" dirty="0" smtClean="0">
                <a:solidFill>
                  <a:srgbClr val="FF0000"/>
                </a:solidFill>
                <a:latin typeface="黑体" panose="02010609060101010101" pitchFamily="49" charset="-122"/>
                <a:ea typeface="黑体" panose="02010609060101010101" pitchFamily="49" charset="-122"/>
                <a:cs typeface="方正中等线简体"/>
              </a:rPr>
              <a:t>链接、重新部落化</a:t>
            </a:r>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r>
              <a:rPr lang="en-US" altLang="zh-CN" sz="2400" dirty="0">
                <a:solidFill>
                  <a:srgbClr val="FF0000"/>
                </a:solidFill>
                <a:latin typeface="黑体" panose="02010609060101010101" pitchFamily="49" charset="-122"/>
                <a:ea typeface="黑体" panose="02010609060101010101" pitchFamily="49" charset="-122"/>
                <a:cs typeface="方正中等线简体"/>
              </a:rPr>
              <a:t>……</a:t>
            </a:r>
          </a:p>
          <a:p>
            <a:endParaRPr lang="en-US" altLang="zh-CN" sz="2400" dirty="0" smtClean="0">
              <a:solidFill>
                <a:srgbClr val="FF0000"/>
              </a:solidFill>
              <a:latin typeface="黑体" panose="02010609060101010101" pitchFamily="49" charset="-122"/>
              <a:ea typeface="黑体" panose="02010609060101010101" pitchFamily="49" charset="-122"/>
              <a:cs typeface="方正中等线简体"/>
            </a:endParaRPr>
          </a:p>
          <a:p>
            <a:endParaRPr lang="zh-CN" altLang="en-US" sz="2400" dirty="0">
              <a:solidFill>
                <a:srgbClr val="FF0000"/>
              </a:solidFill>
              <a:latin typeface="黑体" panose="02010609060101010101" pitchFamily="49" charset="-122"/>
              <a:ea typeface="黑体" panose="02010609060101010101" pitchFamily="49" charset="-122"/>
              <a:cs typeface="方正中等线简体"/>
            </a:endParaRPr>
          </a:p>
        </p:txBody>
      </p:sp>
    </p:spTree>
    <p:extLst>
      <p:ext uri="{BB962C8B-B14F-4D97-AF65-F5344CB8AC3E}">
        <p14:creationId xmlns:p14="http://schemas.microsoft.com/office/powerpoint/2010/main" val="68690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089218" y="6546850"/>
            <a:ext cx="732367" cy="260350"/>
          </a:xfrm>
          <a:prstGeom prst="rect">
            <a:avLst/>
          </a:prstGeom>
        </p:spPr>
        <p:txBody>
          <a:bodyPr/>
          <a:lstStyle/>
          <a:p>
            <a:pPr>
              <a:defRPr/>
            </a:pPr>
            <a:fld id="{536172A2-9650-4594-8F9C-0813FADE7504}" type="slidenum">
              <a:rPr lang="en-US" altLang="zh-CN" smtClean="0">
                <a:solidFill>
                  <a:srgbClr val="000000">
                    <a:lumMod val="65000"/>
                    <a:lumOff val="35000"/>
                  </a:srgbClr>
                </a:solidFill>
                <a:latin typeface="黑体" panose="02010609060101010101" pitchFamily="49" charset="-122"/>
                <a:ea typeface="黑体" panose="02010609060101010101" pitchFamily="49" charset="-122"/>
              </a:rPr>
              <a:pPr>
                <a:defRPr/>
              </a:pPr>
              <a:t>41</a:t>
            </a:fld>
            <a:endParaRPr lang="en-US" altLang="zh-CN">
              <a:solidFill>
                <a:srgbClr val="000000">
                  <a:lumMod val="65000"/>
                  <a:lumOff val="35000"/>
                </a:srgbClr>
              </a:solidFill>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431371" y="116632"/>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marL="342900" indent="-342900">
              <a:lnSpc>
                <a:spcPct val="130000"/>
              </a:lnSpc>
              <a:spcBef>
                <a:spcPct val="30000"/>
              </a:spcBef>
              <a:buClr>
                <a:srgbClr val="336699"/>
              </a:buClr>
            </a:pP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三双鞋</a:t>
            </a:r>
            <a:r>
              <a:rPr lang="en-US" altLang="zh-CN" dirty="0">
                <a:effectLst>
                  <a:outerShdw blurRad="38100" dist="38100" dir="2700000" algn="tl">
                    <a:srgbClr val="C0C0C0"/>
                  </a:outerShdw>
                </a:effectLst>
                <a:latin typeface="黑体" panose="02010609060101010101" pitchFamily="49" charset="-122"/>
                <a:ea typeface="黑体" panose="02010609060101010101" pitchFamily="49" charset="-122"/>
              </a:rPr>
              <a:t>Zappos</a:t>
            </a:r>
            <a:r>
              <a:rPr lang="zh-CN" altLang="en-US" dirty="0" smtClean="0">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dirty="0">
                <a:effectLst>
                  <a:outerShdw blurRad="38100" dist="38100" dir="2700000" algn="tl">
                    <a:srgbClr val="C0C0C0"/>
                  </a:outerShdw>
                </a:effectLst>
                <a:latin typeface="黑体" panose="02010609060101010101" pitchFamily="49" charset="-122"/>
                <a:ea typeface="黑体" panose="02010609060101010101" pitchFamily="49" charset="-122"/>
              </a:rPr>
              <a:t>组织和个人的双赢</a:t>
            </a:r>
            <a:endParaRPr lang="zh-CN" altLang="en-US" sz="1800" dirty="0">
              <a:latin typeface="黑体" panose="02010609060101010101" pitchFamily="49" charset="-122"/>
              <a:ea typeface="黑体" panose="02010609060101010101" pitchFamily="49" charset="-122"/>
            </a:endParaRPr>
          </a:p>
        </p:txBody>
      </p:sp>
      <p:sp>
        <p:nvSpPr>
          <p:cNvPr id="9" name="矩形 8"/>
          <p:cNvSpPr/>
          <p:nvPr/>
        </p:nvSpPr>
        <p:spPr>
          <a:xfrm>
            <a:off x="4597278" y="1369560"/>
            <a:ext cx="6096000" cy="481863"/>
          </a:xfrm>
          <a:prstGeom prst="rect">
            <a:avLst/>
          </a:prstGeom>
        </p:spPr>
        <p:txBody>
          <a:bodyPr>
            <a:spAutoFit/>
          </a:bodyPr>
          <a:lstStyle/>
          <a:p>
            <a:pPr marL="449263" indent="-449263">
              <a:lnSpc>
                <a:spcPct val="150000"/>
              </a:lnSpc>
              <a:spcBef>
                <a:spcPts val="600"/>
              </a:spcBef>
              <a:buFont typeface="Wingdings" panose="05000000000000000000" pitchFamily="2" charset="2"/>
              <a:buChar char="p"/>
              <a:defRPr/>
            </a:pPr>
            <a:r>
              <a:rPr lang="zh-CN" altLang="en-US" sz="2000" b="1" dirty="0" smtClean="0">
                <a:latin typeface="黑体" pitchFamily="49" charset="-122"/>
                <a:ea typeface="黑体" panose="02010609060101010101" pitchFamily="49" charset="-122"/>
              </a:rPr>
              <a:t>员工</a:t>
            </a:r>
            <a:r>
              <a:rPr lang="zh-CN" altLang="en-US" sz="2000" b="1" dirty="0">
                <a:latin typeface="黑体" pitchFamily="49" charset="-122"/>
                <a:ea typeface="黑体" panose="02010609060101010101" pitchFamily="49" charset="-122"/>
              </a:rPr>
              <a:t>完成对使命的皈依后</a:t>
            </a:r>
            <a:r>
              <a:rPr lang="zh-CN" altLang="en-US" sz="2000" dirty="0">
                <a:latin typeface="黑体" pitchFamily="49" charset="-122"/>
                <a:ea typeface="黑体" panose="02010609060101010101" pitchFamily="49" charset="-122"/>
              </a:rPr>
              <a:t>：</a:t>
            </a:r>
            <a:endParaRPr lang="en-US" altLang="zh-CN" sz="2000" dirty="0">
              <a:latin typeface="黑体" pitchFamily="49" charset="-122"/>
              <a:ea typeface="黑体" panose="02010609060101010101" pitchFamily="49" charset="-122"/>
            </a:endParaRPr>
          </a:p>
        </p:txBody>
      </p:sp>
      <p:cxnSp>
        <p:nvCxnSpPr>
          <p:cNvPr id="10" name="直接箭头连接符 9"/>
          <p:cNvCxnSpPr/>
          <p:nvPr/>
        </p:nvCxnSpPr>
        <p:spPr bwMode="auto">
          <a:xfrm flipV="1">
            <a:off x="4544806" y="2977530"/>
            <a:ext cx="0" cy="2714239"/>
          </a:xfrm>
          <a:prstGeom prst="straightConnector1">
            <a:avLst/>
          </a:prstGeom>
          <a:solidFill>
            <a:schemeClr val="accent1"/>
          </a:solidFill>
          <a:ln w="9525" cap="flat" cmpd="sng" algn="ctr">
            <a:solidFill>
              <a:srgbClr val="003366"/>
            </a:solidFill>
            <a:prstDash val="solid"/>
            <a:round/>
            <a:headEnd type="none" w="med" len="med"/>
            <a:tailEnd type="arrow"/>
          </a:ln>
          <a:effectLst/>
        </p:spPr>
      </p:cxnSp>
      <p:cxnSp>
        <p:nvCxnSpPr>
          <p:cNvPr id="11" name="直接箭头连接符 10"/>
          <p:cNvCxnSpPr/>
          <p:nvPr/>
        </p:nvCxnSpPr>
        <p:spPr bwMode="auto">
          <a:xfrm>
            <a:off x="4544806" y="5691768"/>
            <a:ext cx="5472609" cy="4616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Box 10"/>
          <p:cNvSpPr txBox="1"/>
          <p:nvPr/>
        </p:nvSpPr>
        <p:spPr>
          <a:xfrm>
            <a:off x="4026899" y="3054473"/>
            <a:ext cx="428426" cy="1323439"/>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幸福进阶</a:t>
            </a:r>
          </a:p>
        </p:txBody>
      </p:sp>
      <p:sp>
        <p:nvSpPr>
          <p:cNvPr id="13" name="TextBox 13"/>
          <p:cNvSpPr txBox="1"/>
          <p:nvPr/>
        </p:nvSpPr>
        <p:spPr>
          <a:xfrm>
            <a:off x="10017415" y="5537880"/>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时间</a:t>
            </a:r>
          </a:p>
        </p:txBody>
      </p:sp>
      <p:sp>
        <p:nvSpPr>
          <p:cNvPr id="14" name="TextBox 11"/>
          <p:cNvSpPr txBox="1"/>
          <p:nvPr/>
        </p:nvSpPr>
        <p:spPr>
          <a:xfrm>
            <a:off x="4877248" y="5003258"/>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乐趣</a:t>
            </a:r>
          </a:p>
        </p:txBody>
      </p:sp>
      <p:sp>
        <p:nvSpPr>
          <p:cNvPr id="15" name="TextBox 12"/>
          <p:cNvSpPr txBox="1"/>
          <p:nvPr/>
        </p:nvSpPr>
        <p:spPr>
          <a:xfrm>
            <a:off x="6087675" y="4005338"/>
            <a:ext cx="697627"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激情</a:t>
            </a:r>
          </a:p>
        </p:txBody>
      </p:sp>
      <p:sp>
        <p:nvSpPr>
          <p:cNvPr id="16" name="TextBox 14"/>
          <p:cNvSpPr txBox="1"/>
          <p:nvPr/>
        </p:nvSpPr>
        <p:spPr>
          <a:xfrm>
            <a:off x="7155953" y="3127099"/>
            <a:ext cx="2108269" cy="400110"/>
          </a:xfrm>
          <a:prstGeom prst="rect">
            <a:avLst/>
          </a:prstGeom>
          <a:noFill/>
        </p:spPr>
        <p:txBody>
          <a:bodyPr wrap="none" rtlCol="0">
            <a:spAutoFit/>
          </a:bodyPr>
          <a:lstStyle>
            <a:defPPr>
              <a:defRPr lang="zh-CN"/>
            </a:defPPr>
            <a:lvl1pPr>
              <a:defRPr sz="2400">
                <a:latin typeface="黑体" panose="02010609060101010101" pitchFamily="49" charset="-122"/>
                <a:ea typeface="黑体" panose="02010609060101010101" pitchFamily="49" charset="-122"/>
              </a:defRPr>
            </a:lvl1pPr>
          </a:lstStyle>
          <a:p>
            <a:r>
              <a:rPr lang="zh-CN" altLang="en-US" sz="2000" dirty="0"/>
              <a:t>更高的使命</a:t>
            </a:r>
            <a:r>
              <a:rPr lang="en-US" altLang="zh-CN" sz="2000" dirty="0"/>
              <a:t>/</a:t>
            </a:r>
            <a:r>
              <a:rPr lang="zh-CN" altLang="en-US" sz="2000" dirty="0"/>
              <a:t>意义</a:t>
            </a:r>
          </a:p>
        </p:txBody>
      </p:sp>
      <p:sp>
        <p:nvSpPr>
          <p:cNvPr id="17" name="TextBox 15"/>
          <p:cNvSpPr txBox="1"/>
          <p:nvPr/>
        </p:nvSpPr>
        <p:spPr>
          <a:xfrm rot="10800000" flipV="1">
            <a:off x="5903657" y="4901306"/>
            <a:ext cx="1792492"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摇滚明星，不断需要新的刺激</a:t>
            </a:r>
          </a:p>
        </p:txBody>
      </p:sp>
      <p:sp>
        <p:nvSpPr>
          <p:cNvPr id="18" name="TextBox 18"/>
          <p:cNvSpPr txBox="1"/>
          <p:nvPr/>
        </p:nvSpPr>
        <p:spPr>
          <a:xfrm rot="10800000" flipV="1">
            <a:off x="7198189" y="3903082"/>
            <a:ext cx="1729674"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神驰、投入、时光</a:t>
            </a:r>
            <a:r>
              <a:rPr lang="zh-CN" altLang="en-US" dirty="0" smtClean="0">
                <a:latin typeface="黑体" panose="02010609060101010101" pitchFamily="49" charset="-122"/>
                <a:ea typeface="黑体" panose="02010609060101010101" pitchFamily="49" charset="-122"/>
              </a:rPr>
              <a:t>飞逝</a:t>
            </a:r>
            <a:endParaRPr lang="en-US" altLang="zh-CN" dirty="0">
              <a:latin typeface="黑体" panose="02010609060101010101" pitchFamily="49" charset="-122"/>
              <a:ea typeface="黑体" panose="02010609060101010101" pitchFamily="49" charset="-122"/>
            </a:endParaRPr>
          </a:p>
        </p:txBody>
      </p:sp>
      <p:sp>
        <p:nvSpPr>
          <p:cNvPr id="19" name="TextBox 19"/>
          <p:cNvSpPr txBox="1"/>
          <p:nvPr/>
        </p:nvSpPr>
        <p:spPr>
          <a:xfrm rot="10800000" flipV="1">
            <a:off x="9591428" y="3030405"/>
            <a:ext cx="2004218" cy="646331"/>
          </a:xfrm>
          <a:prstGeom prst="rect">
            <a:avLst/>
          </a:prstGeom>
          <a:noFill/>
        </p:spPr>
        <p:txBody>
          <a:bodyPr wrap="square" rtlCol="0">
            <a:spAutoFit/>
          </a:bodyPr>
          <a:lstStyle>
            <a:defPPr>
              <a:defRPr lang="zh-CN"/>
            </a:defPPr>
            <a:lvl1pPr>
              <a:defRPr>
                <a:latin typeface="黑体" panose="02010609060101010101" pitchFamily="49" charset="-122"/>
                <a:ea typeface="黑体" panose="02010609060101010101" pitchFamily="49" charset="-122"/>
              </a:defRPr>
            </a:lvl1pPr>
          </a:lstStyle>
          <a:p>
            <a:r>
              <a:rPr lang="zh-CN" altLang="en-US" dirty="0"/>
              <a:t>成为更有意义事业的一部分</a:t>
            </a:r>
          </a:p>
        </p:txBody>
      </p:sp>
      <p:sp>
        <p:nvSpPr>
          <p:cNvPr id="20" name="TextBox 20"/>
          <p:cNvSpPr txBox="1"/>
          <p:nvPr/>
        </p:nvSpPr>
        <p:spPr>
          <a:xfrm>
            <a:off x="527339" y="5243986"/>
            <a:ext cx="3672800" cy="830997"/>
          </a:xfrm>
          <a:prstGeom prst="rect">
            <a:avLst/>
          </a:prstGeom>
          <a:noFill/>
        </p:spPr>
        <p:txBody>
          <a:bodyPr wrap="none" rtlCol="0">
            <a:spAutoFit/>
          </a:bodyPr>
          <a:lstStyle/>
          <a:p>
            <a:endParaRPr lang="en-US" altLang="zh-CN" sz="1600" dirty="0" smtClean="0">
              <a:latin typeface="黑体" panose="02010609060101010101" pitchFamily="49" charset="-122"/>
              <a:ea typeface="黑体" panose="02010609060101010101" pitchFamily="49" charset="-122"/>
            </a:endParaRPr>
          </a:p>
          <a:p>
            <a:endParaRPr lang="en-US" altLang="zh-CN" sz="1600" dirty="0">
              <a:latin typeface="黑体" panose="02010609060101010101" pitchFamily="49" charset="-122"/>
              <a:ea typeface="黑体" panose="02010609060101010101" pitchFamily="49" charset="-122"/>
            </a:endParaRPr>
          </a:p>
          <a:p>
            <a:r>
              <a:rPr lang="en-US" altLang="zh-CN" sz="1600" dirty="0" smtClean="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三双鞋</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美捷步总裁谢家华自述</a:t>
            </a:r>
            <a:r>
              <a:rPr lang="en-US" altLang="zh-CN" sz="1600" dirty="0">
                <a:latin typeface="黑体" panose="02010609060101010101" pitchFamily="49" charset="-122"/>
                <a:ea typeface="黑体" panose="02010609060101010101" pitchFamily="49" charset="-122"/>
              </a:rPr>
              <a:t>》</a:t>
            </a:r>
            <a:endParaRPr lang="zh-CN" altLang="en-US" sz="1600" dirty="0">
              <a:latin typeface="黑体" panose="02010609060101010101" pitchFamily="49" charset="-122"/>
              <a:ea typeface="黑体" panose="02010609060101010101" pitchFamily="49" charset="-122"/>
            </a:endParaRPr>
          </a:p>
        </p:txBody>
      </p:sp>
      <p:cxnSp>
        <p:nvCxnSpPr>
          <p:cNvPr id="22" name="直接连接符 21"/>
          <p:cNvCxnSpPr/>
          <p:nvPr/>
        </p:nvCxnSpPr>
        <p:spPr bwMode="auto">
          <a:xfrm>
            <a:off x="9591428" y="3090188"/>
            <a:ext cx="0" cy="58654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23" name="直接连接符 22"/>
          <p:cNvCxnSpPr/>
          <p:nvPr/>
        </p:nvCxnSpPr>
        <p:spPr bwMode="auto">
          <a:xfrm>
            <a:off x="7213888" y="3944221"/>
            <a:ext cx="0" cy="58654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cxnSp>
        <p:nvCxnSpPr>
          <p:cNvPr id="24" name="直接连接符 23"/>
          <p:cNvCxnSpPr/>
          <p:nvPr/>
        </p:nvCxnSpPr>
        <p:spPr bwMode="auto">
          <a:xfrm>
            <a:off x="5918829" y="4924191"/>
            <a:ext cx="0" cy="586548"/>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8100000" algn="tr" rotWithShape="0">
              <a:prstClr val="black">
                <a:alpha val="40000"/>
              </a:prstClr>
            </a:outerShdw>
          </a:effectLst>
        </p:spPr>
      </p:cxn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7663" y="1556653"/>
            <a:ext cx="1829664" cy="2656500"/>
          </a:xfrm>
          <a:prstGeom prst="rect">
            <a:avLst/>
          </a:prstGeom>
          <a:ln>
            <a:solidFill>
              <a:schemeClr val="bg1">
                <a:lumMod val="75000"/>
              </a:schemeClr>
            </a:solidFill>
          </a:ln>
          <a:effectLst>
            <a:reflection blurRad="6350" stA="52000" endA="300" endPos="35000" dir="5400000" sy="-100000" algn="bl" rotWithShape="0"/>
          </a:effectLst>
        </p:spPr>
      </p:pic>
    </p:spTree>
    <p:extLst>
      <p:ext uri="{BB962C8B-B14F-4D97-AF65-F5344CB8AC3E}">
        <p14:creationId xmlns:p14="http://schemas.microsoft.com/office/powerpoint/2010/main" val="19697246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标题 1"/>
          <p:cNvSpPr txBox="1">
            <a:spLocks/>
          </p:cNvSpPr>
          <p:nvPr/>
        </p:nvSpPr>
        <p:spPr bwMode="auto">
          <a:xfrm>
            <a:off x="479376" y="129311"/>
            <a:ext cx="11233248"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endParaRPr lang="en-US" altLang="zh-CN" dirty="0">
              <a:latin typeface="黑体" panose="02010609060101010101" pitchFamily="49" charset="-122"/>
              <a:ea typeface="黑体" panose="02010609060101010101" pitchFamily="49" charset="-122"/>
            </a:endParaRPr>
          </a:p>
        </p:txBody>
      </p:sp>
      <p:sp>
        <p:nvSpPr>
          <p:cNvPr id="44036" name="TextBox 20"/>
          <p:cNvSpPr txBox="1">
            <a:spLocks noChangeArrowheads="1"/>
          </p:cNvSpPr>
          <p:nvPr/>
        </p:nvSpPr>
        <p:spPr bwMode="auto">
          <a:xfrm>
            <a:off x="1662107" y="5910497"/>
            <a:ext cx="566052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400" dirty="0">
                <a:solidFill>
                  <a:srgbClr val="000000"/>
                </a:solidFill>
                <a:latin typeface="黑体" panose="02010609060101010101" pitchFamily="49" charset="-122"/>
                <a:ea typeface="黑体" panose="02010609060101010101" pitchFamily="49" charset="-122"/>
              </a:rPr>
              <a:t>《</a:t>
            </a:r>
            <a:r>
              <a:rPr lang="zh-CN" altLang="en-US" sz="1400" dirty="0">
                <a:solidFill>
                  <a:srgbClr val="000000"/>
                </a:solidFill>
                <a:latin typeface="黑体" panose="02010609060101010101" pitchFamily="49" charset="-122"/>
                <a:ea typeface="黑体" panose="02010609060101010101" pitchFamily="49" charset="-122"/>
              </a:rPr>
              <a:t>三双鞋</a:t>
            </a:r>
            <a:r>
              <a:rPr lang="en-US" altLang="zh-CN" sz="1400" dirty="0">
                <a:solidFill>
                  <a:srgbClr val="000000"/>
                </a:solidFill>
                <a:latin typeface="黑体" panose="02010609060101010101" pitchFamily="49" charset="-122"/>
                <a:ea typeface="黑体" panose="02010609060101010101" pitchFamily="49" charset="-122"/>
              </a:rPr>
              <a:t>——</a:t>
            </a:r>
            <a:r>
              <a:rPr lang="zh-CN" altLang="en-US" sz="1400" dirty="0">
                <a:solidFill>
                  <a:srgbClr val="000000"/>
                </a:solidFill>
                <a:latin typeface="黑体" panose="02010609060101010101" pitchFamily="49" charset="-122"/>
                <a:ea typeface="黑体" panose="02010609060101010101" pitchFamily="49" charset="-122"/>
              </a:rPr>
              <a:t>美捷步总裁谢家华自述</a:t>
            </a:r>
            <a:r>
              <a:rPr lang="en-US" altLang="zh-CN" sz="1400" dirty="0" smtClean="0">
                <a:solidFill>
                  <a:srgbClr val="000000"/>
                </a:solidFill>
                <a:latin typeface="黑体" panose="02010609060101010101" pitchFamily="49" charset="-122"/>
                <a:ea typeface="黑体" panose="02010609060101010101" pitchFamily="49" charset="-122"/>
              </a:rPr>
              <a:t>》</a:t>
            </a:r>
          </a:p>
          <a:p>
            <a:pPr eaLnBrk="1" hangingPunct="1"/>
            <a:r>
              <a:rPr lang="en-US" altLang="zh-CN" sz="1400" dirty="0">
                <a:latin typeface="黑体" panose="02010609060101010101" pitchFamily="49" charset="-122"/>
                <a:ea typeface="黑体" panose="02010609060101010101" pitchFamily="49" charset="-122"/>
              </a:rPr>
              <a:t>Delivering Happiness</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A Path to Profits</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Passion</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and Purpose</a:t>
            </a:r>
          </a:p>
          <a:p>
            <a:pPr eaLnBrk="1" hangingPunct="1"/>
            <a:endParaRPr lang="zh-CN" altLang="en-US" sz="1400" dirty="0">
              <a:solidFill>
                <a:srgbClr val="000000"/>
              </a:solidFill>
              <a:latin typeface="黑体" panose="02010609060101010101" pitchFamily="49" charset="-122"/>
              <a:ea typeface="黑体" panose="02010609060101010101" pitchFamily="49" charset="-122"/>
            </a:endParaRPr>
          </a:p>
        </p:txBody>
      </p:sp>
      <p:grpSp>
        <p:nvGrpSpPr>
          <p:cNvPr id="16" name="组合 15"/>
          <p:cNvGrpSpPr>
            <a:grpSpLocks/>
          </p:cNvGrpSpPr>
          <p:nvPr/>
        </p:nvGrpSpPr>
        <p:grpSpPr bwMode="auto">
          <a:xfrm>
            <a:off x="3860793" y="2776538"/>
            <a:ext cx="2160588" cy="2303462"/>
            <a:chOff x="1785918" y="3357562"/>
            <a:chExt cx="2160240" cy="2304256"/>
          </a:xfrm>
        </p:grpSpPr>
        <p:sp>
          <p:nvSpPr>
            <p:cNvPr id="2" name="等腰三角形 1"/>
            <p:cNvSpPr/>
            <p:nvPr/>
          </p:nvSpPr>
          <p:spPr bwMode="auto">
            <a:xfrm>
              <a:off x="1785918" y="3357562"/>
              <a:ext cx="2160240" cy="2304256"/>
            </a:xfrm>
            <a:prstGeom prst="triangle">
              <a:avLst/>
            </a:prstGeom>
            <a:solidFill>
              <a:srgbClr val="FFFF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lgn="ctr">
                <a:defRPr/>
              </a:pPr>
              <a:endParaRPr lang="en-US" altLang="zh-CN" b="1" dirty="0">
                <a:solidFill>
                  <a:srgbClr val="000000"/>
                </a:solidFill>
                <a:latin typeface="黑体" panose="02010609060101010101" pitchFamily="49" charset="-122"/>
                <a:ea typeface="黑体" panose="02010609060101010101" pitchFamily="49" charset="-122"/>
              </a:endParaRPr>
            </a:p>
            <a:p>
              <a:pPr algn="ctr">
                <a:defRPr/>
              </a:pPr>
              <a:endParaRPr lang="en-US" altLang="zh-CN" dirty="0">
                <a:solidFill>
                  <a:srgbClr val="000000"/>
                </a:solidFill>
                <a:latin typeface="黑体" panose="02010609060101010101" pitchFamily="49" charset="-122"/>
                <a:ea typeface="黑体" panose="02010609060101010101" pitchFamily="49" charset="-122"/>
              </a:endParaRPr>
            </a:p>
            <a:p>
              <a:pPr algn="ctr">
                <a:defRPr/>
              </a:pPr>
              <a:endParaRPr lang="en-US" altLang="zh-CN" b="1" dirty="0">
                <a:solidFill>
                  <a:srgbClr val="000000"/>
                </a:solidFill>
                <a:latin typeface="黑体" panose="02010609060101010101" pitchFamily="49" charset="-122"/>
                <a:ea typeface="黑体" panose="02010609060101010101" pitchFamily="49" charset="-122"/>
              </a:endParaRPr>
            </a:p>
          </p:txBody>
        </p:sp>
        <p:cxnSp>
          <p:nvCxnSpPr>
            <p:cNvPr id="88085" name="直接连接符 4"/>
            <p:cNvCxnSpPr>
              <a:cxnSpLocks noChangeShapeType="1"/>
            </p:cNvCxnSpPr>
            <p:nvPr/>
          </p:nvCxnSpPr>
          <p:spPr bwMode="auto">
            <a:xfrm>
              <a:off x="2080220" y="5072644"/>
              <a:ext cx="158417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8086" name="直接连接符 17"/>
            <p:cNvCxnSpPr>
              <a:cxnSpLocks noChangeShapeType="1"/>
              <a:stCxn id="2" idx="1"/>
            </p:cNvCxnSpPr>
            <p:nvPr/>
          </p:nvCxnSpPr>
          <p:spPr bwMode="auto">
            <a:xfrm>
              <a:off x="2361982" y="4509690"/>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8087" name="直接连接符 22"/>
            <p:cNvCxnSpPr>
              <a:cxnSpLocks noChangeShapeType="1"/>
            </p:cNvCxnSpPr>
            <p:nvPr/>
          </p:nvCxnSpPr>
          <p:spPr bwMode="auto">
            <a:xfrm flipV="1">
              <a:off x="2378512" y="4358264"/>
              <a:ext cx="945224" cy="741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grpSp>
        <p:nvGrpSpPr>
          <p:cNvPr id="17" name="组合 16"/>
          <p:cNvGrpSpPr>
            <a:grpSpLocks/>
          </p:cNvGrpSpPr>
          <p:nvPr/>
        </p:nvGrpSpPr>
        <p:grpSpPr bwMode="auto">
          <a:xfrm>
            <a:off x="306382" y="2776538"/>
            <a:ext cx="2160587" cy="2303462"/>
            <a:chOff x="4714876" y="3267884"/>
            <a:chExt cx="2160240" cy="2304256"/>
          </a:xfrm>
        </p:grpSpPr>
        <p:sp>
          <p:nvSpPr>
            <p:cNvPr id="31" name="等腰三角形 30"/>
            <p:cNvSpPr/>
            <p:nvPr/>
          </p:nvSpPr>
          <p:spPr bwMode="auto">
            <a:xfrm>
              <a:off x="4714876" y="3267884"/>
              <a:ext cx="2160240" cy="2304256"/>
            </a:xfrm>
            <a:prstGeom prst="triangle">
              <a:avLst/>
            </a:prstGeom>
            <a:solidFill>
              <a:schemeClr val="bg1">
                <a:lumMod val="85000"/>
              </a:schemeClr>
            </a:solidFill>
            <a:ln>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lgn="ctr">
                <a:defRPr/>
              </a:pPr>
              <a:endParaRPr lang="en-US" altLang="zh-CN" b="1" dirty="0">
                <a:solidFill>
                  <a:srgbClr val="000000"/>
                </a:solidFill>
                <a:latin typeface="黑体" panose="02010609060101010101" pitchFamily="49" charset="-122"/>
                <a:ea typeface="黑体" panose="02010609060101010101" pitchFamily="49" charset="-122"/>
              </a:endParaRPr>
            </a:p>
            <a:p>
              <a:pPr algn="ctr">
                <a:defRPr/>
              </a:pPr>
              <a:endParaRPr lang="en-US" altLang="zh-CN" dirty="0">
                <a:solidFill>
                  <a:srgbClr val="000000"/>
                </a:solidFill>
                <a:latin typeface="黑体" panose="02010609060101010101" pitchFamily="49" charset="-122"/>
                <a:ea typeface="黑体" panose="02010609060101010101" pitchFamily="49" charset="-122"/>
              </a:endParaRPr>
            </a:p>
            <a:p>
              <a:pPr algn="ctr">
                <a:defRPr/>
              </a:pPr>
              <a:endParaRPr lang="en-US" altLang="zh-CN" b="1" dirty="0">
                <a:solidFill>
                  <a:srgbClr val="000000"/>
                </a:solidFill>
                <a:latin typeface="黑体" panose="02010609060101010101" pitchFamily="49" charset="-122"/>
                <a:ea typeface="黑体" panose="02010609060101010101" pitchFamily="49" charset="-122"/>
              </a:endParaRPr>
            </a:p>
          </p:txBody>
        </p:sp>
        <p:cxnSp>
          <p:nvCxnSpPr>
            <p:cNvPr id="88081" name="直接连接符 31"/>
            <p:cNvCxnSpPr>
              <a:cxnSpLocks noChangeShapeType="1"/>
            </p:cNvCxnSpPr>
            <p:nvPr/>
          </p:nvCxnSpPr>
          <p:spPr bwMode="auto">
            <a:xfrm>
              <a:off x="5004048" y="5013176"/>
              <a:ext cx="158417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88082" name="直接连接符 32"/>
            <p:cNvCxnSpPr>
              <a:cxnSpLocks noChangeShapeType="1"/>
              <a:stCxn id="31" idx="1"/>
            </p:cNvCxnSpPr>
            <p:nvPr/>
          </p:nvCxnSpPr>
          <p:spPr bwMode="auto">
            <a:xfrm>
              <a:off x="5290940" y="4420012"/>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cxnSp>
          <p:nvCxnSpPr>
            <p:cNvPr id="88083" name="直接连接符 33"/>
            <p:cNvCxnSpPr>
              <a:cxnSpLocks noChangeShapeType="1"/>
            </p:cNvCxnSpPr>
            <p:nvPr/>
          </p:nvCxnSpPr>
          <p:spPr bwMode="auto">
            <a:xfrm flipV="1">
              <a:off x="5290940" y="4268586"/>
              <a:ext cx="994432" cy="741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sp>
        <p:nvSpPr>
          <p:cNvPr id="29" name="TextBox 28"/>
          <p:cNvSpPr txBox="1">
            <a:spLocks noChangeArrowheads="1"/>
          </p:cNvSpPr>
          <p:nvPr/>
        </p:nvSpPr>
        <p:spPr bwMode="auto">
          <a:xfrm>
            <a:off x="2919301" y="3962635"/>
            <a:ext cx="649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rgbClr val="000000"/>
                </a:solidFill>
                <a:latin typeface="黑体" panose="02010609060101010101" pitchFamily="49" charset="-122"/>
                <a:ea typeface="黑体" panose="02010609060101010101" pitchFamily="49" charset="-122"/>
              </a:rPr>
              <a:t>激情</a:t>
            </a:r>
          </a:p>
        </p:txBody>
      </p:sp>
      <p:sp>
        <p:nvSpPr>
          <p:cNvPr id="36" name="TextBox 35"/>
          <p:cNvSpPr txBox="1">
            <a:spLocks noChangeArrowheads="1"/>
          </p:cNvSpPr>
          <p:nvPr/>
        </p:nvSpPr>
        <p:spPr bwMode="auto">
          <a:xfrm>
            <a:off x="2943218" y="2928939"/>
            <a:ext cx="649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solidFill>
                  <a:srgbClr val="000000"/>
                </a:solidFill>
                <a:latin typeface="黑体" panose="02010609060101010101" pitchFamily="49" charset="-122"/>
                <a:ea typeface="黑体" panose="02010609060101010101" pitchFamily="49" charset="-122"/>
              </a:rPr>
              <a:t>使命</a:t>
            </a:r>
          </a:p>
        </p:txBody>
      </p:sp>
      <p:cxnSp>
        <p:nvCxnSpPr>
          <p:cNvPr id="88071" name="直接连接符 19"/>
          <p:cNvCxnSpPr>
            <a:cxnSpLocks noChangeShapeType="1"/>
          </p:cNvCxnSpPr>
          <p:nvPr/>
        </p:nvCxnSpPr>
        <p:spPr bwMode="auto">
          <a:xfrm>
            <a:off x="2163756" y="4491038"/>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a14:hiddenLine>
            </a:ext>
          </a:extLst>
        </p:spPr>
      </p:cxnSp>
      <p:sp>
        <p:nvSpPr>
          <p:cNvPr id="28" name="等腰三角形 27"/>
          <p:cNvSpPr/>
          <p:nvPr/>
        </p:nvSpPr>
        <p:spPr bwMode="auto">
          <a:xfrm>
            <a:off x="1968494" y="4562476"/>
            <a:ext cx="500063" cy="500063"/>
          </a:xfrm>
          <a:prstGeom prst="triangle">
            <a:avLst>
              <a:gd name="adj" fmla="val 49193"/>
            </a:avLst>
          </a:prstGeom>
          <a:solidFill>
            <a:srgbClr val="FFFF0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lstStyle/>
          <a:p>
            <a:pPr algn="ctr">
              <a:defRPr/>
            </a:pPr>
            <a:endParaRPr lang="zh-CN" altLang="en-US" b="1">
              <a:solidFill>
                <a:srgbClr val="000000"/>
              </a:solidFill>
              <a:latin typeface="黑体" panose="02010609060101010101" pitchFamily="49" charset="-122"/>
              <a:ea typeface="黑体" panose="02010609060101010101" pitchFamily="49" charset="-122"/>
            </a:endParaRPr>
          </a:p>
        </p:txBody>
      </p:sp>
      <p:cxnSp>
        <p:nvCxnSpPr>
          <p:cNvPr id="39" name="直接连接符 38"/>
          <p:cNvCxnSpPr>
            <a:cxnSpLocks noChangeShapeType="1"/>
            <a:stCxn id="28" idx="0"/>
          </p:cNvCxnSpPr>
          <p:nvPr/>
        </p:nvCxnSpPr>
        <p:spPr bwMode="auto">
          <a:xfrm rot="5400000" flipH="1" flipV="1">
            <a:off x="2620957" y="2643189"/>
            <a:ext cx="1512887" cy="23256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40" name="直接连接符 39"/>
          <p:cNvCxnSpPr>
            <a:cxnSpLocks noChangeShapeType="1"/>
            <a:stCxn id="28" idx="4"/>
          </p:cNvCxnSpPr>
          <p:nvPr/>
        </p:nvCxnSpPr>
        <p:spPr bwMode="auto">
          <a:xfrm rot="16200000" flipH="1">
            <a:off x="3040056" y="4491038"/>
            <a:ext cx="0" cy="11430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 name="TextBox 2"/>
          <p:cNvSpPr txBox="1">
            <a:spLocks noChangeArrowheads="1"/>
          </p:cNvSpPr>
          <p:nvPr/>
        </p:nvSpPr>
        <p:spPr bwMode="auto">
          <a:xfrm>
            <a:off x="1015994" y="4710114"/>
            <a:ext cx="646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a:latin typeface="黑体" panose="02010609060101010101" pitchFamily="49" charset="-122"/>
                <a:ea typeface="黑体" panose="02010609060101010101" pitchFamily="49" charset="-122"/>
              </a:rPr>
              <a:t>利润</a:t>
            </a:r>
          </a:p>
        </p:txBody>
      </p:sp>
      <p:sp>
        <p:nvSpPr>
          <p:cNvPr id="21" name="TextBox 20"/>
          <p:cNvSpPr txBox="1">
            <a:spLocks noChangeArrowheads="1"/>
          </p:cNvSpPr>
          <p:nvPr/>
        </p:nvSpPr>
        <p:spPr bwMode="auto">
          <a:xfrm>
            <a:off x="4602156" y="4710114"/>
            <a:ext cx="6461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dirty="0">
                <a:latin typeface="黑体" panose="02010609060101010101" pitchFamily="49" charset="-122"/>
                <a:ea typeface="黑体" panose="02010609060101010101" pitchFamily="49" charset="-122"/>
              </a:rPr>
              <a:t>乐趣</a:t>
            </a:r>
          </a:p>
        </p:txBody>
      </p:sp>
      <p:sp>
        <p:nvSpPr>
          <p:cNvPr id="4" name="TextBox 3"/>
          <p:cNvSpPr txBox="1"/>
          <p:nvPr/>
        </p:nvSpPr>
        <p:spPr>
          <a:xfrm>
            <a:off x="7600946" y="1880933"/>
            <a:ext cx="3409680" cy="3585597"/>
          </a:xfrm>
          <a:prstGeom prst="rect">
            <a:avLst/>
          </a:prstGeom>
          <a:noFill/>
        </p:spPr>
        <p:txBody>
          <a:bodyPr wrap="square">
            <a:spAutoFit/>
          </a:bodyPr>
          <a:lstStyle/>
          <a:p>
            <a:pPr>
              <a:lnSpc>
                <a:spcPct val="150000"/>
              </a:lnSpc>
              <a:defRPr/>
            </a:pPr>
            <a:r>
              <a:rPr lang="zh-CN" altLang="en-US" sz="2000" dirty="0">
                <a:latin typeface="黑体" panose="02010609060101010101" pitchFamily="49" charset="-122"/>
                <a:ea typeface="黑体" panose="02010609060101010101" pitchFamily="49" charset="-122"/>
              </a:rPr>
              <a:t>内在</a:t>
            </a:r>
            <a:r>
              <a:rPr lang="zh-CN" altLang="en-US" sz="2000" dirty="0" smtClean="0">
                <a:latin typeface="黑体" panose="02010609060101010101" pitchFamily="49" charset="-122"/>
                <a:ea typeface="黑体" panose="02010609060101010101" pitchFamily="49" charset="-122"/>
              </a:rPr>
              <a:t>动机：</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defRPr/>
            </a:pPr>
            <a:r>
              <a:rPr lang="zh-CN" altLang="en-US" dirty="0">
                <a:latin typeface="黑体" panose="02010609060101010101" pitchFamily="49" charset="-122"/>
                <a:ea typeface="黑体" panose="02010609060101010101" pitchFamily="49" charset="-122"/>
              </a:rPr>
              <a:t>做喜欢的事情</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defRPr/>
            </a:pPr>
            <a:r>
              <a:rPr lang="zh-CN" altLang="en-US" dirty="0">
                <a:latin typeface="黑体" panose="02010609060101010101" pitchFamily="49" charset="-122"/>
                <a:ea typeface="黑体" panose="02010609060101010101" pitchFamily="49" charset="-122"/>
              </a:rPr>
              <a:t>成为有意义事业的</a:t>
            </a:r>
            <a:r>
              <a:rPr lang="zh-CN" altLang="en-US" dirty="0" smtClean="0">
                <a:latin typeface="黑体" panose="02010609060101010101" pitchFamily="49" charset="-122"/>
                <a:ea typeface="黑体" panose="02010609060101010101" pitchFamily="49" charset="-122"/>
              </a:rPr>
              <a:t>一部分</a:t>
            </a:r>
            <a:endParaRPr lang="en-US" altLang="zh-CN" dirty="0">
              <a:latin typeface="黑体" panose="02010609060101010101" pitchFamily="49" charset="-122"/>
              <a:ea typeface="黑体" panose="02010609060101010101" pitchFamily="49" charset="-122"/>
            </a:endParaRPr>
          </a:p>
          <a:p>
            <a:pPr>
              <a:lnSpc>
                <a:spcPct val="150000"/>
              </a:lnSpc>
              <a:spcBef>
                <a:spcPts val="600"/>
              </a:spcBef>
              <a:defRPr/>
            </a:pPr>
            <a:r>
              <a:rPr lang="zh-CN" altLang="en-US" sz="2000" dirty="0" smtClean="0">
                <a:latin typeface="黑体" panose="02010609060101010101" pitchFamily="49" charset="-122"/>
                <a:ea typeface="黑体" panose="02010609060101010101" pitchFamily="49" charset="-122"/>
              </a:rPr>
              <a:t>外在激励：</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defRPr/>
            </a:pPr>
            <a:r>
              <a:rPr lang="zh-CN" altLang="en-US" dirty="0">
                <a:latin typeface="黑体" panose="02010609060101010101" pitchFamily="49" charset="-122"/>
                <a:ea typeface="黑体" panose="02010609060101010101" pitchFamily="49" charset="-122"/>
              </a:rPr>
              <a:t>必不可少，是保健因素</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defRPr/>
            </a:pPr>
            <a:r>
              <a:rPr lang="zh-CN" altLang="en-US" dirty="0">
                <a:latin typeface="黑体" panose="02010609060101010101" pitchFamily="49" charset="-122"/>
                <a:ea typeface="黑体" panose="02010609060101010101" pitchFamily="49" charset="-122"/>
              </a:rPr>
              <a:t>但易消退，不</a:t>
            </a:r>
            <a:r>
              <a:rPr lang="zh-CN" altLang="en-US" dirty="0" smtClean="0">
                <a:latin typeface="黑体" panose="02010609060101010101" pitchFamily="49" charset="-122"/>
                <a:ea typeface="黑体" panose="02010609060101010101" pitchFamily="49" charset="-122"/>
              </a:rPr>
              <a:t>持久</a:t>
            </a:r>
            <a:endParaRPr lang="en-US" altLang="zh-CN" dirty="0" smtClean="0">
              <a:latin typeface="黑体" panose="02010609060101010101" pitchFamily="49" charset="-122"/>
              <a:ea typeface="黑体" panose="02010609060101010101" pitchFamily="49" charset="-122"/>
            </a:endParaRPr>
          </a:p>
          <a:p>
            <a:pPr>
              <a:lnSpc>
                <a:spcPct val="150000"/>
              </a:lnSpc>
              <a:defRPr/>
            </a:pPr>
            <a:endParaRPr lang="en-US" altLang="zh-CN" dirty="0" smtClean="0">
              <a:latin typeface="黑体" panose="02010609060101010101" pitchFamily="49" charset="-122"/>
              <a:ea typeface="黑体" panose="02010609060101010101" pitchFamily="49" charset="-122"/>
            </a:endParaRPr>
          </a:p>
          <a:p>
            <a:pPr marL="285750" indent="-285750">
              <a:lnSpc>
                <a:spcPct val="150000"/>
              </a:lnSpc>
              <a:buFont typeface="Arial" pitchFamily="34" charset="0"/>
              <a:buChar char="•"/>
              <a:defRPr/>
            </a:pPr>
            <a:endParaRPr lang="zh-CN" altLang="en-US" dirty="0">
              <a:latin typeface="黑体" panose="02010609060101010101" pitchFamily="49" charset="-122"/>
              <a:ea typeface="黑体" panose="02010609060101010101" pitchFamily="49" charset="-122"/>
            </a:endParaRPr>
          </a:p>
        </p:txBody>
      </p:sp>
      <p:sp>
        <p:nvSpPr>
          <p:cNvPr id="23" name="Rectangle 6"/>
          <p:cNvSpPr/>
          <p:nvPr/>
        </p:nvSpPr>
        <p:spPr>
          <a:xfrm>
            <a:off x="1524000" y="1109664"/>
            <a:ext cx="9144000" cy="642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solidFill>
                <a:schemeClr val="tx1"/>
              </a:solidFill>
              <a:latin typeface="黑体" panose="02010609060101010101" pitchFamily="49" charset="-122"/>
              <a:ea typeface="黑体" panose="02010609060101010101" pitchFamily="49" charset="-122"/>
            </a:endParaRPr>
          </a:p>
        </p:txBody>
      </p:sp>
      <p:sp>
        <p:nvSpPr>
          <p:cNvPr id="24" name="标题 1"/>
          <p:cNvSpPr txBox="1">
            <a:spLocks/>
          </p:cNvSpPr>
          <p:nvPr/>
        </p:nvSpPr>
        <p:spPr bwMode="auto">
          <a:xfrm>
            <a:off x="192087" y="208604"/>
            <a:ext cx="8229601" cy="66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a:defRPr/>
            </a:pPr>
            <a:r>
              <a:rPr lang="zh-CN" altLang="en-US" sz="2800" b="1" dirty="0">
                <a:solidFill>
                  <a:schemeClr val="tx1"/>
                </a:solidFill>
                <a:latin typeface="黑体" panose="02010609060101010101" pitchFamily="49" charset="-122"/>
                <a:ea typeface="黑体" panose="02010609060101010101" pitchFamily="49" charset="-122"/>
              </a:rPr>
              <a:t>幸福分形体</a:t>
            </a:r>
            <a:r>
              <a:rPr lang="en-US" altLang="zh-CN" sz="2800" b="1" dirty="0">
                <a:solidFill>
                  <a:schemeClr val="tx1"/>
                </a:solidFill>
                <a:latin typeface="黑体" panose="02010609060101010101" pitchFamily="49" charset="-122"/>
                <a:ea typeface="黑体" panose="02010609060101010101" pitchFamily="49" charset="-122"/>
              </a:rPr>
              <a:t>——</a:t>
            </a:r>
            <a:r>
              <a:rPr lang="zh-CN" altLang="en-US" sz="2800" b="1" dirty="0">
                <a:solidFill>
                  <a:schemeClr val="tx1"/>
                </a:solidFill>
                <a:latin typeface="黑体" panose="02010609060101010101" pitchFamily="49" charset="-122"/>
                <a:ea typeface="黑体" panose="02010609060101010101" pitchFamily="49" charset="-122"/>
              </a:rPr>
              <a:t>组织和个人的双赢</a:t>
            </a:r>
          </a:p>
        </p:txBody>
      </p:sp>
    </p:spTree>
    <p:extLst>
      <p:ext uri="{BB962C8B-B14F-4D97-AF65-F5344CB8AC3E}">
        <p14:creationId xmlns:p14="http://schemas.microsoft.com/office/powerpoint/2010/main" val="17019253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6" grpId="0"/>
      <p:bldP spid="28" grpId="0" animBg="1"/>
      <p:bldP spid="3" grpId="0"/>
      <p:bldP spid="21"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43</a:t>
            </a:fld>
            <a:endParaRPr lang="en-US" altLang="zh-CN">
              <a:solidFill>
                <a:srgbClr val="000000">
                  <a:lumMod val="65000"/>
                  <a:lumOff val="35000"/>
                </a:srgbClr>
              </a:solidFill>
            </a:endParaRPr>
          </a:p>
        </p:txBody>
      </p:sp>
      <p:grpSp>
        <p:nvGrpSpPr>
          <p:cNvPr id="5" name="组合 1"/>
          <p:cNvGrpSpPr>
            <a:grpSpLocks/>
          </p:cNvGrpSpPr>
          <p:nvPr/>
        </p:nvGrpSpPr>
        <p:grpSpPr bwMode="auto">
          <a:xfrm>
            <a:off x="6981616" y="1347366"/>
            <a:ext cx="3384550" cy="4308475"/>
            <a:chOff x="5292080" y="1944288"/>
            <a:chExt cx="3385070" cy="4308271"/>
          </a:xfrm>
        </p:grpSpPr>
        <p:pic>
          <p:nvPicPr>
            <p:cNvPr id="6" name="Picture 1" descr="C:\Documents and Settings\Administrator\桌面\图片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92080" y="1944288"/>
              <a:ext cx="3385070" cy="4308271"/>
            </a:xfrm>
            <a:prstGeom prst="roundRect">
              <a:avLst>
                <a:gd name="adj" fmla="val 16667"/>
              </a:avLst>
            </a:prstGeom>
            <a:ln>
              <a:noFill/>
            </a:ln>
            <a:effectLst>
              <a:outerShdw blurRad="152400" dist="12000" dir="900000" sy="98000" kx="110000" ky="200000" algn="tl" rotWithShape="0">
                <a:srgbClr val="000000">
                  <a:alpha val="30000"/>
                </a:srgbClr>
              </a:outerShdw>
              <a:reflection blurRad="6350" stA="50000" endA="275" endPos="40000" dist="1016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sp>
          <p:nvSpPr>
            <p:cNvPr id="7" name="TextBox 4"/>
            <p:cNvSpPr txBox="1">
              <a:spLocks noChangeArrowheads="1"/>
            </p:cNvSpPr>
            <p:nvPr/>
          </p:nvSpPr>
          <p:spPr bwMode="auto">
            <a:xfrm rot="175133">
              <a:off x="5580112" y="4078390"/>
              <a:ext cx="19690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400" b="1">
                  <a:solidFill>
                    <a:srgbClr val="CC9900"/>
                  </a:solidFill>
                </a:rPr>
                <a:t>“</a:t>
              </a:r>
              <a:r>
                <a:rPr lang="en-US" altLang="zh-CN" sz="2400" b="1">
                  <a:solidFill>
                    <a:srgbClr val="CC9900"/>
                  </a:solidFill>
                </a:rPr>
                <a:t>4+2</a:t>
              </a:r>
              <a:r>
                <a:rPr lang="zh-CN" altLang="en-US" sz="2400" b="1">
                  <a:solidFill>
                    <a:srgbClr val="CC9900"/>
                  </a:solidFill>
                </a:rPr>
                <a:t>”法则</a:t>
              </a:r>
            </a:p>
          </p:txBody>
        </p:sp>
      </p:grpSp>
      <p:sp>
        <p:nvSpPr>
          <p:cNvPr id="8" name="Rectangle 3"/>
          <p:cNvSpPr txBox="1">
            <a:spLocks noChangeArrowheads="1"/>
          </p:cNvSpPr>
          <p:nvPr/>
        </p:nvSpPr>
        <p:spPr bwMode="auto">
          <a:xfrm>
            <a:off x="1887280" y="1667886"/>
            <a:ext cx="4841066" cy="372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449263" indent="-449263" fontAlgn="base">
              <a:lnSpc>
                <a:spcPct val="150000"/>
              </a:lnSpc>
              <a:spcBef>
                <a:spcPct val="20000"/>
              </a:spcBef>
              <a:spcAft>
                <a:spcPct val="0"/>
              </a:spcAft>
              <a:buFont typeface="Wingdings" panose="05000000000000000000" pitchFamily="2" charset="2"/>
              <a:buChar char="n"/>
            </a:pPr>
            <a:r>
              <a:rPr lang="en-US" altLang="zh-CN" sz="2400" dirty="0">
                <a:solidFill>
                  <a:srgbClr val="000000"/>
                </a:solidFill>
                <a:latin typeface="黑体" panose="02010609060101010101" pitchFamily="49" charset="-122"/>
                <a:ea typeface="黑体" panose="02010609060101010101" pitchFamily="49" charset="-122"/>
              </a:rPr>
              <a:t>Nitin </a:t>
            </a:r>
            <a:r>
              <a:rPr lang="en-US" altLang="zh-CN" sz="2400" dirty="0" err="1" smtClean="0">
                <a:solidFill>
                  <a:srgbClr val="000000"/>
                </a:solidFill>
                <a:latin typeface="黑体" panose="02010609060101010101" pitchFamily="49" charset="-122"/>
                <a:ea typeface="黑体" panose="02010609060101010101" pitchFamily="49" charset="-122"/>
              </a:rPr>
              <a:t>Nohria</a:t>
            </a:r>
            <a:r>
              <a:rPr lang="zh-CN" altLang="en-US" sz="2400" dirty="0" smtClean="0">
                <a:solidFill>
                  <a:srgbClr val="000000"/>
                </a:solidFill>
                <a:latin typeface="黑体" panose="02010609060101010101" pitchFamily="49" charset="-122"/>
                <a:ea typeface="黑体" panose="02010609060101010101" pitchFamily="49" charset="-122"/>
              </a:rPr>
              <a:t>；</a:t>
            </a:r>
            <a:endParaRPr lang="en-US" altLang="zh-CN" sz="2400" dirty="0">
              <a:solidFill>
                <a:srgbClr val="000000"/>
              </a:solidFill>
              <a:latin typeface="黑体" panose="02010609060101010101" pitchFamily="49" charset="-122"/>
              <a:ea typeface="黑体" panose="02010609060101010101" pitchFamily="49" charset="-122"/>
            </a:endParaRPr>
          </a:p>
          <a:p>
            <a:pPr marL="449263" indent="-449263" fontAlgn="base">
              <a:lnSpc>
                <a:spcPct val="150000"/>
              </a:lnSpc>
              <a:spcBef>
                <a:spcPct val="20000"/>
              </a:spcBef>
              <a:spcAft>
                <a:spcPct val="0"/>
              </a:spcAft>
              <a:buFont typeface="Wingdings" panose="05000000000000000000" pitchFamily="2" charset="2"/>
              <a:buChar char="n"/>
            </a:pPr>
            <a:r>
              <a:rPr lang="en-US" altLang="zh-CN" sz="2400" dirty="0">
                <a:solidFill>
                  <a:srgbClr val="000000"/>
                </a:solidFill>
                <a:latin typeface="黑体" panose="02010609060101010101" pitchFamily="49" charset="-122"/>
                <a:ea typeface="黑体" panose="02010609060101010101" pitchFamily="49" charset="-122"/>
              </a:rPr>
              <a:t>200</a:t>
            </a:r>
            <a:r>
              <a:rPr lang="zh-CN" altLang="en-US" sz="2400" dirty="0">
                <a:solidFill>
                  <a:srgbClr val="000000"/>
                </a:solidFill>
                <a:latin typeface="黑体" panose="02010609060101010101" pitchFamily="49" charset="-122"/>
                <a:ea typeface="黑体" panose="02010609060101010101" pitchFamily="49" charset="-122"/>
              </a:rPr>
              <a:t>多家企业的</a:t>
            </a:r>
            <a:r>
              <a:rPr lang="en-US" altLang="zh-CN" sz="2400" dirty="0">
                <a:solidFill>
                  <a:srgbClr val="000000"/>
                </a:solidFill>
                <a:latin typeface="黑体" panose="02010609060101010101" pitchFamily="49" charset="-122"/>
                <a:ea typeface="黑体" panose="02010609060101010101" pitchFamily="49" charset="-122"/>
              </a:rPr>
              <a:t>60,000</a:t>
            </a:r>
            <a:r>
              <a:rPr lang="zh-CN" altLang="en-US" sz="2400" dirty="0">
                <a:solidFill>
                  <a:srgbClr val="000000"/>
                </a:solidFill>
                <a:latin typeface="黑体" panose="02010609060101010101" pitchFamily="49" charset="-122"/>
                <a:ea typeface="黑体" panose="02010609060101010101" pitchFamily="49" charset="-122"/>
              </a:rPr>
              <a:t>页</a:t>
            </a:r>
            <a:r>
              <a:rPr lang="zh-CN" altLang="en-US" sz="2400" dirty="0" smtClean="0">
                <a:solidFill>
                  <a:srgbClr val="000000"/>
                </a:solidFill>
                <a:latin typeface="黑体" panose="02010609060101010101" pitchFamily="49" charset="-122"/>
                <a:ea typeface="黑体" panose="02010609060101010101" pitchFamily="49" charset="-122"/>
              </a:rPr>
              <a:t>资料；</a:t>
            </a:r>
            <a:endParaRPr lang="zh-CN" altLang="en-US" sz="2400" dirty="0">
              <a:solidFill>
                <a:srgbClr val="000000"/>
              </a:solidFill>
              <a:latin typeface="黑体" panose="02010609060101010101" pitchFamily="49" charset="-122"/>
              <a:ea typeface="黑体" panose="02010609060101010101" pitchFamily="49" charset="-122"/>
            </a:endParaRPr>
          </a:p>
          <a:p>
            <a:pPr marL="449263" indent="-449263" fontAlgn="base">
              <a:lnSpc>
                <a:spcPct val="150000"/>
              </a:lnSpc>
              <a:spcBef>
                <a:spcPct val="20000"/>
              </a:spcBef>
              <a:spcAft>
                <a:spcPct val="0"/>
              </a:spcAft>
              <a:buFont typeface="Wingdings" panose="05000000000000000000" pitchFamily="2" charset="2"/>
              <a:buChar char="n"/>
            </a:pPr>
            <a:r>
              <a:rPr lang="en-US" altLang="zh-CN" sz="2400" dirty="0">
                <a:solidFill>
                  <a:srgbClr val="000000"/>
                </a:solidFill>
                <a:latin typeface="黑体" panose="02010609060101010101" pitchFamily="49" charset="-122"/>
                <a:ea typeface="黑体" panose="02010609060101010101" pitchFamily="49" charset="-122"/>
              </a:rPr>
              <a:t>10</a:t>
            </a:r>
            <a:r>
              <a:rPr lang="zh-CN" altLang="en-US" sz="2400" dirty="0">
                <a:solidFill>
                  <a:srgbClr val="000000"/>
                </a:solidFill>
                <a:latin typeface="黑体" panose="02010609060101010101" pitchFamily="49" charset="-122"/>
                <a:ea typeface="黑体" panose="02010609060101010101" pitchFamily="49" charset="-122"/>
              </a:rPr>
              <a:t>年</a:t>
            </a:r>
            <a:r>
              <a:rPr lang="zh-CN" altLang="en-US" sz="2400" dirty="0" smtClean="0">
                <a:solidFill>
                  <a:srgbClr val="000000"/>
                </a:solidFill>
                <a:latin typeface="黑体" panose="02010609060101010101" pitchFamily="49" charset="-122"/>
                <a:ea typeface="黑体" panose="02010609060101010101" pitchFamily="49" charset="-122"/>
              </a:rPr>
              <a:t>时间；</a:t>
            </a:r>
            <a:endParaRPr lang="zh-CN" altLang="en-US" sz="2400" dirty="0">
              <a:solidFill>
                <a:srgbClr val="000000"/>
              </a:solidFill>
              <a:latin typeface="黑体" panose="02010609060101010101" pitchFamily="49" charset="-122"/>
              <a:ea typeface="黑体" panose="02010609060101010101" pitchFamily="49" charset="-122"/>
            </a:endParaRPr>
          </a:p>
          <a:p>
            <a:pPr marL="449263" indent="-449263" fontAlgn="base">
              <a:lnSpc>
                <a:spcPct val="150000"/>
              </a:lnSpc>
              <a:spcBef>
                <a:spcPct val="20000"/>
              </a:spcBef>
              <a:spcAft>
                <a:spcPct val="0"/>
              </a:spcAft>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rPr>
              <a:t>各种行业</a:t>
            </a:r>
            <a:r>
              <a:rPr lang="en-US" altLang="zh-CN" sz="2400" dirty="0">
                <a:solidFill>
                  <a:srgbClr val="000000"/>
                </a:solidFill>
                <a:latin typeface="黑体" panose="02010609060101010101" pitchFamily="49" charset="-122"/>
                <a:ea typeface="黑体" panose="02010609060101010101" pitchFamily="49" charset="-122"/>
              </a:rPr>
              <a:t>/</a:t>
            </a:r>
            <a:r>
              <a:rPr lang="zh-CN" altLang="en-US" sz="2400" dirty="0">
                <a:solidFill>
                  <a:srgbClr val="000000"/>
                </a:solidFill>
                <a:latin typeface="黑体" panose="02010609060101010101" pitchFamily="49" charset="-122"/>
                <a:ea typeface="黑体" panose="02010609060101010101" pitchFamily="49" charset="-122"/>
              </a:rPr>
              <a:t>各种</a:t>
            </a:r>
            <a:r>
              <a:rPr lang="zh-CN" altLang="en-US" sz="2400" dirty="0" smtClean="0">
                <a:solidFill>
                  <a:srgbClr val="000000"/>
                </a:solidFill>
                <a:latin typeface="黑体" panose="02010609060101010101" pitchFamily="49" charset="-122"/>
                <a:ea typeface="黑体" panose="02010609060101010101" pitchFamily="49" charset="-122"/>
              </a:rPr>
              <a:t>规模；</a:t>
            </a:r>
            <a:endParaRPr lang="en-US" altLang="zh-CN" sz="2400" dirty="0">
              <a:solidFill>
                <a:srgbClr val="000000"/>
              </a:solidFill>
              <a:latin typeface="黑体" panose="02010609060101010101" pitchFamily="49" charset="-122"/>
              <a:ea typeface="黑体" panose="02010609060101010101" pitchFamily="49" charset="-122"/>
            </a:endParaRPr>
          </a:p>
          <a:p>
            <a:pPr marL="449263" indent="-449263" fontAlgn="base">
              <a:lnSpc>
                <a:spcPct val="150000"/>
              </a:lnSpc>
              <a:spcBef>
                <a:spcPct val="20000"/>
              </a:spcBef>
              <a:spcAft>
                <a:spcPct val="0"/>
              </a:spcAft>
              <a:buFont typeface="Wingdings" panose="05000000000000000000" pitchFamily="2" charset="2"/>
              <a:buChar char="n"/>
            </a:pPr>
            <a:r>
              <a:rPr lang="en-US" altLang="zh-CN" sz="2400" dirty="0">
                <a:solidFill>
                  <a:srgbClr val="000000"/>
                </a:solidFill>
                <a:latin typeface="黑体" panose="02010609060101010101" pitchFamily="49" charset="-122"/>
                <a:ea typeface="黑体" panose="02010609060101010101" pitchFamily="49" charset="-122"/>
              </a:rPr>
              <a:t>Evergreen project </a:t>
            </a:r>
            <a:r>
              <a:rPr lang="zh-CN" altLang="en-US" sz="2400" dirty="0">
                <a:solidFill>
                  <a:srgbClr val="000000"/>
                </a:solidFill>
                <a:latin typeface="黑体" panose="02010609060101010101" pitchFamily="49" charset="-122"/>
                <a:ea typeface="黑体" panose="02010609060101010101" pitchFamily="49" charset="-122"/>
              </a:rPr>
              <a:t>（基业长青项目</a:t>
            </a:r>
            <a:r>
              <a:rPr lang="zh-CN" altLang="en-US" sz="2400" dirty="0" smtClean="0">
                <a:solidFill>
                  <a:srgbClr val="000000"/>
                </a:solidFill>
                <a:latin typeface="黑体" panose="02010609060101010101" pitchFamily="49" charset="-122"/>
                <a:ea typeface="黑体" panose="02010609060101010101" pitchFamily="49" charset="-122"/>
              </a:rPr>
              <a:t>）</a:t>
            </a:r>
            <a:endParaRPr lang="zh-CN" altLang="en-US" sz="2400" dirty="0">
              <a:solidFill>
                <a:srgbClr val="000000"/>
              </a:solidFill>
              <a:latin typeface="黑体" panose="02010609060101010101" pitchFamily="49" charset="-122"/>
              <a:ea typeface="黑体" panose="02010609060101010101" pitchFamily="49" charset="-122"/>
            </a:endParaRPr>
          </a:p>
        </p:txBody>
      </p:sp>
      <p:sp>
        <p:nvSpPr>
          <p:cNvPr id="10" name="标题 1"/>
          <p:cNvSpPr>
            <a:spLocks noGrp="1"/>
          </p:cNvSpPr>
          <p:nvPr>
            <p:ph type="title"/>
          </p:nvPr>
        </p:nvSpPr>
        <p:spPr>
          <a:xfrm>
            <a:off x="335360" y="89694"/>
            <a:ext cx="8832851" cy="836612"/>
          </a:xfrm>
        </p:spPr>
        <p:txBody>
          <a:bodyPr/>
          <a:lstStyle/>
          <a:p>
            <a:pPr>
              <a:defRPr/>
            </a:pPr>
            <a:r>
              <a:rPr lang="zh-CN" altLang="en-US" kern="1200" dirty="0">
                <a:latin typeface="+mj-ea"/>
              </a:rPr>
              <a:t>寻找天道的学术研究</a:t>
            </a:r>
            <a:r>
              <a:rPr lang="en-US" altLang="zh-CN" kern="1200" dirty="0">
                <a:latin typeface="+mj-ea"/>
              </a:rPr>
              <a:t>——</a:t>
            </a:r>
            <a:r>
              <a:rPr lang="zh-CN" altLang="en-US" kern="1200" dirty="0">
                <a:latin typeface="+mj-ea"/>
              </a:rPr>
              <a:t>“</a:t>
            </a:r>
            <a:r>
              <a:rPr lang="en-US" altLang="zh-CN" kern="1200" dirty="0" smtClean="0">
                <a:latin typeface="+mj-ea"/>
              </a:rPr>
              <a:t>4+2</a:t>
            </a:r>
            <a:r>
              <a:rPr lang="zh-CN" altLang="en-US" kern="1200" dirty="0" smtClean="0">
                <a:latin typeface="+mj-ea"/>
              </a:rPr>
              <a:t>法则”</a:t>
            </a:r>
            <a:endParaRPr lang="zh-CN" altLang="en-US" dirty="0">
              <a:solidFill>
                <a:srgbClr val="000000"/>
              </a:solidFill>
              <a:latin typeface="黑体"/>
            </a:endParaRPr>
          </a:p>
        </p:txBody>
      </p:sp>
    </p:spTree>
    <p:extLst>
      <p:ext uri="{BB962C8B-B14F-4D97-AF65-F5344CB8AC3E}">
        <p14:creationId xmlns:p14="http://schemas.microsoft.com/office/powerpoint/2010/main" val="1235830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44</a:t>
            </a:fld>
            <a:endParaRPr lang="en-US" altLang="zh-CN">
              <a:solidFill>
                <a:srgbClr val="000000">
                  <a:lumMod val="65000"/>
                  <a:lumOff val="35000"/>
                </a:srgbClr>
              </a:solidFill>
            </a:endParaRPr>
          </a:p>
        </p:txBody>
      </p:sp>
      <p:sp>
        <p:nvSpPr>
          <p:cNvPr id="5" name="Rectangle 3"/>
          <p:cNvSpPr txBox="1">
            <a:spLocks noChangeArrowheads="1"/>
          </p:cNvSpPr>
          <p:nvPr/>
        </p:nvSpPr>
        <p:spPr bwMode="auto">
          <a:xfrm>
            <a:off x="1474787" y="5625480"/>
            <a:ext cx="5379035" cy="85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533400" indent="-533400">
              <a:spcBef>
                <a:spcPct val="0"/>
              </a:spcBef>
              <a:buClr>
                <a:schemeClr val="tx1"/>
              </a:buClr>
            </a:pPr>
            <a:r>
              <a:rPr lang="zh-CN" altLang="en-US" sz="2400" kern="1200" smtClean="0">
                <a:latin typeface="黑体" panose="02010609060101010101" pitchFamily="49" charset="-122"/>
                <a:ea typeface="黑体" panose="02010609060101010101" pitchFamily="49" charset="-122"/>
              </a:rPr>
              <a:t>区分赢家</a:t>
            </a:r>
            <a:r>
              <a:rPr lang="en-US" altLang="zh-CN" sz="2400" kern="1200" smtClean="0">
                <a:latin typeface="黑体" panose="02010609060101010101" pitchFamily="49" charset="-122"/>
                <a:ea typeface="黑体" panose="02010609060101010101" pitchFamily="49" charset="-122"/>
              </a:rPr>
              <a:t>-</a:t>
            </a:r>
            <a:r>
              <a:rPr lang="zh-CN" altLang="en-US" sz="2400" kern="1200" smtClean="0">
                <a:latin typeface="黑体" panose="02010609060101010101" pitchFamily="49" charset="-122"/>
                <a:ea typeface="黑体" panose="02010609060101010101" pitchFamily="49" charset="-122"/>
              </a:rPr>
              <a:t>攀登者</a:t>
            </a:r>
            <a:r>
              <a:rPr lang="en-US" altLang="zh-CN" sz="2400" kern="1200" smtClean="0">
                <a:latin typeface="黑体" panose="02010609060101010101" pitchFamily="49" charset="-122"/>
                <a:ea typeface="黑体" panose="02010609060101010101" pitchFamily="49" charset="-122"/>
              </a:rPr>
              <a:t>-</a:t>
            </a:r>
            <a:r>
              <a:rPr lang="zh-CN" altLang="en-US" sz="2400" kern="1200" smtClean="0">
                <a:latin typeface="黑体" panose="02010609060101010101" pitchFamily="49" charset="-122"/>
                <a:ea typeface="黑体" panose="02010609060101010101" pitchFamily="49" charset="-122"/>
              </a:rPr>
              <a:t>蹒跚者</a:t>
            </a:r>
            <a:r>
              <a:rPr lang="en-US" altLang="zh-CN" sz="2400" kern="1200" smtClean="0">
                <a:latin typeface="黑体" panose="02010609060101010101" pitchFamily="49" charset="-122"/>
                <a:ea typeface="黑体" panose="02010609060101010101" pitchFamily="49" charset="-122"/>
              </a:rPr>
              <a:t>-</a:t>
            </a:r>
            <a:r>
              <a:rPr lang="zh-CN" altLang="en-US" sz="2400" kern="1200" smtClean="0">
                <a:latin typeface="黑体" panose="02010609060101010101" pitchFamily="49" charset="-122"/>
                <a:ea typeface="黑体" panose="02010609060101010101" pitchFamily="49" charset="-122"/>
              </a:rPr>
              <a:t>失败者</a:t>
            </a:r>
            <a:endParaRPr lang="zh-CN" altLang="en-US" sz="2400" kern="1200" dirty="0">
              <a:latin typeface="黑体" panose="02010609060101010101" pitchFamily="49" charset="-122"/>
              <a:ea typeface="黑体" panose="02010609060101010101" pitchFamily="49" charset="-122"/>
            </a:endParaRPr>
          </a:p>
        </p:txBody>
      </p:sp>
      <p:sp>
        <p:nvSpPr>
          <p:cNvPr id="6" name="矩形 5"/>
          <p:cNvSpPr/>
          <p:nvPr/>
        </p:nvSpPr>
        <p:spPr>
          <a:xfrm>
            <a:off x="6853821" y="1504836"/>
            <a:ext cx="4842309" cy="2723823"/>
          </a:xfrm>
          <a:prstGeom prst="rect">
            <a:avLst/>
          </a:prstGeom>
        </p:spPr>
        <p:txBody>
          <a:bodyPr wrap="square">
            <a:spAutoFit/>
          </a:bodyPr>
          <a:lstStyle/>
          <a:p>
            <a:pPr marL="457200" indent="-457200" fontAlgn="base">
              <a:lnSpc>
                <a:spcPct val="150000"/>
              </a:lnSpc>
              <a:spcBef>
                <a:spcPts val="600"/>
              </a:spcBef>
              <a:spcAft>
                <a:spcPct val="0"/>
              </a:spcAft>
              <a:buFont typeface="Wingdings" panose="05000000000000000000" pitchFamily="2" charset="2"/>
              <a:buChar char="n"/>
            </a:pPr>
            <a:r>
              <a:rPr lang="zh-CN" altLang="en-US" sz="2400" dirty="0">
                <a:solidFill>
                  <a:srgbClr val="000000"/>
                </a:solidFill>
                <a:latin typeface="黑体" panose="02010609060101010101" pitchFamily="49" charset="-122"/>
                <a:ea typeface="黑体" panose="02010609060101010101" pitchFamily="49" charset="-122"/>
              </a:rPr>
              <a:t>业绩</a:t>
            </a:r>
            <a:r>
              <a:rPr lang="zh-CN" altLang="en-US" sz="2400" dirty="0" smtClean="0">
                <a:solidFill>
                  <a:srgbClr val="000000"/>
                </a:solidFill>
                <a:latin typeface="黑体" panose="02010609060101010101" pitchFamily="49" charset="-122"/>
                <a:ea typeface="黑体" panose="02010609060101010101" pitchFamily="49" charset="-122"/>
              </a:rPr>
              <a:t>差异：</a:t>
            </a:r>
            <a:endParaRPr lang="zh-CN" altLang="en-US" sz="2800" dirty="0">
              <a:solidFill>
                <a:srgbClr val="000000"/>
              </a:solidFill>
              <a:latin typeface="黑体" panose="02010609060101010101" pitchFamily="49" charset="-122"/>
              <a:ea typeface="黑体" panose="02010609060101010101" pitchFamily="49" charset="-122"/>
            </a:endParaRPr>
          </a:p>
          <a:p>
            <a:pPr marL="895350" lvl="1" indent="-438150" fontAlgn="base">
              <a:lnSpc>
                <a:spcPct val="150000"/>
              </a:lnSpc>
              <a:spcBef>
                <a:spcPts val="6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股东收益增长率：</a:t>
            </a:r>
            <a:r>
              <a:rPr lang="en-US" altLang="zh-CN" sz="2000" dirty="0">
                <a:solidFill>
                  <a:srgbClr val="000000"/>
                </a:solidFill>
                <a:latin typeface="黑体" panose="02010609060101010101" pitchFamily="49" charset="-122"/>
                <a:ea typeface="黑体" panose="02010609060101010101" pitchFamily="49" charset="-122"/>
              </a:rPr>
              <a:t>945%</a:t>
            </a:r>
            <a:r>
              <a:rPr lang="zh-CN" altLang="en-US" sz="2000" dirty="0">
                <a:solidFill>
                  <a:srgbClr val="000000"/>
                </a:solidFill>
                <a:latin typeface="黑体" panose="02010609060101010101" pitchFamily="49" charset="-122"/>
                <a:ea typeface="黑体" panose="02010609060101010101" pitchFamily="49" charset="-122"/>
              </a:rPr>
              <a:t>（赢家</a:t>
            </a:r>
            <a:r>
              <a:rPr lang="zh-CN" altLang="en-US" sz="2000" dirty="0" smtClean="0">
                <a:solidFill>
                  <a:srgbClr val="000000"/>
                </a:solidFill>
                <a:latin typeface="黑体" panose="02010609060101010101" pitchFamily="49" charset="-122"/>
                <a:ea typeface="黑体" panose="02010609060101010101" pitchFamily="49" charset="-122"/>
              </a:rPr>
              <a:t>）；</a:t>
            </a:r>
            <a:r>
              <a:rPr lang="en-US" altLang="zh-CN" sz="2000" dirty="0">
                <a:solidFill>
                  <a:srgbClr val="000000"/>
                </a:solidFill>
                <a:latin typeface="黑体" panose="02010609060101010101" pitchFamily="49" charset="-122"/>
                <a:ea typeface="黑体" panose="02010609060101010101" pitchFamily="49" charset="-122"/>
              </a:rPr>
              <a:t>——</a:t>
            </a:r>
            <a:r>
              <a:rPr lang="en-US" altLang="zh-CN" sz="2000" dirty="0" smtClean="0">
                <a:solidFill>
                  <a:srgbClr val="000000"/>
                </a:solidFill>
                <a:latin typeface="黑体" panose="02010609060101010101" pitchFamily="49" charset="-122"/>
                <a:ea typeface="黑体" panose="02010609060101010101" pitchFamily="49" charset="-122"/>
              </a:rPr>
              <a:t>62</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（失败者</a:t>
            </a:r>
            <a:r>
              <a:rPr lang="zh-CN" altLang="en-US" sz="2000" dirty="0" smtClean="0">
                <a:solidFill>
                  <a:srgbClr val="000000"/>
                </a:solidFill>
                <a:latin typeface="黑体" panose="02010609060101010101" pitchFamily="49" charset="-122"/>
                <a:ea typeface="黑体" panose="02010609060101010101" pitchFamily="49" charset="-122"/>
              </a:rPr>
              <a:t>）；</a:t>
            </a:r>
            <a:endParaRPr lang="zh-CN" altLang="en-US" sz="2000" dirty="0">
              <a:solidFill>
                <a:srgbClr val="000000"/>
              </a:solidFill>
              <a:latin typeface="黑体" panose="02010609060101010101" pitchFamily="49" charset="-122"/>
              <a:ea typeface="黑体" panose="02010609060101010101" pitchFamily="49" charset="-122"/>
            </a:endParaRPr>
          </a:p>
          <a:p>
            <a:pPr marL="895350" lvl="1" indent="-438150" fontAlgn="base">
              <a:lnSpc>
                <a:spcPct val="150000"/>
              </a:lnSpc>
              <a:spcBef>
                <a:spcPts val="600"/>
              </a:spcBef>
              <a:spcAft>
                <a:spcPct val="0"/>
              </a:spcAft>
              <a:buFont typeface="Wingdings" panose="05000000000000000000" pitchFamily="2" charset="2"/>
              <a:buChar char="p"/>
            </a:pPr>
            <a:r>
              <a:rPr lang="zh-CN" altLang="en-US" sz="2000" dirty="0">
                <a:solidFill>
                  <a:srgbClr val="000000"/>
                </a:solidFill>
                <a:latin typeface="黑体" panose="02010609060101010101" pitchFamily="49" charset="-122"/>
                <a:ea typeface="黑体" panose="02010609060101010101" pitchFamily="49" charset="-122"/>
              </a:rPr>
              <a:t>销售收入增长率：</a:t>
            </a:r>
            <a:r>
              <a:rPr lang="en-US" altLang="zh-CN" sz="2000" dirty="0">
                <a:solidFill>
                  <a:srgbClr val="000000"/>
                </a:solidFill>
                <a:latin typeface="黑体" panose="02010609060101010101" pitchFamily="49" charset="-122"/>
                <a:ea typeface="黑体" panose="02010609060101010101" pitchFamily="49" charset="-122"/>
              </a:rPr>
              <a:t>415%</a:t>
            </a:r>
            <a:r>
              <a:rPr lang="zh-CN" altLang="en-US" sz="2000" dirty="0">
                <a:solidFill>
                  <a:srgbClr val="000000"/>
                </a:solidFill>
                <a:latin typeface="黑体" panose="02010609060101010101" pitchFamily="49" charset="-122"/>
                <a:ea typeface="黑体" panose="02010609060101010101" pitchFamily="49" charset="-122"/>
              </a:rPr>
              <a:t>（赢家</a:t>
            </a:r>
            <a:r>
              <a:rPr lang="zh-CN" altLang="en-US" sz="2000" dirty="0" smtClean="0">
                <a:solidFill>
                  <a:srgbClr val="000000"/>
                </a:solidFill>
                <a:latin typeface="黑体" panose="02010609060101010101" pitchFamily="49" charset="-122"/>
                <a:ea typeface="黑体" panose="02010609060101010101" pitchFamily="49" charset="-122"/>
              </a:rPr>
              <a:t>）</a:t>
            </a:r>
            <a:r>
              <a:rPr lang="en-US" altLang="zh-CN" sz="2000" dirty="0">
                <a:solidFill>
                  <a:srgbClr val="000000"/>
                </a:solidFill>
                <a:latin typeface="黑体" panose="02010609060101010101" pitchFamily="49" charset="-122"/>
                <a:ea typeface="黑体" panose="02010609060101010101" pitchFamily="49" charset="-122"/>
              </a:rPr>
              <a:t>——</a:t>
            </a:r>
            <a:r>
              <a:rPr lang="en-US" altLang="zh-CN" sz="2000" dirty="0" smtClean="0">
                <a:solidFill>
                  <a:srgbClr val="000000"/>
                </a:solidFill>
                <a:latin typeface="黑体" panose="02010609060101010101" pitchFamily="49" charset="-122"/>
                <a:ea typeface="黑体" panose="02010609060101010101" pitchFamily="49" charset="-122"/>
              </a:rPr>
              <a:t>83</a:t>
            </a:r>
            <a:r>
              <a:rPr lang="en-US" altLang="zh-CN" sz="2000" dirty="0">
                <a:solidFill>
                  <a:srgbClr val="000000"/>
                </a:solidFill>
                <a:latin typeface="黑体" panose="02010609060101010101" pitchFamily="49" charset="-122"/>
                <a:ea typeface="黑体" panose="02010609060101010101" pitchFamily="49" charset="-122"/>
              </a:rPr>
              <a:t>%</a:t>
            </a:r>
            <a:r>
              <a:rPr lang="zh-CN" altLang="en-US" sz="2000" dirty="0">
                <a:solidFill>
                  <a:srgbClr val="000000"/>
                </a:solidFill>
                <a:latin typeface="黑体" panose="02010609060101010101" pitchFamily="49" charset="-122"/>
                <a:ea typeface="黑体" panose="02010609060101010101" pitchFamily="49" charset="-122"/>
              </a:rPr>
              <a:t>（失败者</a:t>
            </a:r>
            <a:r>
              <a:rPr lang="zh-CN" altLang="en-US" sz="2000" dirty="0" smtClean="0">
                <a:solidFill>
                  <a:srgbClr val="000000"/>
                </a:solidFill>
                <a:latin typeface="黑体" panose="02010609060101010101" pitchFamily="49" charset="-122"/>
                <a:ea typeface="黑体" panose="02010609060101010101" pitchFamily="49" charset="-122"/>
              </a:rPr>
              <a:t>）。</a:t>
            </a:r>
            <a:endParaRPr lang="zh-CN" altLang="en-US" sz="2000" dirty="0">
              <a:solidFill>
                <a:srgbClr val="000000"/>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209" y="1504836"/>
            <a:ext cx="5472927" cy="4057764"/>
          </a:xfrm>
          <a:prstGeom prst="rect">
            <a:avLst/>
          </a:prstGeom>
        </p:spPr>
      </p:pic>
      <p:sp>
        <p:nvSpPr>
          <p:cNvPr id="8" name="标题 1"/>
          <p:cNvSpPr txBox="1">
            <a:spLocks/>
          </p:cNvSpPr>
          <p:nvPr/>
        </p:nvSpPr>
        <p:spPr bwMode="auto">
          <a:xfrm>
            <a:off x="335360" y="89694"/>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en-US" altLang="zh-CN" dirty="0"/>
              <a:t>“4 +2 </a:t>
            </a:r>
            <a:r>
              <a:rPr lang="zh-CN" altLang="en-US" dirty="0"/>
              <a:t>法则”</a:t>
            </a:r>
            <a:endParaRPr lang="zh-CN" altLang="en-US" kern="0" dirty="0">
              <a:solidFill>
                <a:srgbClr val="000000"/>
              </a:solidFill>
              <a:latin typeface="黑体"/>
            </a:endParaRPr>
          </a:p>
        </p:txBody>
      </p:sp>
      <p:sp>
        <p:nvSpPr>
          <p:cNvPr id="9" name="矩形 8"/>
          <p:cNvSpPr>
            <a:spLocks noChangeArrowheads="1"/>
          </p:cNvSpPr>
          <p:nvPr/>
        </p:nvSpPr>
        <p:spPr bwMode="auto">
          <a:xfrm>
            <a:off x="1371601" y="5729183"/>
            <a:ext cx="5353050" cy="633517"/>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base">
              <a:spcBef>
                <a:spcPct val="0"/>
              </a:spcBef>
              <a:spcAft>
                <a:spcPct val="0"/>
              </a:spcAft>
            </a:pPr>
            <a:endParaRPr lang="zh-CN"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565940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45</a:t>
            </a:fld>
            <a:endParaRPr lang="en-US" altLang="zh-CN">
              <a:solidFill>
                <a:srgbClr val="000000">
                  <a:lumMod val="65000"/>
                  <a:lumOff val="35000"/>
                </a:srgbClr>
              </a:solidFill>
            </a:endParaRPr>
          </a:p>
        </p:txBody>
      </p:sp>
      <p:sp>
        <p:nvSpPr>
          <p:cNvPr id="5" name="Oval 2"/>
          <p:cNvSpPr>
            <a:spLocks noChangeArrowheads="1"/>
          </p:cNvSpPr>
          <p:nvPr/>
        </p:nvSpPr>
        <p:spPr bwMode="auto">
          <a:xfrm>
            <a:off x="8713790" y="2671760"/>
            <a:ext cx="1584325" cy="647700"/>
          </a:xfrm>
          <a:prstGeom prst="ellipse">
            <a:avLst/>
          </a:prstGeom>
          <a:solidFill>
            <a:srgbClr val="FFA829"/>
          </a:solidFill>
          <a:ln>
            <a:noFill/>
            <a:headEnd/>
            <a:tailEnd/>
          </a:ln>
          <a:effectLst/>
          <a:scene3d>
            <a:camera prst="orthographicFront">
              <a:rot lat="0" lon="0" rev="0"/>
            </a:camera>
            <a:lightRig rig="contrasting" dir="t">
              <a:rot lat="0" lon="0" rev="7800000"/>
            </a:lightRig>
          </a:scene3d>
          <a:sp3d>
            <a:bevelT w="139700" h="139700"/>
          </a:sp3d>
          <a:extLst/>
        </p:spPr>
        <p:style>
          <a:lnRef idx="1">
            <a:schemeClr val="accent6"/>
          </a:lnRef>
          <a:fillRef idx="2">
            <a:schemeClr val="accent6"/>
          </a:fillRef>
          <a:effectRef idx="1">
            <a:schemeClr val="accent6"/>
          </a:effectRef>
          <a:fontRef idx="minor">
            <a:schemeClr val="dk1"/>
          </a:fontRef>
        </p:style>
        <p:txBody>
          <a:bodyPr wrap="none" anchor="ctr"/>
          <a:lstStyle/>
          <a:p>
            <a:pPr>
              <a:defRPr/>
            </a:pPr>
            <a:r>
              <a:rPr lang="zh-CN" altLang="en-US" sz="2000" dirty="0">
                <a:solidFill>
                  <a:srgbClr val="000000"/>
                </a:solidFill>
                <a:latin typeface="黑体" panose="02010609060101010101" pitchFamily="49" charset="-122"/>
                <a:ea typeface="黑体" panose="02010609060101010101" pitchFamily="49" charset="-122"/>
              </a:rPr>
              <a:t>购并合作</a:t>
            </a:r>
          </a:p>
        </p:txBody>
      </p:sp>
      <p:sp>
        <p:nvSpPr>
          <p:cNvPr id="6" name="Oval 3"/>
          <p:cNvSpPr>
            <a:spLocks noChangeArrowheads="1"/>
          </p:cNvSpPr>
          <p:nvPr/>
        </p:nvSpPr>
        <p:spPr bwMode="auto">
          <a:xfrm>
            <a:off x="6817786" y="2676518"/>
            <a:ext cx="1584325" cy="647700"/>
          </a:xfrm>
          <a:prstGeom prst="ellipse">
            <a:avLst/>
          </a:prstGeom>
          <a:solidFill>
            <a:srgbClr val="FFA829"/>
          </a:solidFill>
          <a:ln>
            <a:noFill/>
            <a:headEnd/>
            <a:tailEnd/>
          </a:ln>
          <a:effectLst/>
          <a:scene3d>
            <a:camera prst="orthographicFront">
              <a:rot lat="0" lon="0" rev="0"/>
            </a:camera>
            <a:lightRig rig="contrasting" dir="t">
              <a:rot lat="0" lon="0" rev="7800000"/>
            </a:lightRig>
          </a:scene3d>
          <a:sp3d>
            <a:bevelT w="139700" h="139700"/>
          </a:sp3d>
          <a:extLst/>
        </p:spPr>
        <p:style>
          <a:lnRef idx="1">
            <a:schemeClr val="accent6"/>
          </a:lnRef>
          <a:fillRef idx="2">
            <a:schemeClr val="accent6"/>
          </a:fillRef>
          <a:effectRef idx="1">
            <a:schemeClr val="accent6"/>
          </a:effectRef>
          <a:fontRef idx="minor">
            <a:schemeClr val="dk1"/>
          </a:fontRef>
        </p:style>
        <p:txBody>
          <a:bodyPr wrap="none" anchor="ctr"/>
          <a:lstStyle/>
          <a:p>
            <a:r>
              <a:rPr lang="zh-CN" altLang="en-US" sz="2000" dirty="0">
                <a:solidFill>
                  <a:srgbClr val="000000"/>
                </a:solidFill>
                <a:latin typeface="黑体" panose="02010609060101010101" pitchFamily="49" charset="-122"/>
                <a:ea typeface="黑体" panose="02010609060101010101" pitchFamily="49" charset="-122"/>
              </a:rPr>
              <a:t>行业创新</a:t>
            </a:r>
          </a:p>
        </p:txBody>
      </p:sp>
      <p:sp>
        <p:nvSpPr>
          <p:cNvPr id="7" name="Oval 4"/>
          <p:cNvSpPr>
            <a:spLocks noChangeArrowheads="1"/>
          </p:cNvSpPr>
          <p:nvPr/>
        </p:nvSpPr>
        <p:spPr bwMode="auto">
          <a:xfrm>
            <a:off x="4921781" y="2671760"/>
            <a:ext cx="1584325" cy="647700"/>
          </a:xfrm>
          <a:prstGeom prst="ellipse">
            <a:avLst/>
          </a:prstGeom>
          <a:solidFill>
            <a:srgbClr val="FFA829"/>
          </a:solidFill>
          <a:ln>
            <a:noFill/>
            <a:headEnd/>
            <a:tailEnd/>
          </a:ln>
          <a:effectLst/>
          <a:scene3d>
            <a:camera prst="orthographicFront">
              <a:rot lat="0" lon="0" rev="0"/>
            </a:camera>
            <a:lightRig rig="contrasting" dir="t">
              <a:rot lat="0" lon="0" rev="7800000"/>
            </a:lightRig>
          </a:scene3d>
          <a:sp3d>
            <a:bevelT w="139700" h="139700"/>
          </a:sp3d>
          <a:extLst/>
        </p:spPr>
        <p:style>
          <a:lnRef idx="1">
            <a:schemeClr val="accent6"/>
          </a:lnRef>
          <a:fillRef idx="2">
            <a:schemeClr val="accent6"/>
          </a:fillRef>
          <a:effectRef idx="1">
            <a:schemeClr val="accent6"/>
          </a:effectRef>
          <a:fontRef idx="minor">
            <a:schemeClr val="dk1"/>
          </a:fontRef>
        </p:style>
        <p:txBody>
          <a:bodyPr wrap="none" anchor="ctr"/>
          <a:lstStyle/>
          <a:p>
            <a:r>
              <a:rPr lang="zh-CN" altLang="en-US" sz="2000" dirty="0">
                <a:solidFill>
                  <a:srgbClr val="000000"/>
                </a:solidFill>
                <a:latin typeface="黑体" panose="02010609060101010101" pitchFamily="49" charset="-122"/>
                <a:ea typeface="黑体" panose="02010609060101010101" pitchFamily="49" charset="-122"/>
              </a:rPr>
              <a:t>领导能力</a:t>
            </a:r>
          </a:p>
        </p:txBody>
      </p:sp>
      <p:sp>
        <p:nvSpPr>
          <p:cNvPr id="8" name="Oval 5"/>
          <p:cNvSpPr>
            <a:spLocks noChangeArrowheads="1"/>
          </p:cNvSpPr>
          <p:nvPr/>
        </p:nvSpPr>
        <p:spPr bwMode="auto">
          <a:xfrm>
            <a:off x="3025776" y="2676518"/>
            <a:ext cx="1584325" cy="647700"/>
          </a:xfrm>
          <a:prstGeom prst="ellipse">
            <a:avLst/>
          </a:prstGeom>
          <a:solidFill>
            <a:srgbClr val="FFA829"/>
          </a:solidFill>
          <a:ln>
            <a:noFill/>
            <a:headEnd/>
            <a:tailEnd/>
          </a:ln>
          <a:effectLst/>
          <a:scene3d>
            <a:camera prst="orthographicFront">
              <a:rot lat="0" lon="0" rev="0"/>
            </a:camera>
            <a:lightRig rig="contrasting" dir="t">
              <a:rot lat="0" lon="0" rev="7800000"/>
            </a:lightRig>
          </a:scene3d>
          <a:sp3d>
            <a:bevelT w="139700" h="139700"/>
          </a:sp3d>
          <a:extLst/>
        </p:spPr>
        <p:style>
          <a:lnRef idx="1">
            <a:schemeClr val="accent6"/>
          </a:lnRef>
          <a:fillRef idx="2">
            <a:schemeClr val="accent6"/>
          </a:fillRef>
          <a:effectRef idx="1">
            <a:schemeClr val="accent6"/>
          </a:effectRef>
          <a:fontRef idx="minor">
            <a:schemeClr val="dk1"/>
          </a:fontRef>
        </p:style>
        <p:txBody>
          <a:bodyPr wrap="none" anchor="ctr"/>
          <a:lstStyle/>
          <a:p>
            <a:r>
              <a:rPr lang="zh-CN" altLang="en-US" sz="2000" dirty="0">
                <a:solidFill>
                  <a:srgbClr val="000000"/>
                </a:solidFill>
                <a:latin typeface="黑体" panose="02010609060101010101" pitchFamily="49" charset="-122"/>
                <a:ea typeface="黑体" panose="02010609060101010101" pitchFamily="49" charset="-122"/>
              </a:rPr>
              <a:t>精英人才</a:t>
            </a:r>
          </a:p>
        </p:txBody>
      </p:sp>
      <p:sp>
        <p:nvSpPr>
          <p:cNvPr id="9" name="Rectangle 6"/>
          <p:cNvSpPr>
            <a:spLocks noChangeArrowheads="1"/>
          </p:cNvSpPr>
          <p:nvPr/>
        </p:nvSpPr>
        <p:spPr bwMode="auto">
          <a:xfrm>
            <a:off x="3025776" y="4554538"/>
            <a:ext cx="7272339" cy="708036"/>
          </a:xfrm>
          <a:prstGeom prst="rect">
            <a:avLst/>
          </a:prstGeom>
          <a:solidFill>
            <a:srgbClr val="FFA829"/>
          </a:solidFill>
          <a:ln>
            <a:noFill/>
            <a:headEnd/>
            <a:tailEnd/>
          </a:ln>
          <a:effectLst/>
          <a:scene3d>
            <a:camera prst="orthographicFront">
              <a:rot lat="0" lon="0" rev="0"/>
            </a:camera>
            <a:lightRig rig="glow" dir="t">
              <a:rot lat="0" lon="0" rev="14100000"/>
            </a:lightRig>
          </a:scene3d>
          <a:sp3d prstMaterial="softEdge">
            <a:bevelT w="127000" prst="artDeco"/>
          </a:sp3d>
          <a:extLst/>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en-US" sz="2000">
              <a:solidFill>
                <a:srgbClr val="000000"/>
              </a:solidFill>
              <a:latin typeface="黑体" panose="02010609060101010101" pitchFamily="49" charset="-122"/>
              <a:ea typeface="黑体" panose="02010609060101010101" pitchFamily="49" charset="-122"/>
            </a:endParaRPr>
          </a:p>
        </p:txBody>
      </p:sp>
      <p:sp>
        <p:nvSpPr>
          <p:cNvPr id="10" name="Text Box 8"/>
          <p:cNvSpPr txBox="1">
            <a:spLocks noChangeArrowheads="1"/>
          </p:cNvSpPr>
          <p:nvPr/>
        </p:nvSpPr>
        <p:spPr bwMode="auto">
          <a:xfrm>
            <a:off x="3262294" y="4699000"/>
            <a:ext cx="1944690" cy="400110"/>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000" dirty="0">
                <a:solidFill>
                  <a:srgbClr val="000000"/>
                </a:solidFill>
                <a:latin typeface="黑体" panose="02010609060101010101" pitchFamily="49" charset="-122"/>
                <a:ea typeface="黑体" panose="02010609060101010101" pitchFamily="49" charset="-122"/>
              </a:rPr>
              <a:t>聚焦战略</a:t>
            </a:r>
          </a:p>
        </p:txBody>
      </p:sp>
      <p:sp>
        <p:nvSpPr>
          <p:cNvPr id="11" name="Text Box 9"/>
          <p:cNvSpPr txBox="1">
            <a:spLocks noChangeArrowheads="1"/>
          </p:cNvSpPr>
          <p:nvPr/>
        </p:nvSpPr>
        <p:spPr bwMode="auto">
          <a:xfrm>
            <a:off x="5113338" y="4699000"/>
            <a:ext cx="1944690" cy="400110"/>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000" dirty="0">
                <a:solidFill>
                  <a:srgbClr val="000000"/>
                </a:solidFill>
                <a:latin typeface="黑体" panose="02010609060101010101" pitchFamily="49" charset="-122"/>
                <a:ea typeface="黑体" panose="02010609060101010101" pitchFamily="49" charset="-122"/>
              </a:rPr>
              <a:t>执行能力</a:t>
            </a:r>
          </a:p>
        </p:txBody>
      </p:sp>
      <p:sp>
        <p:nvSpPr>
          <p:cNvPr id="12" name="Text Box 10"/>
          <p:cNvSpPr txBox="1">
            <a:spLocks noChangeArrowheads="1"/>
          </p:cNvSpPr>
          <p:nvPr/>
        </p:nvSpPr>
        <p:spPr bwMode="auto">
          <a:xfrm>
            <a:off x="8353425" y="4699000"/>
            <a:ext cx="1944690" cy="400110"/>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000" dirty="0">
                <a:solidFill>
                  <a:srgbClr val="000000"/>
                </a:solidFill>
                <a:latin typeface="黑体" panose="02010609060101010101" pitchFamily="49" charset="-122"/>
                <a:ea typeface="黑体" panose="02010609060101010101" pitchFamily="49" charset="-122"/>
              </a:rPr>
              <a:t>     扁平组织</a:t>
            </a:r>
          </a:p>
        </p:txBody>
      </p:sp>
      <p:sp>
        <p:nvSpPr>
          <p:cNvPr id="13" name="Text Box 11"/>
          <p:cNvSpPr txBox="1">
            <a:spLocks noChangeArrowheads="1"/>
          </p:cNvSpPr>
          <p:nvPr/>
        </p:nvSpPr>
        <p:spPr bwMode="auto">
          <a:xfrm>
            <a:off x="6769100" y="4699000"/>
            <a:ext cx="1944690" cy="400110"/>
          </a:xfrm>
          <a:prstGeom prst="rect">
            <a:avLst/>
          </a:prstGeom>
          <a:noFill/>
          <a:ln>
            <a:noFill/>
          </a:ln>
          <a:effectLst/>
          <a:scene3d>
            <a:camera prst="orthographicFront">
              <a:rot lat="0" lon="0" rev="0"/>
            </a:camera>
            <a:lightRig rig="contrasting" dir="t">
              <a:rot lat="0" lon="0" rev="7800000"/>
            </a:lightRig>
          </a:scene3d>
          <a:sp3d>
            <a:bevelT w="139700" h="1397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defRPr/>
            </a:pPr>
            <a:r>
              <a:rPr lang="zh-CN" altLang="en-US" sz="2000" dirty="0">
                <a:solidFill>
                  <a:srgbClr val="000000"/>
                </a:solidFill>
                <a:latin typeface="黑体" panose="02010609060101010101" pitchFamily="49" charset="-122"/>
                <a:ea typeface="黑体" panose="02010609060101010101" pitchFamily="49" charset="-122"/>
              </a:rPr>
              <a:t>   业绩文化</a:t>
            </a:r>
          </a:p>
        </p:txBody>
      </p:sp>
      <p:sp>
        <p:nvSpPr>
          <p:cNvPr id="14" name="Text Box 16"/>
          <p:cNvSpPr txBox="1">
            <a:spLocks noChangeArrowheads="1"/>
          </p:cNvSpPr>
          <p:nvPr/>
        </p:nvSpPr>
        <p:spPr bwMode="auto">
          <a:xfrm>
            <a:off x="1318437" y="4637445"/>
            <a:ext cx="977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en-US" altLang="zh-CN" sz="2400" b="1" dirty="0">
                <a:solidFill>
                  <a:srgbClr val="000000"/>
                </a:solidFill>
                <a:latin typeface="黑体" panose="02010609060101010101" pitchFamily="49" charset="-122"/>
                <a:ea typeface="黑体" panose="02010609060101010101" pitchFamily="49" charset="-122"/>
              </a:rPr>
              <a:t>“4”</a:t>
            </a:r>
          </a:p>
        </p:txBody>
      </p:sp>
      <p:sp>
        <p:nvSpPr>
          <p:cNvPr id="15" name="Text Box 17"/>
          <p:cNvSpPr txBox="1">
            <a:spLocks noChangeArrowheads="1"/>
          </p:cNvSpPr>
          <p:nvPr/>
        </p:nvSpPr>
        <p:spPr bwMode="auto">
          <a:xfrm>
            <a:off x="1318437" y="2765783"/>
            <a:ext cx="105262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50000"/>
              </a:spcBef>
              <a:spcAft>
                <a:spcPct val="0"/>
              </a:spcAft>
            </a:pPr>
            <a:r>
              <a:rPr lang="en-US" altLang="zh-CN" sz="2400" b="1" dirty="0">
                <a:solidFill>
                  <a:srgbClr val="000000"/>
                </a:solidFill>
                <a:latin typeface="黑体" panose="02010609060101010101" pitchFamily="49" charset="-122"/>
                <a:ea typeface="黑体" panose="02010609060101010101" pitchFamily="49" charset="-122"/>
              </a:rPr>
              <a:t>“2”</a:t>
            </a:r>
          </a:p>
        </p:txBody>
      </p:sp>
      <p:sp>
        <p:nvSpPr>
          <p:cNvPr id="16" name="Rectangle 7"/>
          <p:cNvSpPr>
            <a:spLocks noGrp="1" noChangeArrowheads="1"/>
          </p:cNvSpPr>
          <p:nvPr>
            <p:ph type="title" idx="4294967295"/>
          </p:nvPr>
        </p:nvSpPr>
        <p:spPr>
          <a:xfrm>
            <a:off x="4276717" y="1369998"/>
            <a:ext cx="3375817" cy="622309"/>
          </a:xfrm>
        </p:spPr>
        <p:txBody>
          <a:bodyPr anchor="ctr" anchorCtr="0"/>
          <a:lstStyle/>
          <a:p>
            <a:pPr algn="ctr">
              <a:defRPr/>
            </a:pPr>
            <a:r>
              <a:rPr lang="en-US" altLang="zh-CN" sz="2400" kern="1200" dirty="0">
                <a:latin typeface="黑体" panose="02010609060101010101" pitchFamily="49" charset="-122"/>
                <a:ea typeface="黑体" panose="02010609060101010101" pitchFamily="49" charset="-122"/>
                <a:cs typeface="+mn-cs"/>
              </a:rPr>
              <a:t>“4 +2 </a:t>
            </a:r>
            <a:r>
              <a:rPr lang="zh-CN" altLang="en-US" sz="2400" kern="1200" dirty="0">
                <a:latin typeface="黑体" panose="02010609060101010101" pitchFamily="49" charset="-122"/>
                <a:ea typeface="黑体" panose="02010609060101010101" pitchFamily="49" charset="-122"/>
                <a:cs typeface="+mn-cs"/>
              </a:rPr>
              <a:t>”成功方程</a:t>
            </a:r>
          </a:p>
        </p:txBody>
      </p:sp>
      <p:sp>
        <p:nvSpPr>
          <p:cNvPr id="17" name="标题 1"/>
          <p:cNvSpPr txBox="1">
            <a:spLocks/>
          </p:cNvSpPr>
          <p:nvPr/>
        </p:nvSpPr>
        <p:spPr bwMode="auto">
          <a:xfrm>
            <a:off x="335360" y="89694"/>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en-US" altLang="zh-CN" dirty="0"/>
              <a:t>“4 +2 </a:t>
            </a:r>
            <a:r>
              <a:rPr lang="zh-CN" altLang="en-US" dirty="0" smtClean="0"/>
              <a:t>”成功方程</a:t>
            </a:r>
            <a:endParaRPr lang="zh-CN" altLang="en-US" kern="0" dirty="0">
              <a:solidFill>
                <a:srgbClr val="000000"/>
              </a:solidFill>
              <a:latin typeface="黑体"/>
            </a:endParaRPr>
          </a:p>
        </p:txBody>
      </p:sp>
      <p:cxnSp>
        <p:nvCxnSpPr>
          <p:cNvPr id="18" name="直接连接符 17"/>
          <p:cNvCxnSpPr/>
          <p:nvPr/>
        </p:nvCxnSpPr>
        <p:spPr bwMode="auto">
          <a:xfrm>
            <a:off x="1676400" y="1992307"/>
            <a:ext cx="853440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337552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46</a:t>
            </a:fld>
            <a:endParaRPr lang="en-US" altLang="zh-CN">
              <a:solidFill>
                <a:srgbClr val="000000">
                  <a:lumMod val="65000"/>
                  <a:lumOff val="35000"/>
                </a:srgbClr>
              </a:solidFill>
            </a:endParaRPr>
          </a:p>
        </p:txBody>
      </p:sp>
      <p:sp>
        <p:nvSpPr>
          <p:cNvPr id="5" name="Rectangle 3"/>
          <p:cNvSpPr txBox="1">
            <a:spLocks noChangeArrowheads="1"/>
          </p:cNvSpPr>
          <p:nvPr/>
        </p:nvSpPr>
        <p:spPr bwMode="auto">
          <a:xfrm>
            <a:off x="1340065" y="1728276"/>
            <a:ext cx="4889268" cy="4181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长期雇佣制度；</a:t>
            </a:r>
          </a:p>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强调员工参与；</a:t>
            </a:r>
          </a:p>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缓慢的晋升；</a:t>
            </a:r>
          </a:p>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组织内的家庭气氛；</a:t>
            </a:r>
          </a:p>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层级少；</a:t>
            </a:r>
          </a:p>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强调工作小组的工作方式；</a:t>
            </a:r>
          </a:p>
          <a:p>
            <a:pPr marL="533400" indent="-533400">
              <a:buClr>
                <a:schemeClr val="tx1"/>
              </a:buClr>
            </a:pPr>
            <a:r>
              <a:rPr lang="zh-CN" altLang="en-US" sz="2400" kern="0" dirty="0" smtClean="0">
                <a:latin typeface="黑体" panose="02010609060101010101" pitchFamily="49" charset="-122"/>
                <a:ea typeface="黑体" panose="02010609060101010101" pitchFamily="49" charset="-122"/>
              </a:rPr>
              <a:t>非正式的管理方式。</a:t>
            </a:r>
            <a:endParaRPr lang="zh-CN" altLang="en-US" sz="2400" kern="0" dirty="0">
              <a:latin typeface="黑体" panose="02010609060101010101" pitchFamily="49" charset="-122"/>
              <a:ea typeface="黑体" panose="02010609060101010101" pitchFamily="49" charset="-122"/>
            </a:endParaRPr>
          </a:p>
        </p:txBody>
      </p:sp>
      <p:sp>
        <p:nvSpPr>
          <p:cNvPr id="6" name="矩形 5"/>
          <p:cNvSpPr/>
          <p:nvPr/>
        </p:nvSpPr>
        <p:spPr>
          <a:xfrm>
            <a:off x="6653762" y="5010276"/>
            <a:ext cx="170591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pPr>
            <a:r>
              <a:rPr lang="zh-CN" altLang="en-US" b="1" dirty="0">
                <a:solidFill>
                  <a:srgbClr val="000000"/>
                </a:solidFill>
                <a:latin typeface="楷体" pitchFamily="49" charset="-122"/>
                <a:ea typeface="楷体" pitchFamily="49" charset="-122"/>
              </a:rPr>
              <a:t>威廉</a:t>
            </a:r>
            <a:r>
              <a:rPr lang="en-US" altLang="zh-CN" b="1" dirty="0">
                <a:solidFill>
                  <a:srgbClr val="000000"/>
                </a:solidFill>
                <a:latin typeface="楷体" pitchFamily="49" charset="-122"/>
                <a:ea typeface="楷体" pitchFamily="49" charset="-122"/>
              </a:rPr>
              <a:t>·</a:t>
            </a:r>
            <a:r>
              <a:rPr lang="zh-CN" altLang="en-US" b="1" dirty="0">
                <a:solidFill>
                  <a:srgbClr val="000000"/>
                </a:solidFill>
                <a:latin typeface="楷体" pitchFamily="49" charset="-122"/>
                <a:ea typeface="楷体" pitchFamily="49" charset="-122"/>
              </a:rPr>
              <a:t>大内</a:t>
            </a:r>
            <a:endParaRPr lang="en-US" altLang="zh-CN" b="1" dirty="0">
              <a:solidFill>
                <a:srgbClr val="000000"/>
              </a:solidFill>
              <a:latin typeface="楷体" pitchFamily="49" charset="-122"/>
              <a:ea typeface="楷体" pitchFamily="49" charset="-122"/>
            </a:endParaRPr>
          </a:p>
          <a:p>
            <a:pPr algn="ctr" fontAlgn="base">
              <a:spcBef>
                <a:spcPct val="0"/>
              </a:spcBef>
              <a:spcAft>
                <a:spcPct val="0"/>
              </a:spcAft>
            </a:pPr>
            <a:r>
              <a:rPr lang="en-US" altLang="zh-CN" b="1" dirty="0">
                <a:solidFill>
                  <a:srgbClr val="000000"/>
                </a:solidFill>
                <a:latin typeface="楷体" pitchFamily="49" charset="-122"/>
                <a:ea typeface="楷体" pitchFamily="49" charset="-122"/>
              </a:rPr>
              <a:t>William </a:t>
            </a:r>
            <a:r>
              <a:rPr lang="en-US" altLang="zh-CN" b="1" dirty="0" err="1">
                <a:solidFill>
                  <a:srgbClr val="000000"/>
                </a:solidFill>
                <a:latin typeface="楷体" pitchFamily="49" charset="-122"/>
                <a:ea typeface="楷体" pitchFamily="49" charset="-122"/>
              </a:rPr>
              <a:t>Ouchi</a:t>
            </a:r>
            <a:endParaRPr lang="zh-CN" altLang="en-US" b="1" dirty="0">
              <a:solidFill>
                <a:srgbClr val="000000"/>
              </a:solidFill>
              <a:latin typeface="楷体" pitchFamily="49" charset="-122"/>
              <a:ea typeface="楷体" pitchFamily="49" charset="-122"/>
            </a:endParaRPr>
          </a:p>
        </p:txBody>
      </p:sp>
      <p:pic>
        <p:nvPicPr>
          <p:cNvPr id="8" name="Picture 2" descr="《Z理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0787" y="2009302"/>
            <a:ext cx="1986564" cy="2894334"/>
          </a:xfrm>
          <a:prstGeom prst="rect">
            <a:avLst/>
          </a:prstGeom>
          <a:noFill/>
          <a:extLst>
            <a:ext uri="{909E8E84-426E-40DD-AFC4-6F175D3DCCD1}">
              <a14:hiddenFill xmlns:a14="http://schemas.microsoft.com/office/drawing/2010/main">
                <a:solidFill>
                  <a:srgbClr val="FFFFFF"/>
                </a:solidFill>
              </a14:hiddenFill>
            </a:ext>
          </a:extLst>
        </p:spPr>
      </p:pic>
      <p:sp>
        <p:nvSpPr>
          <p:cNvPr id="9" name="标题 1"/>
          <p:cNvSpPr txBox="1">
            <a:spLocks/>
          </p:cNvSpPr>
          <p:nvPr/>
        </p:nvSpPr>
        <p:spPr bwMode="auto">
          <a:xfrm>
            <a:off x="335360" y="89694"/>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smtClean="0"/>
              <a:t>寻找天道</a:t>
            </a:r>
            <a:r>
              <a:rPr lang="en-US" altLang="zh-CN" dirty="0" smtClean="0"/>
              <a:t>——Z</a:t>
            </a:r>
            <a:r>
              <a:rPr lang="zh-CN" altLang="en-US" dirty="0" smtClean="0"/>
              <a:t>理论</a:t>
            </a:r>
            <a:endParaRPr lang="zh-CN" altLang="en-US" kern="0" dirty="0">
              <a:solidFill>
                <a:srgbClr val="000000"/>
              </a:solidFill>
              <a:latin typeface="黑体"/>
            </a:endParaRPr>
          </a:p>
        </p:txBody>
      </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13" y="2009302"/>
            <a:ext cx="2089848" cy="2894334"/>
          </a:xfrm>
          <a:prstGeom prst="rect">
            <a:avLst/>
          </a:prstGeom>
        </p:spPr>
      </p:pic>
    </p:spTree>
    <p:extLst>
      <p:ext uri="{BB962C8B-B14F-4D97-AF65-F5344CB8AC3E}">
        <p14:creationId xmlns:p14="http://schemas.microsoft.com/office/powerpoint/2010/main" val="23381487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47</a:t>
            </a:fld>
            <a:endParaRPr lang="en-US" altLang="zh-CN">
              <a:solidFill>
                <a:srgbClr val="000000">
                  <a:lumMod val="65000"/>
                  <a:lumOff val="35000"/>
                </a:srgbClr>
              </a:solidFill>
            </a:endParaRPr>
          </a:p>
        </p:txBody>
      </p:sp>
      <p:sp>
        <p:nvSpPr>
          <p:cNvPr id="9" name="标题 1"/>
          <p:cNvSpPr txBox="1">
            <a:spLocks/>
          </p:cNvSpPr>
          <p:nvPr/>
        </p:nvSpPr>
        <p:spPr bwMode="auto">
          <a:xfrm>
            <a:off x="335360" y="89694"/>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t>寻找天道</a:t>
            </a:r>
            <a:r>
              <a:rPr lang="en-US" altLang="zh-CN" dirty="0"/>
              <a:t>——</a:t>
            </a:r>
            <a:r>
              <a:rPr lang="zh-CN" altLang="en-US" dirty="0"/>
              <a:t>追求卓越 </a:t>
            </a:r>
            <a:r>
              <a:rPr lang="en-US" altLang="zh-CN" dirty="0"/>
              <a:t>In search of excellence</a:t>
            </a:r>
            <a:endParaRPr lang="zh-CN" altLang="en-US" kern="0" dirty="0">
              <a:solidFill>
                <a:srgbClr val="000000"/>
              </a:solidFill>
              <a:latin typeface="黑体"/>
            </a:endParaRPr>
          </a:p>
        </p:txBody>
      </p:sp>
      <p:sp>
        <p:nvSpPr>
          <p:cNvPr id="10" name="Rectangle 3"/>
          <p:cNvSpPr txBox="1">
            <a:spLocks noChangeArrowheads="1"/>
          </p:cNvSpPr>
          <p:nvPr/>
        </p:nvSpPr>
        <p:spPr bwMode="auto">
          <a:xfrm>
            <a:off x="1908212" y="2560221"/>
            <a:ext cx="1616075"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崇尚行动</a:t>
            </a:r>
          </a:p>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贴近顾客</a:t>
            </a:r>
          </a:p>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自主创新</a:t>
            </a:r>
          </a:p>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以人助产</a:t>
            </a:r>
            <a:endParaRPr lang="zh-CN" altLang="en-US" sz="2400" b="1" kern="12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1" name="Rectangle 4"/>
          <p:cNvSpPr txBox="1">
            <a:spLocks noChangeArrowheads="1"/>
          </p:cNvSpPr>
          <p:nvPr/>
        </p:nvSpPr>
        <p:spPr bwMode="auto">
          <a:xfrm>
            <a:off x="4115863" y="2560221"/>
            <a:ext cx="1484837"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zh-CN"/>
            </a:defPPr>
            <a:lvl1pPr indent="0" eaLnBrk="0" fontAlgn="base" hangingPunct="0">
              <a:lnSpc>
                <a:spcPct val="150000"/>
              </a:lnSpc>
              <a:spcBef>
                <a:spcPct val="30000"/>
              </a:spcBef>
              <a:spcAft>
                <a:spcPct val="0"/>
              </a:spcAft>
              <a:buClr>
                <a:srgbClr val="336699"/>
              </a:buClr>
              <a:buFont typeface="Wingdings" pitchFamily="2" charset="2"/>
              <a:buNone/>
              <a:defRPr sz="2400" b="1">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方正中等线简体"/>
              </a:defRPr>
            </a:lvl1pPr>
            <a:lvl2pPr marL="742950" indent="-220663" eaLnBrk="0" fontAlgn="base" hangingPunct="0">
              <a:lnSpc>
                <a:spcPct val="130000"/>
              </a:lnSpc>
              <a:spcBef>
                <a:spcPct val="30000"/>
              </a:spcBef>
              <a:spcAft>
                <a:spcPct val="0"/>
              </a:spcAft>
              <a:buClr>
                <a:srgbClr val="336699"/>
              </a:buClr>
              <a:buFont typeface="Wingdings" pitchFamily="2" charset="2"/>
              <a:buChar char="¨"/>
              <a:defRPr sz="2400">
                <a:ea typeface="幼圆" pitchFamily="49" charset="-122"/>
                <a:cs typeface="方正中等线简体"/>
              </a:defRPr>
            </a:lvl2pPr>
            <a:lvl3pPr marL="1150938" indent="-228600" eaLnBrk="0" fontAlgn="base" hangingPunct="0">
              <a:lnSpc>
                <a:spcPct val="130000"/>
              </a:lnSpc>
              <a:spcBef>
                <a:spcPct val="30000"/>
              </a:spcBef>
              <a:spcAft>
                <a:spcPct val="0"/>
              </a:spcAft>
              <a:buClr>
                <a:srgbClr val="336699"/>
              </a:buClr>
              <a:buFont typeface="Wingdings" pitchFamily="2" charset="2"/>
              <a:buChar char="n"/>
              <a:defRPr sz="2000" b="1">
                <a:cs typeface="方正中等线简体"/>
              </a:defRPr>
            </a:lvl3pPr>
            <a:lvl4pPr marL="1600200" indent="-228600" eaLnBrk="0" fontAlgn="base" hangingPunct="0">
              <a:lnSpc>
                <a:spcPct val="130000"/>
              </a:lnSpc>
              <a:spcBef>
                <a:spcPct val="30000"/>
              </a:spcBef>
              <a:spcAft>
                <a:spcPct val="0"/>
              </a:spcAft>
              <a:buClr>
                <a:srgbClr val="336699"/>
              </a:buClr>
              <a:buFont typeface="Wingdings" pitchFamily="2" charset="2"/>
              <a:buChar char="o"/>
              <a:defRPr sz="1600">
                <a:ea typeface="幼圆" pitchFamily="49" charset="-122"/>
                <a:cs typeface="方正中等线简体"/>
              </a:defRPr>
            </a:lvl4pPr>
            <a:lvl5pPr marL="2057400" indent="-228600" eaLnBrk="0" fontAlgn="base" hangingPunct="0">
              <a:spcBef>
                <a:spcPct val="20000"/>
              </a:spcBef>
              <a:spcAft>
                <a:spcPct val="0"/>
              </a:spcAft>
              <a:buBlip>
                <a:blip r:embed="rId3"/>
              </a:buBlip>
              <a:defRPr sz="2000">
                <a:ea typeface="宋体" pitchFamily="2" charset="-122"/>
                <a:cs typeface="方正中等线简体"/>
              </a:defRPr>
            </a:lvl5pPr>
            <a:lvl6pPr marL="2514600" indent="-228600" fontAlgn="base">
              <a:spcBef>
                <a:spcPct val="20000"/>
              </a:spcBef>
              <a:spcAft>
                <a:spcPct val="0"/>
              </a:spcAft>
              <a:buBlip>
                <a:blip r:embed="rId3"/>
              </a:buBlip>
              <a:defRPr sz="2000">
                <a:ea typeface="宋体" pitchFamily="2" charset="-122"/>
              </a:defRPr>
            </a:lvl6pPr>
            <a:lvl7pPr marL="2971800" indent="-228600" fontAlgn="base">
              <a:spcBef>
                <a:spcPct val="20000"/>
              </a:spcBef>
              <a:spcAft>
                <a:spcPct val="0"/>
              </a:spcAft>
              <a:buBlip>
                <a:blip r:embed="rId3"/>
              </a:buBlip>
              <a:defRPr sz="2000">
                <a:ea typeface="宋体" pitchFamily="2" charset="-122"/>
              </a:defRPr>
            </a:lvl7pPr>
            <a:lvl8pPr marL="3429000" indent="-228600" fontAlgn="base">
              <a:spcBef>
                <a:spcPct val="20000"/>
              </a:spcBef>
              <a:spcAft>
                <a:spcPct val="0"/>
              </a:spcAft>
              <a:buBlip>
                <a:blip r:embed="rId3"/>
              </a:buBlip>
              <a:defRPr sz="2000">
                <a:ea typeface="宋体" pitchFamily="2" charset="-122"/>
              </a:defRPr>
            </a:lvl8pPr>
            <a:lvl9pPr marL="3886200" indent="-228600" fontAlgn="base">
              <a:spcBef>
                <a:spcPct val="20000"/>
              </a:spcBef>
              <a:spcAft>
                <a:spcPct val="0"/>
              </a:spcAft>
              <a:buBlip>
                <a:blip r:embed="rId3"/>
              </a:buBlip>
              <a:defRPr sz="2000">
                <a:ea typeface="宋体" pitchFamily="2" charset="-122"/>
              </a:defRPr>
            </a:lvl9pPr>
          </a:lstStyle>
          <a:p>
            <a:r>
              <a:rPr lang="zh-CN" altLang="en-US" dirty="0">
                <a:latin typeface="黑体" panose="02010609060101010101" pitchFamily="49" charset="-122"/>
                <a:ea typeface="黑体" panose="02010609060101010101" pitchFamily="49" charset="-122"/>
              </a:rPr>
              <a:t>价值驱动</a:t>
            </a:r>
          </a:p>
          <a:p>
            <a:r>
              <a:rPr lang="zh-CN" altLang="en-US" dirty="0">
                <a:latin typeface="黑体" panose="02010609060101010101" pitchFamily="49" charset="-122"/>
                <a:ea typeface="黑体" panose="02010609060101010101" pitchFamily="49" charset="-122"/>
              </a:rPr>
              <a:t>不离本行</a:t>
            </a:r>
          </a:p>
          <a:p>
            <a:r>
              <a:rPr lang="zh-CN" altLang="en-US" dirty="0">
                <a:latin typeface="黑体" panose="02010609060101010101" pitchFamily="49" charset="-122"/>
                <a:ea typeface="黑体" panose="02010609060101010101" pitchFamily="49" charset="-122"/>
              </a:rPr>
              <a:t>精兵简政</a:t>
            </a:r>
          </a:p>
          <a:p>
            <a:r>
              <a:rPr lang="zh-CN" altLang="en-US" dirty="0">
                <a:latin typeface="黑体" panose="02010609060101010101" pitchFamily="49" charset="-122"/>
                <a:ea typeface="黑体" panose="02010609060101010101" pitchFamily="49" charset="-122"/>
              </a:rPr>
              <a:t>宽严并济</a:t>
            </a:r>
          </a:p>
          <a:p>
            <a:endParaRPr lang="en-US" altLang="zh-CN" dirty="0">
              <a:latin typeface="黑体" panose="02010609060101010101" pitchFamily="49" charset="-122"/>
              <a:ea typeface="黑体" panose="02010609060101010101" pitchFamily="49" charset="-122"/>
            </a:endParaRPr>
          </a:p>
        </p:txBody>
      </p:sp>
      <p:sp>
        <p:nvSpPr>
          <p:cNvPr id="16" name="TextBox 1"/>
          <p:cNvSpPr txBox="1">
            <a:spLocks noChangeArrowheads="1"/>
          </p:cNvSpPr>
          <p:nvPr/>
        </p:nvSpPr>
        <p:spPr bwMode="auto">
          <a:xfrm>
            <a:off x="2254419" y="1887835"/>
            <a:ext cx="29722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400" b="1" dirty="0">
                <a:solidFill>
                  <a:srgbClr val="000000"/>
                </a:solidFill>
                <a:latin typeface="黑体" panose="02010609060101010101" pitchFamily="49" charset="-122"/>
                <a:ea typeface="黑体" panose="02010609060101010101" pitchFamily="49" charset="-122"/>
              </a:rPr>
              <a:t>20</a:t>
            </a:r>
            <a:r>
              <a:rPr lang="zh-CN" altLang="en-US" sz="2400" b="1" dirty="0">
                <a:solidFill>
                  <a:srgbClr val="000000"/>
                </a:solidFill>
                <a:latin typeface="黑体" panose="02010609060101010101" pitchFamily="49" charset="-122"/>
                <a:ea typeface="黑体" panose="02010609060101010101" pitchFamily="49" charset="-122"/>
              </a:rPr>
              <a:t>年时间，</a:t>
            </a:r>
            <a:r>
              <a:rPr lang="en-US" altLang="zh-CN" sz="2400" b="1" dirty="0">
                <a:solidFill>
                  <a:srgbClr val="000000"/>
                </a:solidFill>
                <a:latin typeface="黑体" panose="02010609060101010101" pitchFamily="49" charset="-122"/>
                <a:ea typeface="黑体" panose="02010609060101010101" pitchFamily="49" charset="-122"/>
              </a:rPr>
              <a:t>43</a:t>
            </a:r>
            <a:r>
              <a:rPr lang="zh-CN" altLang="en-US" sz="2400" b="1" dirty="0">
                <a:solidFill>
                  <a:srgbClr val="000000"/>
                </a:solidFill>
                <a:latin typeface="黑体" panose="02010609060101010101" pitchFamily="49" charset="-122"/>
                <a:ea typeface="黑体" panose="02010609060101010101" pitchFamily="49" charset="-122"/>
              </a:rPr>
              <a:t>家</a:t>
            </a:r>
            <a:r>
              <a:rPr lang="zh-CN" altLang="en-US" sz="2400" b="1" dirty="0" smtClean="0">
                <a:solidFill>
                  <a:srgbClr val="000000"/>
                </a:solidFill>
                <a:latin typeface="黑体" panose="02010609060101010101" pitchFamily="49" charset="-122"/>
                <a:ea typeface="黑体" panose="02010609060101010101" pitchFamily="49" charset="-122"/>
              </a:rPr>
              <a:t>企业</a:t>
            </a:r>
            <a:endParaRPr lang="zh-CN" altLang="en-US" sz="2400" b="1" dirty="0">
              <a:solidFill>
                <a:srgbClr val="000000"/>
              </a:solidFill>
              <a:latin typeface="黑体" panose="02010609060101010101" pitchFamily="49" charset="-122"/>
              <a:ea typeface="黑体" panose="02010609060101010101" pitchFamily="49" charset="-122"/>
            </a:endParaRPr>
          </a:p>
        </p:txBody>
      </p:sp>
      <p:pic>
        <p:nvPicPr>
          <p:cNvPr id="17" name="Picture 2" descr="http://img10.360buyimg.com/n11/11567/90e2a9e4-dce1-4983-adfa-5afe6540b2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8314" y="2373278"/>
            <a:ext cx="1800200" cy="2646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grpSp>
        <p:nvGrpSpPr>
          <p:cNvPr id="18" name="组合 1"/>
          <p:cNvGrpSpPr>
            <a:grpSpLocks/>
          </p:cNvGrpSpPr>
          <p:nvPr/>
        </p:nvGrpSpPr>
        <p:grpSpPr bwMode="auto">
          <a:xfrm>
            <a:off x="6683378" y="2349500"/>
            <a:ext cx="2016283" cy="3333416"/>
            <a:chOff x="6745750" y="1916832"/>
            <a:chExt cx="1530622" cy="2563832"/>
          </a:xfrm>
        </p:grpSpPr>
        <p:pic>
          <p:nvPicPr>
            <p:cNvPr id="19" name="Picture 2" descr="汤姆·彼得斯"/>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750" y="1916832"/>
              <a:ext cx="1530622" cy="2034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20" name="矩形 1"/>
            <p:cNvSpPr>
              <a:spLocks noChangeArrowheads="1"/>
            </p:cNvSpPr>
            <p:nvPr/>
          </p:nvSpPr>
          <p:spPr bwMode="auto">
            <a:xfrm>
              <a:off x="6958226" y="3983551"/>
              <a:ext cx="1111263" cy="4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dirty="0">
                  <a:solidFill>
                    <a:srgbClr val="000000"/>
                  </a:solidFill>
                  <a:latin typeface="楷体" pitchFamily="49" charset="-122"/>
                  <a:ea typeface="楷体" pitchFamily="49" charset="-122"/>
                </a:rPr>
                <a:t>汤姆</a:t>
              </a:r>
              <a:r>
                <a:rPr lang="en-US" altLang="zh-CN" dirty="0">
                  <a:solidFill>
                    <a:srgbClr val="000000"/>
                  </a:solidFill>
                  <a:latin typeface="楷体" pitchFamily="49" charset="-122"/>
                  <a:ea typeface="楷体" pitchFamily="49" charset="-122"/>
                </a:rPr>
                <a:t>.</a:t>
              </a:r>
              <a:r>
                <a:rPr lang="zh-CN" altLang="en-US" dirty="0">
                  <a:solidFill>
                    <a:srgbClr val="000000"/>
                  </a:solidFill>
                  <a:latin typeface="楷体" pitchFamily="49" charset="-122"/>
                  <a:ea typeface="楷体" pitchFamily="49" charset="-122"/>
                </a:rPr>
                <a:t>彼得斯</a:t>
              </a:r>
              <a:endParaRPr lang="en-US" altLang="zh-CN" dirty="0">
                <a:solidFill>
                  <a:srgbClr val="000000"/>
                </a:solidFill>
                <a:latin typeface="楷体" pitchFamily="49" charset="-122"/>
                <a:ea typeface="楷体" pitchFamily="49" charset="-122"/>
              </a:endParaRPr>
            </a:p>
            <a:p>
              <a:pPr fontAlgn="base">
                <a:spcBef>
                  <a:spcPct val="0"/>
                </a:spcBef>
                <a:spcAft>
                  <a:spcPct val="0"/>
                </a:spcAft>
              </a:pPr>
              <a:r>
                <a:rPr lang="en-US" altLang="zh-CN" dirty="0">
                  <a:solidFill>
                    <a:srgbClr val="000000"/>
                  </a:solidFill>
                  <a:latin typeface="楷体" pitchFamily="49" charset="-122"/>
                  <a:ea typeface="楷体" pitchFamily="49" charset="-122"/>
                </a:rPr>
                <a:t>Tom Peters</a:t>
              </a:r>
              <a:endParaRPr lang="zh-CN" altLang="en-US" dirty="0">
                <a:solidFill>
                  <a:srgbClr val="000000"/>
                </a:solidFill>
                <a:latin typeface="楷体" pitchFamily="49" charset="-122"/>
                <a:ea typeface="楷体" pitchFamily="49" charset="-122"/>
              </a:endParaRPr>
            </a:p>
          </p:txBody>
        </p:sp>
      </p:grpSp>
      <p:cxnSp>
        <p:nvCxnSpPr>
          <p:cNvPr id="21" name="直接连接符 20"/>
          <p:cNvCxnSpPr/>
          <p:nvPr/>
        </p:nvCxnSpPr>
        <p:spPr bwMode="auto">
          <a:xfrm>
            <a:off x="1447800" y="2385407"/>
            <a:ext cx="450000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234375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 calcmode="lin" valueType="num">
                                      <p:cBhvr additive="base">
                                        <p:cTn id="15"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xEl>
                                              <p:pRg st="0" end="0"/>
                                            </p:txEl>
                                          </p:spTgt>
                                        </p:tgtEl>
                                        <p:attrNameLst>
                                          <p:attrName>style.visibility</p:attrName>
                                        </p:attrNameLst>
                                      </p:cBhvr>
                                      <p:to>
                                        <p:strVal val="visible"/>
                                      </p:to>
                                    </p:set>
                                    <p:anim calcmode="lin" valueType="num">
                                      <p:cBhvr additive="base">
                                        <p:cTn id="23"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xEl>
                                              <p:pRg st="1" end="1"/>
                                            </p:txEl>
                                          </p:spTgt>
                                        </p:tgtEl>
                                        <p:attrNameLst>
                                          <p:attrName>style.visibility</p:attrName>
                                        </p:attrNameLst>
                                      </p:cBhvr>
                                      <p:to>
                                        <p:strVal val="visible"/>
                                      </p:to>
                                    </p:set>
                                    <p:anim calcmode="lin" valueType="num">
                                      <p:cBhvr additive="base">
                                        <p:cTn id="27"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 calcmode="lin" valueType="num">
                                      <p:cBhvr additive="base">
                                        <p:cTn id="31"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xEl>
                                              <p:pRg st="3" end="3"/>
                                            </p:txEl>
                                          </p:spTgt>
                                        </p:tgtEl>
                                        <p:attrNameLst>
                                          <p:attrName>style.visibility</p:attrName>
                                        </p:attrNameLst>
                                      </p:cBhvr>
                                      <p:to>
                                        <p:strVal val="visible"/>
                                      </p:to>
                                    </p:set>
                                    <p:anim calcmode="lin" valueType="num">
                                      <p:cBhvr additive="base">
                                        <p:cTn id="3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48</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8832851"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t>寻找天道</a:t>
            </a:r>
            <a:r>
              <a:rPr lang="en-US" altLang="zh-CN" dirty="0"/>
              <a:t>——</a:t>
            </a:r>
            <a:r>
              <a:rPr lang="zh-CN" altLang="en-US" dirty="0"/>
              <a:t>基业长青</a:t>
            </a:r>
            <a:r>
              <a:rPr lang="en-US" altLang="zh-CN" dirty="0"/>
              <a:t>Build to last</a:t>
            </a:r>
          </a:p>
        </p:txBody>
      </p:sp>
      <p:grpSp>
        <p:nvGrpSpPr>
          <p:cNvPr id="6" name="组合 1"/>
          <p:cNvGrpSpPr>
            <a:grpSpLocks/>
          </p:cNvGrpSpPr>
          <p:nvPr/>
        </p:nvGrpSpPr>
        <p:grpSpPr bwMode="auto">
          <a:xfrm>
            <a:off x="7045326" y="2359025"/>
            <a:ext cx="2155825" cy="3227388"/>
            <a:chOff x="6632142" y="1127846"/>
            <a:chExt cx="2154820" cy="3226660"/>
          </a:xfrm>
        </p:grpSpPr>
        <p:sp>
          <p:nvSpPr>
            <p:cNvPr id="7" name="矩形 1"/>
            <p:cNvSpPr>
              <a:spLocks noChangeArrowheads="1"/>
            </p:cNvSpPr>
            <p:nvPr/>
          </p:nvSpPr>
          <p:spPr bwMode="auto">
            <a:xfrm>
              <a:off x="6919913" y="3708175"/>
              <a:ext cx="157927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fontAlgn="base">
                <a:spcBef>
                  <a:spcPct val="0"/>
                </a:spcBef>
                <a:spcAft>
                  <a:spcPct val="0"/>
                </a:spcAft>
              </a:pPr>
              <a:r>
                <a:rPr lang="zh-CN" altLang="en-US" b="1">
                  <a:solidFill>
                    <a:srgbClr val="000000"/>
                  </a:solidFill>
                  <a:latin typeface="楷体" pitchFamily="49" charset="-122"/>
                  <a:ea typeface="楷体" pitchFamily="49" charset="-122"/>
                </a:rPr>
                <a:t>吉姆</a:t>
              </a:r>
              <a:r>
                <a:rPr lang="en-US" altLang="zh-CN" b="1">
                  <a:solidFill>
                    <a:srgbClr val="000000"/>
                  </a:solidFill>
                  <a:latin typeface="楷体" pitchFamily="49" charset="-122"/>
                  <a:ea typeface="楷体" pitchFamily="49" charset="-122"/>
                </a:rPr>
                <a:t>·</a:t>
              </a:r>
              <a:r>
                <a:rPr lang="zh-CN" altLang="en-US" b="1">
                  <a:solidFill>
                    <a:srgbClr val="000000"/>
                  </a:solidFill>
                  <a:latin typeface="楷体" pitchFamily="49" charset="-122"/>
                  <a:ea typeface="楷体" pitchFamily="49" charset="-122"/>
                </a:rPr>
                <a:t>柯林斯</a:t>
              </a:r>
              <a:endParaRPr lang="en-US" altLang="zh-CN" b="1">
                <a:solidFill>
                  <a:srgbClr val="000000"/>
                </a:solidFill>
                <a:latin typeface="楷体" pitchFamily="49" charset="-122"/>
                <a:ea typeface="楷体" pitchFamily="49" charset="-122"/>
              </a:endParaRPr>
            </a:p>
            <a:p>
              <a:pPr fontAlgn="base">
                <a:spcBef>
                  <a:spcPct val="0"/>
                </a:spcBef>
                <a:spcAft>
                  <a:spcPct val="0"/>
                </a:spcAft>
              </a:pPr>
              <a:r>
                <a:rPr lang="en-US" altLang="zh-CN" b="1">
                  <a:solidFill>
                    <a:srgbClr val="000000"/>
                  </a:solidFill>
                  <a:latin typeface="楷体" pitchFamily="49" charset="-122"/>
                  <a:ea typeface="楷体" pitchFamily="49" charset="-122"/>
                </a:rPr>
                <a:t>Jim Collins</a:t>
              </a:r>
              <a:endParaRPr lang="zh-CN" altLang="en-US" b="1">
                <a:solidFill>
                  <a:srgbClr val="000000"/>
                </a:solidFill>
                <a:latin typeface="楷体" pitchFamily="49" charset="-122"/>
                <a:ea typeface="楷体" pitchFamily="49" charset="-122"/>
              </a:endParaRPr>
            </a:p>
          </p:txBody>
        </p:sp>
        <p:pic>
          <p:nvPicPr>
            <p:cNvPr id="8" name="Picture 4" descr="http://t1.baidu.com/it/u=834368521,3992421129&amp;fm=23&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2142" y="1127846"/>
              <a:ext cx="2154820" cy="25551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grpSp>
      <p:sp>
        <p:nvSpPr>
          <p:cNvPr id="9" name="Rectangle 3"/>
          <p:cNvSpPr txBox="1">
            <a:spLocks noChangeArrowheads="1"/>
          </p:cNvSpPr>
          <p:nvPr/>
        </p:nvSpPr>
        <p:spPr bwMode="auto">
          <a:xfrm>
            <a:off x="1907676" y="2405246"/>
            <a:ext cx="3097514" cy="127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4"/>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4"/>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4"/>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4"/>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4"/>
              </a:buBlip>
              <a:defRPr sz="2000">
                <a:solidFill>
                  <a:schemeClr val="tx1"/>
                </a:solidFill>
                <a:latin typeface="+mn-lt"/>
                <a:ea typeface="宋体" pitchFamily="2" charset="-122"/>
              </a:defRPr>
            </a:lvl9pPr>
          </a:lstStyle>
          <a:p>
            <a:pPr marL="0" indent="0" algn="ctr">
              <a:lnSpc>
                <a:spcPct val="150000"/>
              </a:lnSpc>
              <a:buFont typeface="Wingdings" pitchFamily="2" charset="2"/>
              <a:buNone/>
              <a:defRPr/>
            </a:pPr>
            <a:r>
              <a:rPr lang="zh-CN" altLang="en-US" sz="2400" b="1" kern="120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造钟而不是报时</a:t>
            </a:r>
            <a:endParaRPr lang="en-US" altLang="zh-CN" sz="2400" b="1" kern="120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gn="ctr">
              <a:lnSpc>
                <a:spcPct val="150000"/>
              </a:lnSpc>
              <a:buFont typeface="Wingdings" pitchFamily="2" charset="2"/>
              <a:buNone/>
              <a:defRPr/>
            </a:pPr>
            <a:r>
              <a:rPr lang="zh-CN" altLang="en-US" sz="2400" b="1" kern="120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保存核心，刺激进步</a:t>
            </a:r>
            <a:endParaRPr lang="en-US" altLang="zh-CN" sz="2400" b="1" kern="12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10" name="Rectangle 4"/>
          <p:cNvSpPr txBox="1">
            <a:spLocks noChangeArrowheads="1"/>
          </p:cNvSpPr>
          <p:nvPr/>
        </p:nvSpPr>
        <p:spPr bwMode="auto">
          <a:xfrm>
            <a:off x="3892536" y="3813589"/>
            <a:ext cx="2404729" cy="192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4"/>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4"/>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4"/>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4"/>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4"/>
              </a:buBlip>
              <a:defRPr sz="2000">
                <a:solidFill>
                  <a:schemeClr val="tx1"/>
                </a:solidFill>
                <a:latin typeface="+mn-lt"/>
                <a:ea typeface="宋体" pitchFamily="2" charset="-122"/>
              </a:defRPr>
            </a:lvl9pPr>
          </a:lstStyle>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胆大包天的目标</a:t>
            </a:r>
            <a:endParaRPr lang="en-US" altLang="zh-CN"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永远不够好</a:t>
            </a:r>
            <a:endParaRPr lang="en-US" altLang="zh-CN"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nSpc>
                <a:spcPct val="150000"/>
              </a:lnSpc>
              <a:buFont typeface="Wingdings" pitchFamily="2" charset="2"/>
              <a:buNone/>
              <a:defRPr/>
            </a:pPr>
            <a:r>
              <a:rPr lang="zh-CN" altLang="en-US"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择强汰弱的进化</a:t>
            </a:r>
            <a:endParaRPr lang="en-US" altLang="zh-CN" sz="2400" b="1" kern="1200"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nSpc>
                <a:spcPct val="150000"/>
              </a:lnSpc>
              <a:buFont typeface="Wingdings" pitchFamily="2" charset="2"/>
              <a:buNone/>
              <a:defRPr/>
            </a:pPr>
            <a:r>
              <a:rPr lang="en-US" altLang="zh-CN"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en-US" altLang="zh-CN" sz="2400" b="1" kern="1200"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pic>
        <p:nvPicPr>
          <p:cNvPr id="11" name="Picture 2" descr="http://www.guyizhou.cn/attachments/All_Files/4200892112108.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337457" y="2359197"/>
            <a:ext cx="1811337" cy="2603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12" name="TextBox 1"/>
          <p:cNvSpPr txBox="1">
            <a:spLocks noChangeArrowheads="1"/>
          </p:cNvSpPr>
          <p:nvPr/>
        </p:nvSpPr>
        <p:spPr bwMode="auto">
          <a:xfrm>
            <a:off x="551100" y="1905286"/>
            <a:ext cx="606448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457200" indent="-457200" fontAlgn="base">
              <a:spcBef>
                <a:spcPct val="0"/>
              </a:spcBef>
              <a:spcAft>
                <a:spcPct val="0"/>
              </a:spcAft>
              <a:buFont typeface="Wingdings" panose="05000000000000000000" pitchFamily="2" charset="2"/>
              <a:buChar char="n"/>
              <a:defRPr sz="2400" b="1">
                <a:solidFill>
                  <a:srgbClr val="000000"/>
                </a:solidFill>
                <a:latin typeface="黑体" panose="02010609060101010101" pitchFamily="49" charset="-122"/>
                <a:ea typeface="黑体" panose="02010609060101010101" pitchFamily="49"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defRPr>
                <a:latin typeface="Arial" pitchFamily="34" charset="0"/>
                <a:ea typeface="宋体" pitchFamily="2" charset="-122"/>
              </a:defRPr>
            </a:lvl6pPr>
            <a:lvl7pPr marL="2971800" indent="-228600" eaLnBrk="0" fontAlgn="base" hangingPunct="0">
              <a:spcBef>
                <a:spcPct val="0"/>
              </a:spcBef>
              <a:spcAft>
                <a:spcPct val="0"/>
              </a:spcAft>
              <a:defRPr>
                <a:latin typeface="Arial" pitchFamily="34" charset="0"/>
                <a:ea typeface="宋体" pitchFamily="2" charset="-122"/>
              </a:defRPr>
            </a:lvl7pPr>
            <a:lvl8pPr marL="3429000" indent="-228600" eaLnBrk="0" fontAlgn="base" hangingPunct="0">
              <a:spcBef>
                <a:spcPct val="0"/>
              </a:spcBef>
              <a:spcAft>
                <a:spcPct val="0"/>
              </a:spcAft>
              <a:defRPr>
                <a:latin typeface="Arial" pitchFamily="34" charset="0"/>
                <a:ea typeface="宋体" pitchFamily="2" charset="-122"/>
              </a:defRPr>
            </a:lvl8pPr>
            <a:lvl9pPr marL="3886200" indent="-228600" eaLnBrk="0" fontAlgn="base" hangingPunct="0">
              <a:spcBef>
                <a:spcPct val="0"/>
              </a:spcBef>
              <a:spcAft>
                <a:spcPct val="0"/>
              </a:spcAft>
              <a:defRPr>
                <a:latin typeface="Arial" pitchFamily="34" charset="0"/>
                <a:ea typeface="宋体" pitchFamily="2" charset="-122"/>
              </a:defRPr>
            </a:lvl9pPr>
          </a:lstStyle>
          <a:p>
            <a:pPr marL="0" indent="0" algn="ctr">
              <a:buNone/>
            </a:pPr>
            <a:r>
              <a:rPr lang="en-US" altLang="zh-CN" dirty="0"/>
              <a:t>18</a:t>
            </a:r>
            <a:r>
              <a:rPr lang="zh-CN" altLang="en-US" dirty="0"/>
              <a:t>个行业中的领先企业</a:t>
            </a:r>
            <a:r>
              <a:rPr lang="zh-CN" altLang="en-US" dirty="0" smtClean="0"/>
              <a:t>和一般企业</a:t>
            </a:r>
            <a:r>
              <a:rPr lang="zh-CN" altLang="en-US" dirty="0"/>
              <a:t>进行对比</a:t>
            </a:r>
          </a:p>
        </p:txBody>
      </p:sp>
      <p:sp>
        <p:nvSpPr>
          <p:cNvPr id="13" name="Rectangle 4"/>
          <p:cNvSpPr txBox="1">
            <a:spLocks noChangeArrowheads="1"/>
          </p:cNvSpPr>
          <p:nvPr/>
        </p:nvSpPr>
        <p:spPr bwMode="auto">
          <a:xfrm>
            <a:off x="800932" y="3813589"/>
            <a:ext cx="2746887" cy="1925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4"/>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4"/>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4"/>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4"/>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4"/>
              </a:buBlip>
              <a:defRPr sz="2000">
                <a:solidFill>
                  <a:schemeClr val="tx1"/>
                </a:solidFill>
                <a:latin typeface="+mn-lt"/>
                <a:ea typeface="宋体" pitchFamily="2" charset="-122"/>
              </a:defRPr>
            </a:lvl9pPr>
          </a:lstStyle>
          <a:p>
            <a:pPr marL="0" indent="0">
              <a:lnSpc>
                <a:spcPct val="150000"/>
              </a:lnSpc>
              <a:buNone/>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利润之上的追求</a:t>
            </a:r>
            <a:endParaRPr lang="en-US" altLang="zh-CN"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nSpc>
                <a:spcPct val="150000"/>
              </a:lnSpc>
              <a:buNone/>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教派般的文化</a:t>
            </a:r>
            <a:endParaRPr lang="en-US" altLang="zh-CN"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nSpc>
                <a:spcPct val="150000"/>
              </a:lnSpc>
              <a:buNone/>
              <a:defRPr/>
            </a:pPr>
            <a:r>
              <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自家成长的</a:t>
            </a:r>
            <a:r>
              <a:rPr lang="zh-CN" altLang="en-US" sz="24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经理人</a:t>
            </a:r>
            <a:endParaRPr lang="en-US" altLang="zh-CN" sz="2400" b="1" dirty="0" smtClean="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nSpc>
                <a:spcPct val="150000"/>
              </a:lnSpc>
              <a:buNone/>
              <a:defRPr/>
            </a:pPr>
            <a:r>
              <a:rPr lang="en-US" altLang="zh-CN"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2400" b="1" dirty="0">
              <a:solidFill>
                <a:srgbClr val="FF00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14" name="直接连接符 13"/>
          <p:cNvCxnSpPr/>
          <p:nvPr/>
        </p:nvCxnSpPr>
        <p:spPr bwMode="auto">
          <a:xfrm>
            <a:off x="580116" y="2390158"/>
            <a:ext cx="610326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126530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 calcmode="lin" valueType="num">
                                      <p:cBhvr additive="base">
                                        <p:cTn id="11"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xEl>
                                              <p:pRg st="0" end="0"/>
                                            </p:txEl>
                                          </p:spTgt>
                                        </p:tgtEl>
                                        <p:attrNameLst>
                                          <p:attrName>style.visibility</p:attrName>
                                        </p:attrNameLst>
                                      </p:cBhvr>
                                      <p:to>
                                        <p:strVal val="visible"/>
                                      </p:to>
                                    </p:set>
                                    <p:anim calcmode="lin" valueType="num">
                                      <p:cBhvr additive="base">
                                        <p:cTn id="1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anim calcmode="lin" valueType="num">
                                      <p:cBhvr additive="base">
                                        <p:cTn id="23"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xEl>
                                              <p:pRg st="2" end="2"/>
                                            </p:txEl>
                                          </p:spTgt>
                                        </p:tgtEl>
                                        <p:attrNameLst>
                                          <p:attrName>style.visibility</p:attrName>
                                        </p:attrNameLst>
                                      </p:cBhvr>
                                      <p:to>
                                        <p:strVal val="visible"/>
                                      </p:to>
                                    </p:set>
                                    <p:anim calcmode="lin" valueType="num">
                                      <p:cBhvr additive="base">
                                        <p:cTn id="29"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 calcmode="lin" valueType="num">
                                      <p:cBhvr additive="base">
                                        <p:cTn id="3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 calcmode="lin" valueType="num">
                                      <p:cBhvr additive="base">
                                        <p:cTn id="4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0">
                                            <p:txEl>
                                              <p:pRg st="1" end="1"/>
                                            </p:txEl>
                                          </p:spTgt>
                                        </p:tgtEl>
                                        <p:attrNameLst>
                                          <p:attrName>style.visibility</p:attrName>
                                        </p:attrNameLst>
                                      </p:cBhvr>
                                      <p:to>
                                        <p:strVal val="visible"/>
                                      </p:to>
                                    </p:set>
                                    <p:anim calcmode="lin" valueType="num">
                                      <p:cBhvr additive="base">
                                        <p:cTn id="4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0">
                                            <p:txEl>
                                              <p:pRg st="2" end="2"/>
                                            </p:txEl>
                                          </p:spTgt>
                                        </p:tgtEl>
                                        <p:attrNameLst>
                                          <p:attrName>style.visibility</p:attrName>
                                        </p:attrNameLst>
                                      </p:cBhvr>
                                      <p:to>
                                        <p:strVal val="visible"/>
                                      </p:to>
                                    </p:set>
                                    <p:anim calcmode="lin" valueType="num">
                                      <p:cBhvr additive="base">
                                        <p:cTn id="5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0">
                                            <p:txEl>
                                              <p:pRg st="3" end="3"/>
                                            </p:txEl>
                                          </p:spTgt>
                                        </p:tgtEl>
                                        <p:attrNameLst>
                                          <p:attrName>style.visibility</p:attrName>
                                        </p:attrNameLst>
                                      </p:cBhvr>
                                      <p:to>
                                        <p:strVal val="visible"/>
                                      </p:to>
                                    </p:set>
                                    <p:anim calcmode="lin" valueType="num">
                                      <p:cBhvr additive="base">
                                        <p:cTn id="5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build="p"/>
      <p:bldP spid="1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49</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smtClean="0"/>
              <a:t>企业文化的三个核心要件</a:t>
            </a:r>
            <a:endParaRPr lang="en-US" altLang="zh-CN" dirty="0"/>
          </a:p>
        </p:txBody>
      </p:sp>
      <p:sp>
        <p:nvSpPr>
          <p:cNvPr id="6" name="文本框 5"/>
          <p:cNvSpPr txBox="1">
            <a:spLocks noChangeArrowheads="1"/>
          </p:cNvSpPr>
          <p:nvPr/>
        </p:nvSpPr>
        <p:spPr bwMode="auto">
          <a:xfrm>
            <a:off x="2044405" y="5574217"/>
            <a:ext cx="5596404" cy="1015663"/>
          </a:xfrm>
          <a:prstGeom prst="rect">
            <a:avLst/>
          </a:prstGeom>
          <a:noFill/>
          <a:ln w="9525">
            <a:noFill/>
            <a:miter lim="800000"/>
            <a:headEnd/>
            <a:tailEnd/>
          </a:ln>
        </p:spPr>
        <p:txBody>
          <a:bodyPr wrap="none">
            <a:spAutoFit/>
          </a:bodyPr>
          <a:lstStyle/>
          <a:p>
            <a:pPr marL="533400" indent="-5334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我们是谁？</a:t>
            </a:r>
            <a:endParaRPr lang="en-US" altLang="zh-CN" sz="2000" dirty="0">
              <a:solidFill>
                <a:prstClr val="black"/>
              </a:solidFill>
              <a:latin typeface="黑体" panose="02010609060101010101" pitchFamily="49" charset="-122"/>
              <a:ea typeface="黑体" panose="02010609060101010101" pitchFamily="49" charset="-122"/>
            </a:endParaRPr>
          </a:p>
          <a:p>
            <a:pPr marL="533400" indent="-5334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我们为什么存在？</a:t>
            </a:r>
            <a:endParaRPr lang="en-US" altLang="zh-CN" sz="2000" dirty="0">
              <a:solidFill>
                <a:prstClr val="black"/>
              </a:solidFill>
              <a:latin typeface="黑体" panose="02010609060101010101" pitchFamily="49" charset="-122"/>
              <a:ea typeface="黑体" panose="02010609060101010101" pitchFamily="49" charset="-122"/>
            </a:endParaRPr>
          </a:p>
          <a:p>
            <a:pPr marL="533400" indent="-5334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做一件什么样的事业可以让我们足慰平生？</a:t>
            </a:r>
          </a:p>
        </p:txBody>
      </p:sp>
      <p:sp>
        <p:nvSpPr>
          <p:cNvPr id="7" name="文本框 11"/>
          <p:cNvSpPr txBox="1">
            <a:spLocks noChangeArrowheads="1"/>
          </p:cNvSpPr>
          <p:nvPr/>
        </p:nvSpPr>
        <p:spPr bwMode="auto">
          <a:xfrm>
            <a:off x="6765235" y="3405986"/>
            <a:ext cx="4835993" cy="1712969"/>
          </a:xfrm>
          <a:prstGeom prst="rect">
            <a:avLst/>
          </a:prstGeom>
          <a:noFill/>
          <a:ln w="9525">
            <a:noFill/>
            <a:miter lim="800000"/>
            <a:headEnd/>
            <a:tailEnd/>
          </a:ln>
        </p:spPr>
        <p:txBody>
          <a:bodyPr wrap="square">
            <a:spAutoFit/>
          </a:bodyPr>
          <a:lstStyle/>
          <a:p>
            <a:pPr marL="457200" indent="-457200" fontAlgn="base">
              <a:lnSpc>
                <a:spcPct val="130000"/>
              </a:lnSpc>
              <a:spcBef>
                <a:spcPts val="60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在通向未来的过程中，我们坚持什么样的判断标准？什么是对？什么是错？什么在先？什么在后？</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lnSpc>
                <a:spcPct val="130000"/>
              </a:lnSpc>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谁是我们的同行者？</a:t>
            </a:r>
          </a:p>
        </p:txBody>
      </p:sp>
      <p:sp>
        <p:nvSpPr>
          <p:cNvPr id="8" name="文本框 13"/>
          <p:cNvSpPr txBox="1">
            <a:spLocks noChangeArrowheads="1"/>
          </p:cNvSpPr>
          <p:nvPr/>
        </p:nvSpPr>
        <p:spPr bwMode="auto">
          <a:xfrm>
            <a:off x="7693516" y="1712356"/>
            <a:ext cx="3980577" cy="1015663"/>
          </a:xfrm>
          <a:prstGeom prst="rect">
            <a:avLst/>
          </a:prstGeom>
          <a:noFill/>
          <a:ln w="9525">
            <a:noFill/>
            <a:miter lim="800000"/>
            <a:headEnd/>
            <a:tailEnd/>
          </a:ln>
        </p:spPr>
        <p:txBody>
          <a:bodyPr wrap="none">
            <a:spAutoFit/>
          </a:bodyPr>
          <a:lstStyle/>
          <a:p>
            <a:pPr marL="457200" indent="-4572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我们希望做成什么样子？</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未来是一幅什么样的图景？</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许以追随者一个什么的未来？</a:t>
            </a:r>
          </a:p>
        </p:txBody>
      </p:sp>
      <p:sp>
        <p:nvSpPr>
          <p:cNvPr id="10" name="直线 3"/>
          <p:cNvSpPr>
            <a:spLocks noChangeShapeType="1"/>
          </p:cNvSpPr>
          <p:nvPr/>
        </p:nvSpPr>
        <p:spPr bwMode="auto">
          <a:xfrm flipV="1">
            <a:off x="1416245" y="1304780"/>
            <a:ext cx="0" cy="4146530"/>
          </a:xfrm>
          <a:prstGeom prst="line">
            <a:avLst/>
          </a:pr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1" name="直线 4"/>
          <p:cNvSpPr>
            <a:spLocks noChangeShapeType="1"/>
          </p:cNvSpPr>
          <p:nvPr/>
        </p:nvSpPr>
        <p:spPr bwMode="auto">
          <a:xfrm>
            <a:off x="1416245" y="5443065"/>
            <a:ext cx="8138641" cy="0"/>
          </a:xfrm>
          <a:prstGeom prst="line">
            <a:avLst/>
          </a:pr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2" name="任意多边形 7"/>
          <p:cNvSpPr>
            <a:spLocks/>
          </p:cNvSpPr>
          <p:nvPr/>
        </p:nvSpPr>
        <p:spPr bwMode="auto">
          <a:xfrm>
            <a:off x="1473241" y="1712356"/>
            <a:ext cx="5180341" cy="3692350"/>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3" name="任意多边形 8"/>
          <p:cNvSpPr>
            <a:spLocks/>
          </p:cNvSpPr>
          <p:nvPr/>
        </p:nvSpPr>
        <p:spPr bwMode="auto">
          <a:xfrm rot="11218096">
            <a:off x="1681869" y="1624962"/>
            <a:ext cx="4909615" cy="4098413"/>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chemeClr val="tx1"/>
            </a:solidFill>
            <a:round/>
            <a:headEnd type="triangle" w="med" len="med"/>
            <a:tailEnd type="non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6" name="自选图形 11"/>
          <p:cNvSpPr>
            <a:spLocks noChangeArrowheads="1"/>
          </p:cNvSpPr>
          <p:nvPr/>
        </p:nvSpPr>
        <p:spPr bwMode="auto">
          <a:xfrm>
            <a:off x="6742641" y="1306848"/>
            <a:ext cx="545899" cy="504000"/>
          </a:xfrm>
          <a:custGeom>
            <a:avLst/>
            <a:gdLst>
              <a:gd name="T0" fmla="*/ 1 w 690562"/>
              <a:gd name="T1" fmla="*/ 274686 h 719138"/>
              <a:gd name="T2" fmla="*/ 263773 w 690562"/>
              <a:gd name="T3" fmla="*/ 274688 h 719138"/>
              <a:gd name="T4" fmla="*/ 345281 w 690562"/>
              <a:gd name="T5" fmla="*/ 0 h 719138"/>
              <a:gd name="T6" fmla="*/ 426789 w 690562"/>
              <a:gd name="T7" fmla="*/ 274688 h 719138"/>
              <a:gd name="T8" fmla="*/ 690561 w 690562"/>
              <a:gd name="T9" fmla="*/ 274686 h 719138"/>
              <a:gd name="T10" fmla="*/ 477164 w 690562"/>
              <a:gd name="T11" fmla="*/ 444450 h 719138"/>
              <a:gd name="T12" fmla="*/ 558676 w 690562"/>
              <a:gd name="T13" fmla="*/ 719136 h 719138"/>
              <a:gd name="T14" fmla="*/ 345281 w 690562"/>
              <a:gd name="T15" fmla="*/ 549369 h 719138"/>
              <a:gd name="T16" fmla="*/ 131886 w 690562"/>
              <a:gd name="T17" fmla="*/ 719136 h 719138"/>
              <a:gd name="T18" fmla="*/ 213398 w 690562"/>
              <a:gd name="T19" fmla="*/ 444450 h 719138"/>
              <a:gd name="T20" fmla="*/ 1 w 690562"/>
              <a:gd name="T21" fmla="*/ 274686 h 7191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0562" h="719138">
                <a:moveTo>
                  <a:pt x="1" y="274686"/>
                </a:moveTo>
                <a:lnTo>
                  <a:pt x="263773" y="274688"/>
                </a:lnTo>
                <a:lnTo>
                  <a:pt x="345281" y="0"/>
                </a:lnTo>
                <a:lnTo>
                  <a:pt x="426789" y="274688"/>
                </a:lnTo>
                <a:lnTo>
                  <a:pt x="690561" y="274686"/>
                </a:lnTo>
                <a:lnTo>
                  <a:pt x="477164" y="444450"/>
                </a:lnTo>
                <a:lnTo>
                  <a:pt x="558676" y="719136"/>
                </a:lnTo>
                <a:lnTo>
                  <a:pt x="345281" y="549369"/>
                </a:lnTo>
                <a:lnTo>
                  <a:pt x="131886" y="719136"/>
                </a:lnTo>
                <a:lnTo>
                  <a:pt x="213398" y="444450"/>
                </a:lnTo>
                <a:lnTo>
                  <a:pt x="1" y="274686"/>
                </a:lnTo>
                <a:close/>
              </a:path>
            </a:pathLst>
          </a:custGeom>
          <a:solidFill>
            <a:srgbClr val="FF0000"/>
          </a:solidFill>
          <a:ln w="28575">
            <a:noFill/>
          </a:ln>
          <a:extLst/>
        </p:spPr>
        <p:style>
          <a:lnRef idx="1">
            <a:schemeClr val="accent3"/>
          </a:lnRef>
          <a:fillRef idx="3">
            <a:schemeClr val="accent3"/>
          </a:fillRef>
          <a:effectRef idx="2">
            <a:schemeClr val="accent3"/>
          </a:effectRef>
          <a:fontRef idx="minor">
            <a:schemeClr val="lt1"/>
          </a:fontRef>
        </p:style>
        <p:txBody>
          <a:bodyPr anchor="ctr">
            <a:spAutoFit/>
          </a:bodyPr>
          <a:lstStyle/>
          <a:p>
            <a:pPr fontAlgn="base">
              <a:spcBef>
                <a:spcPct val="0"/>
              </a:spcBef>
              <a:spcAft>
                <a:spcPct val="0"/>
              </a:spcAft>
              <a:defRPr/>
            </a:pPr>
            <a:endParaRPr lang="zh-CN" altLang="en-US" b="1">
              <a:solidFill>
                <a:srgbClr val="FF0000"/>
              </a:solidFill>
            </a:endParaRPr>
          </a:p>
        </p:txBody>
      </p:sp>
      <p:sp>
        <p:nvSpPr>
          <p:cNvPr id="17" name="文本框 5"/>
          <p:cNvSpPr txBox="1">
            <a:spLocks noChangeArrowheads="1"/>
          </p:cNvSpPr>
          <p:nvPr/>
        </p:nvSpPr>
        <p:spPr bwMode="auto">
          <a:xfrm>
            <a:off x="1086806" y="5570134"/>
            <a:ext cx="80021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使命</a:t>
            </a:r>
          </a:p>
        </p:txBody>
      </p:sp>
      <p:sp>
        <p:nvSpPr>
          <p:cNvPr id="18" name="文本框 13"/>
          <p:cNvSpPr txBox="1">
            <a:spLocks noChangeArrowheads="1"/>
          </p:cNvSpPr>
          <p:nvPr/>
        </p:nvSpPr>
        <p:spPr bwMode="auto">
          <a:xfrm>
            <a:off x="7331507" y="1304780"/>
            <a:ext cx="80021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愿景</a:t>
            </a:r>
          </a:p>
        </p:txBody>
      </p:sp>
      <p:sp>
        <p:nvSpPr>
          <p:cNvPr id="19" name="文本框 13"/>
          <p:cNvSpPr txBox="1">
            <a:spLocks noChangeArrowheads="1"/>
          </p:cNvSpPr>
          <p:nvPr/>
        </p:nvSpPr>
        <p:spPr bwMode="auto">
          <a:xfrm>
            <a:off x="6408177" y="2982682"/>
            <a:ext cx="172354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核心价值观</a:t>
            </a:r>
          </a:p>
        </p:txBody>
      </p:sp>
      <p:sp>
        <p:nvSpPr>
          <p:cNvPr id="20" name="椭圆 19"/>
          <p:cNvSpPr/>
          <p:nvPr/>
        </p:nvSpPr>
        <p:spPr bwMode="auto">
          <a:xfrm>
            <a:off x="1294014" y="5285807"/>
            <a:ext cx="273001" cy="237796"/>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solidFill>
                <a:srgbClr val="FF0000"/>
              </a:solidFill>
              <a:ea typeface="宋体" pitchFamily="2" charset="-122"/>
            </a:endParaRPr>
          </a:p>
        </p:txBody>
      </p:sp>
    </p:spTree>
    <p:extLst>
      <p:ext uri="{BB962C8B-B14F-4D97-AF65-F5344CB8AC3E}">
        <p14:creationId xmlns:p14="http://schemas.microsoft.com/office/powerpoint/2010/main" val="350492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animBg="1"/>
      <p:bldP spid="13" grpId="0" animBg="1"/>
      <p:bldP spid="16" grpId="0" animBg="1"/>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FLOW</a:t>
            </a:r>
            <a:r>
              <a:rPr lang="zh-CN" altLang="en-US" dirty="0" smtClean="0"/>
              <a:t>：神驰</a:t>
            </a:r>
            <a:r>
              <a:rPr lang="en-US" altLang="zh-CN" dirty="0" smtClean="0"/>
              <a:t>/</a:t>
            </a:r>
            <a:r>
              <a:rPr lang="zh-CN" altLang="en-US" dirty="0" smtClean="0"/>
              <a:t>心流</a:t>
            </a:r>
            <a:r>
              <a:rPr lang="en-US" altLang="zh-CN" dirty="0" smtClean="0"/>
              <a:t>——</a:t>
            </a:r>
            <a:r>
              <a:rPr lang="zh-CN" altLang="en-US" dirty="0" smtClean="0"/>
              <a:t>将心注入 心无所住</a:t>
            </a:r>
            <a:endParaRPr lang="zh-CN" altLang="en-US" dirty="0"/>
          </a:p>
        </p:txBody>
      </p:sp>
      <p:sp>
        <p:nvSpPr>
          <p:cNvPr id="3" name="内容占位符 2"/>
          <p:cNvSpPr>
            <a:spLocks noGrp="1"/>
          </p:cNvSpPr>
          <p:nvPr>
            <p:ph idx="1"/>
          </p:nvPr>
        </p:nvSpPr>
        <p:spPr>
          <a:xfrm>
            <a:off x="1943100" y="1196976"/>
            <a:ext cx="9823451" cy="5203823"/>
          </a:xfrm>
        </p:spPr>
        <p:txBody>
          <a:bodyPr/>
          <a:lstStyle/>
          <a:p>
            <a:pPr>
              <a:spcBef>
                <a:spcPct val="0"/>
              </a:spcBef>
            </a:pPr>
            <a:r>
              <a:rPr lang="zh-CN" altLang="en-US" sz="2400" dirty="0" smtClean="0">
                <a:latin typeface="+mj-ea"/>
                <a:ea typeface="+mj-ea"/>
              </a:rPr>
              <a:t>铃木大拙：</a:t>
            </a:r>
            <a:endParaRPr lang="en-US" altLang="zh-CN" sz="2400" dirty="0" smtClean="0">
              <a:latin typeface="+mj-ea"/>
              <a:ea typeface="+mj-ea"/>
            </a:endParaRPr>
          </a:p>
          <a:p>
            <a:pPr marL="522287" lvl="1" indent="0">
              <a:spcBef>
                <a:spcPct val="0"/>
              </a:spcBef>
              <a:buNone/>
            </a:pPr>
            <a:endParaRPr lang="en-US" altLang="zh-CN" sz="2800" b="1" dirty="0" smtClean="0">
              <a:latin typeface="楷体" panose="02010609060101010101" pitchFamily="49" charset="-122"/>
              <a:ea typeface="楷体" panose="02010609060101010101" pitchFamily="49" charset="-122"/>
            </a:endParaRPr>
          </a:p>
          <a:p>
            <a:pPr marL="522287" lvl="1" indent="0">
              <a:spcBef>
                <a:spcPct val="0"/>
              </a:spcBef>
              <a:buNone/>
            </a:pPr>
            <a:r>
              <a:rPr lang="en-US" altLang="zh-CN" sz="2800" b="1" dirty="0">
                <a:latin typeface="楷体" panose="02010609060101010101" pitchFamily="49" charset="-122"/>
                <a:ea typeface="楷体" panose="02010609060101010101" pitchFamily="49" charset="-122"/>
              </a:rPr>
              <a:t> </a:t>
            </a:r>
            <a:r>
              <a:rPr lang="zh-CN" altLang="en-US" sz="2800" b="1" dirty="0" smtClean="0">
                <a:latin typeface="楷体" panose="02010609060101010101" pitchFamily="49" charset="-122"/>
                <a:ea typeface="楷体" panose="02010609060101010101" pitchFamily="49" charset="-122"/>
              </a:rPr>
              <a:t>“</a:t>
            </a:r>
            <a:r>
              <a:rPr lang="zh-CN" altLang="zh-CN" b="1" dirty="0">
                <a:latin typeface="楷体" panose="02010609060101010101" pitchFamily="49" charset="-122"/>
                <a:ea typeface="楷体" panose="02010609060101010101" pitchFamily="49" charset="-122"/>
              </a:rPr>
              <a:t>只要剑士想用所学击败对手，他就得紧盯对手，看其如何出剑，不能放过其最细微的动作。这必然会使他的内心暂时‘</a:t>
            </a:r>
            <a:r>
              <a:rPr lang="zh-CN" altLang="zh-CN" b="1" dirty="0">
                <a:solidFill>
                  <a:srgbClr val="FF0000"/>
                </a:solidFill>
                <a:latin typeface="楷体" panose="02010609060101010101" pitchFamily="49" charset="-122"/>
                <a:ea typeface="楷体" panose="02010609060101010101" pitchFamily="49" charset="-122"/>
              </a:rPr>
              <a:t>停止</a:t>
            </a:r>
            <a:r>
              <a:rPr lang="zh-CN" altLang="zh-CN" b="1" dirty="0">
                <a:latin typeface="楷体" panose="02010609060101010101" pitchFamily="49" charset="-122"/>
                <a:ea typeface="楷体" panose="02010609060101010101" pitchFamily="49" charset="-122"/>
              </a:rPr>
              <a:t>’，哪怕只是瞬间。由于他的内心不再那么自如流畅，因此他无法捕捉住对手的‘疏漏’并趁机将他击倒。他不得不将注意力集中在敌人的剑上。这种注意力的集中就是‘</a:t>
            </a:r>
            <a:r>
              <a:rPr lang="zh-CN" altLang="zh-CN" b="1" dirty="0">
                <a:solidFill>
                  <a:srgbClr val="FF0000"/>
                </a:solidFill>
                <a:latin typeface="楷体" panose="02010609060101010101" pitchFamily="49" charset="-122"/>
                <a:ea typeface="楷体" panose="02010609060101010101" pitchFamily="49" charset="-122"/>
              </a:rPr>
              <a:t>停止</a:t>
            </a:r>
            <a:r>
              <a:rPr lang="zh-CN" altLang="zh-CN" b="1" dirty="0">
                <a:latin typeface="楷体" panose="02010609060101010101" pitchFamily="49" charset="-122"/>
                <a:ea typeface="楷体" panose="02010609060101010101" pitchFamily="49" charset="-122"/>
              </a:rPr>
              <a:t>’，而每一次‘</a:t>
            </a:r>
            <a:r>
              <a:rPr lang="zh-CN" altLang="zh-CN" b="1" dirty="0">
                <a:solidFill>
                  <a:srgbClr val="FF0000"/>
                </a:solidFill>
                <a:latin typeface="楷体" panose="02010609060101010101" pitchFamily="49" charset="-122"/>
                <a:ea typeface="楷体" panose="02010609060101010101" pitchFamily="49" charset="-122"/>
              </a:rPr>
              <a:t>停止</a:t>
            </a:r>
            <a:r>
              <a:rPr lang="zh-CN" altLang="zh-CN" b="1" dirty="0">
                <a:latin typeface="楷体" panose="02010609060101010101" pitchFamily="49" charset="-122"/>
                <a:ea typeface="楷体" panose="02010609060101010101" pitchFamily="49" charset="-122"/>
              </a:rPr>
              <a:t>’都会给敌人攻击自己的机会</a:t>
            </a:r>
            <a:r>
              <a:rPr lang="zh-CN" altLang="zh-CN" b="1" dirty="0" smtClean="0">
                <a:latin typeface="楷体" panose="02010609060101010101" pitchFamily="49" charset="-122"/>
                <a:ea typeface="楷体" panose="02010609060101010101" pitchFamily="49" charset="-122"/>
              </a:rPr>
              <a:t>。只要</a:t>
            </a:r>
            <a:r>
              <a:rPr lang="zh-CN" altLang="zh-CN" b="1" dirty="0">
                <a:latin typeface="楷体" panose="02010609060101010101" pitchFamily="49" charset="-122"/>
                <a:ea typeface="楷体" panose="02010609060101010101" pitchFamily="49" charset="-122"/>
              </a:rPr>
              <a:t>剑士的心中对死亡有丝毫的恐惧，或是对生命有丝毫的执着，内心即失去其‘</a:t>
            </a:r>
            <a:r>
              <a:rPr lang="zh-CN" altLang="zh-CN" b="1" dirty="0">
                <a:solidFill>
                  <a:srgbClr val="FF0000"/>
                </a:solidFill>
                <a:latin typeface="楷体" panose="02010609060101010101" pitchFamily="49" charset="-122"/>
                <a:ea typeface="楷体" panose="02010609060101010101" pitchFamily="49" charset="-122"/>
              </a:rPr>
              <a:t>流畅</a:t>
            </a:r>
            <a:r>
              <a:rPr lang="zh-CN" altLang="zh-CN" b="1" dirty="0">
                <a:latin typeface="楷体" panose="02010609060101010101" pitchFamily="49" charset="-122"/>
                <a:ea typeface="楷体" panose="02010609060101010101" pitchFamily="49" charset="-122"/>
              </a:rPr>
              <a:t>’的状态</a:t>
            </a:r>
            <a:r>
              <a:rPr lang="zh-CN"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a:t>
            </a:r>
            <a:endParaRPr lang="en-US" altLang="zh-CN" b="1" dirty="0" smtClean="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a:t>
            </a:fld>
            <a:endParaRPr lang="en-US" altLang="zh-CN">
              <a:solidFill>
                <a:srgbClr val="000000">
                  <a:lumMod val="65000"/>
                  <a:lumOff val="35000"/>
                </a:srgbClr>
              </a:solidFill>
            </a:endParaRPr>
          </a:p>
        </p:txBody>
      </p:sp>
      <p:pic>
        <p:nvPicPr>
          <p:cNvPr id="1026" name="Picture 2" descr="https://timgsa.baidu.com/timg?image&amp;quality=80&amp;size=b9999_10000&amp;sec=1489752662026&amp;di=f25147509fafa8c8a6ced3b698a929b2&amp;imgtype=0&amp;src=http%3A%2F%2Fimgsrc.baidu.com%2Fforum%2Fw%3D580%2Fsign%3D934a2861900a304e5222a0f2e1c9a7c3%2F02aff9f9d72a60594b78bd7f2f34349b023bba8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52" y="2349500"/>
            <a:ext cx="2116797" cy="325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1451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50</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solidFill>
                  <a:srgbClr val="000000"/>
                </a:solidFill>
                <a:latin typeface="黑体"/>
              </a:rPr>
              <a:t>天道：使命</a:t>
            </a:r>
            <a:r>
              <a:rPr lang="en-US" altLang="zh-CN" dirty="0">
                <a:solidFill>
                  <a:srgbClr val="000000"/>
                </a:solidFill>
                <a:latin typeface="黑体"/>
              </a:rPr>
              <a:t>——</a:t>
            </a:r>
            <a:r>
              <a:rPr lang="zh-CN" altLang="en-US" dirty="0">
                <a:solidFill>
                  <a:srgbClr val="000000"/>
                </a:solidFill>
                <a:latin typeface="黑体"/>
              </a:rPr>
              <a:t>利润之上的追求</a:t>
            </a:r>
          </a:p>
        </p:txBody>
      </p:sp>
      <p:pic>
        <p:nvPicPr>
          <p:cNvPr id="6" name="Picture 9" descr="c:\users\ADMINI~1\appdata\roaming\360se6\USERDA~1\Temp\U_871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180" y="4206982"/>
            <a:ext cx="3094038" cy="22225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3790950" y="1866900"/>
            <a:ext cx="7298268" cy="222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4"/>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4"/>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4"/>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4"/>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4"/>
              </a:buBlip>
              <a:defRPr sz="2000">
                <a:solidFill>
                  <a:schemeClr val="tx1"/>
                </a:solidFill>
                <a:latin typeface="+mn-lt"/>
                <a:ea typeface="宋体" pitchFamily="2" charset="-122"/>
              </a:defRPr>
            </a:lvl9pPr>
          </a:lstStyle>
          <a:p>
            <a:pPr marL="533400" indent="-514350" eaLnBrk="1" hangingPunct="1">
              <a:lnSpc>
                <a:spcPct val="150000"/>
              </a:lnSpc>
              <a:spcBef>
                <a:spcPts val="600"/>
              </a:spcBef>
              <a:buClr>
                <a:schemeClr val="tx1"/>
              </a:buClr>
              <a:defRPr/>
            </a:pPr>
            <a:r>
              <a:rPr lang="zh-CN" altLang="en-US" sz="2400" kern="0" dirty="0" smtClean="0">
                <a:latin typeface="黑体" panose="02010609060101010101" pitchFamily="49" charset="-122"/>
                <a:ea typeface="黑体" panose="02010609060101010101" pitchFamily="49" charset="-122"/>
              </a:rPr>
              <a:t>优秀的企业都是高瞻远瞩（</a:t>
            </a:r>
            <a:r>
              <a:rPr lang="en-US" altLang="zh-CN" sz="2400" kern="0" dirty="0" smtClean="0">
                <a:latin typeface="黑体" panose="02010609060101010101" pitchFamily="49" charset="-122"/>
                <a:ea typeface="黑体" panose="02010609060101010101" pitchFamily="49" charset="-122"/>
              </a:rPr>
              <a:t>Visionary</a:t>
            </a:r>
            <a:r>
              <a:rPr lang="zh-CN" altLang="en-US" sz="2400" kern="0" dirty="0" smtClean="0">
                <a:latin typeface="黑体" panose="02010609060101010101" pitchFamily="49" charset="-122"/>
                <a:ea typeface="黑体" panose="02010609060101010101" pitchFamily="49" charset="-122"/>
              </a:rPr>
              <a:t>）的，都有一个</a:t>
            </a:r>
            <a:r>
              <a:rPr lang="zh-CN" altLang="en-US" sz="2400" b="1" kern="0" dirty="0" smtClean="0">
                <a:solidFill>
                  <a:srgbClr val="FF0000"/>
                </a:solidFill>
                <a:latin typeface="黑体" panose="02010609060101010101" pitchFamily="49" charset="-122"/>
                <a:ea typeface="黑体" panose="02010609060101010101" pitchFamily="49" charset="-122"/>
              </a:rPr>
              <a:t>比利润更为高远的使命</a:t>
            </a:r>
            <a:r>
              <a:rPr lang="zh-CN" altLang="en-US" sz="2000" kern="0" dirty="0" smtClean="0">
                <a:latin typeface="黑体" panose="02010609060101010101" pitchFamily="49" charset="-122"/>
                <a:ea typeface="黑体" panose="02010609060101010101" pitchFamily="49" charset="-122"/>
              </a:rPr>
              <a:t>，</a:t>
            </a:r>
            <a:r>
              <a:rPr lang="zh-CN" altLang="en-US" sz="2400" kern="0" dirty="0" smtClean="0">
                <a:latin typeface="黑体" panose="02010609060101010101" pitchFamily="49" charset="-122"/>
                <a:ea typeface="黑体" panose="02010609060101010101" pitchFamily="49" charset="-122"/>
              </a:rPr>
              <a:t>当向这样更为高远和理想主义的目标去追求时，利润自然就成了副产品。</a:t>
            </a:r>
            <a:endParaRPr lang="en-US" altLang="zh-CN" sz="2400" kern="0" dirty="0" smtClean="0">
              <a:latin typeface="黑体" panose="02010609060101010101" pitchFamily="49" charset="-122"/>
              <a:ea typeface="黑体" panose="02010609060101010101" pitchFamily="49" charset="-122"/>
            </a:endParaRPr>
          </a:p>
        </p:txBody>
      </p:sp>
      <p:pic>
        <p:nvPicPr>
          <p:cNvPr id="8" name="Picture 2" descr="http://www.guyizhou.cn/attachments/All_Files/4200892112108.jp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88075" y="1484784"/>
            <a:ext cx="1811337" cy="2603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3790950" y="1287021"/>
            <a:ext cx="2031325" cy="461665"/>
          </a:xfrm>
          <a:prstGeom prst="rect">
            <a:avLst/>
          </a:prstGeom>
        </p:spPr>
        <p:txBody>
          <a:bodyPr wrap="none">
            <a:spAutoFit/>
          </a:bodyPr>
          <a:lstStyle/>
          <a:p>
            <a:r>
              <a:rPr lang="en-US" altLang="zh-CN" sz="2400" b="1" kern="0" dirty="0">
                <a:latin typeface="黑体" panose="02010609060101010101" pitchFamily="49" charset="-122"/>
                <a:ea typeface="黑体" panose="02010609060101010101" pitchFamily="49" charset="-122"/>
              </a:rPr>
              <a:t>《</a:t>
            </a:r>
            <a:r>
              <a:rPr lang="zh-CN" altLang="en-US" sz="2400" b="1" kern="0" dirty="0">
                <a:effectLst>
                  <a:outerShdw blurRad="38100" dist="38100" dir="2700000" algn="tl">
                    <a:srgbClr val="C0C0C0"/>
                  </a:outerShdw>
                </a:effectLst>
                <a:latin typeface="黑体" panose="02010609060101010101" pitchFamily="49" charset="-122"/>
                <a:ea typeface="黑体" panose="02010609060101010101" pitchFamily="49" charset="-122"/>
              </a:rPr>
              <a:t>基业长青</a:t>
            </a:r>
            <a:r>
              <a:rPr lang="en-US" altLang="zh-CN" sz="2400" b="1" kern="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cxnSp>
        <p:nvCxnSpPr>
          <p:cNvPr id="10" name="直接连接符 9"/>
          <p:cNvCxnSpPr/>
          <p:nvPr/>
        </p:nvCxnSpPr>
        <p:spPr bwMode="auto">
          <a:xfrm>
            <a:off x="3916513" y="1837708"/>
            <a:ext cx="3474887"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12" name="矩形 11"/>
          <p:cNvSpPr/>
          <p:nvPr/>
        </p:nvSpPr>
        <p:spPr>
          <a:xfrm>
            <a:off x="1765588" y="4430256"/>
            <a:ext cx="4946075" cy="2246769"/>
          </a:xfrm>
          <a:prstGeom prst="rect">
            <a:avLst/>
          </a:prstGeom>
        </p:spPr>
        <p:txBody>
          <a:bodyPr wrap="square">
            <a:spAutoFit/>
          </a:bodyPr>
          <a:lstStyle/>
          <a:p>
            <a:pPr marL="533400" indent="-533400">
              <a:spcBef>
                <a:spcPts val="600"/>
              </a:spcBef>
              <a:buClr>
                <a:schemeClr val="tx1"/>
              </a:buClr>
              <a:defRPr/>
            </a:pPr>
            <a:r>
              <a:rPr lang="zh-CN" altLang="en-US" sz="2400" kern="0" dirty="0">
                <a:latin typeface="黑体" panose="02010609060101010101" pitchFamily="49" charset="-122"/>
                <a:ea typeface="黑体" panose="02010609060101010101" pitchFamily="49" charset="-122"/>
              </a:rPr>
              <a:t>松下：</a:t>
            </a:r>
            <a:r>
              <a:rPr lang="zh-CN" altLang="en-US" sz="2400" b="1" kern="0" dirty="0">
                <a:solidFill>
                  <a:srgbClr val="FF0000"/>
                </a:solidFill>
                <a:latin typeface="黑体" panose="02010609060101010101" pitchFamily="49" charset="-122"/>
                <a:ea typeface="黑体" panose="02010609060101010101" pitchFamily="49" charset="-122"/>
              </a:rPr>
              <a:t>利润是客户给我们的</a:t>
            </a:r>
            <a:r>
              <a:rPr lang="zh-CN" altLang="en-US" sz="2400" b="1" kern="0" dirty="0" smtClean="0">
                <a:solidFill>
                  <a:srgbClr val="FF0000"/>
                </a:solidFill>
                <a:latin typeface="黑体" panose="02010609060101010101" pitchFamily="49" charset="-122"/>
                <a:ea typeface="黑体" panose="02010609060101010101" pitchFamily="49" charset="-122"/>
              </a:rPr>
              <a:t>感谢信</a:t>
            </a:r>
            <a:endParaRPr lang="en-US" altLang="zh-CN" sz="2400" b="1" kern="0" dirty="0" smtClean="0">
              <a:solidFill>
                <a:srgbClr val="FF0000"/>
              </a:solidFill>
              <a:latin typeface="黑体" panose="02010609060101010101" pitchFamily="49" charset="-122"/>
              <a:ea typeface="黑体" panose="02010609060101010101" pitchFamily="49" charset="-122"/>
            </a:endParaRPr>
          </a:p>
          <a:p>
            <a:pPr marL="533400" indent="-533400">
              <a:spcBef>
                <a:spcPts val="600"/>
              </a:spcBef>
              <a:buClr>
                <a:schemeClr val="tx1"/>
              </a:buClr>
              <a:defRPr/>
            </a:pPr>
            <a:r>
              <a:rPr lang="zh-CN" altLang="en-US" sz="2400" kern="0" dirty="0" smtClean="0">
                <a:latin typeface="黑体" panose="02010609060101010101" pitchFamily="49" charset="-122"/>
                <a:ea typeface="黑体" panose="02010609060101010101" pitchFamily="49" charset="-122"/>
              </a:rPr>
              <a:t>乔布斯</a:t>
            </a:r>
            <a:r>
              <a:rPr lang="zh-CN" altLang="en-US" sz="2400" kern="0" dirty="0">
                <a:latin typeface="黑体" panose="02010609060101010101" pitchFamily="49" charset="-122"/>
                <a:ea typeface="黑体" panose="02010609060101010101" pitchFamily="49" charset="-122"/>
              </a:rPr>
              <a:t>：</a:t>
            </a:r>
            <a:r>
              <a:rPr lang="zh-CN" altLang="en-US" sz="2400" b="1" kern="0" dirty="0">
                <a:solidFill>
                  <a:srgbClr val="FF0000"/>
                </a:solidFill>
                <a:latin typeface="黑体" panose="02010609060101010101" pitchFamily="49" charset="-122"/>
                <a:ea typeface="黑体" panose="02010609060101010101" pitchFamily="49" charset="-122"/>
              </a:rPr>
              <a:t>“还有一件事</a:t>
            </a:r>
            <a:r>
              <a:rPr lang="en-US" altLang="zh-CN" sz="2400" b="1" kern="0" dirty="0">
                <a:solidFill>
                  <a:srgbClr val="FF0000"/>
                </a:solidFill>
                <a:latin typeface="黑体" panose="02010609060101010101" pitchFamily="49" charset="-122"/>
                <a:ea typeface="黑体" panose="02010609060101010101" pitchFamily="49" charset="-122"/>
              </a:rPr>
              <a:t>……</a:t>
            </a:r>
            <a:r>
              <a:rPr lang="zh-CN" altLang="en-US" sz="2400" b="1" kern="0" dirty="0" smtClean="0">
                <a:solidFill>
                  <a:srgbClr val="FF0000"/>
                </a:solidFill>
                <a:latin typeface="黑体" panose="02010609060101010101" pitchFamily="49" charset="-122"/>
                <a:ea typeface="黑体" panose="02010609060101010101" pitchFamily="49" charset="-122"/>
              </a:rPr>
              <a:t>”</a:t>
            </a:r>
            <a:endParaRPr lang="en-US" altLang="zh-CN" sz="2400" b="1" kern="0" dirty="0">
              <a:solidFill>
                <a:srgbClr val="FF0000"/>
              </a:solidFill>
              <a:latin typeface="黑体" panose="02010609060101010101" pitchFamily="49" charset="-122"/>
              <a:ea typeface="黑体" panose="02010609060101010101" pitchFamily="49" charset="-122"/>
            </a:endParaRPr>
          </a:p>
          <a:p>
            <a:pPr marL="533400" indent="-533400">
              <a:spcBef>
                <a:spcPts val="600"/>
              </a:spcBef>
              <a:buClr>
                <a:schemeClr val="tx1"/>
              </a:buClr>
              <a:defRPr/>
            </a:pPr>
            <a:r>
              <a:rPr lang="zh-CN" altLang="en-US" sz="2400" kern="0" dirty="0">
                <a:latin typeface="黑体" panose="02010609060101010101" pitchFamily="49" charset="-122"/>
                <a:ea typeface="黑体" panose="02010609060101010101" pitchFamily="49" charset="-122"/>
              </a:rPr>
              <a:t>冯仑：</a:t>
            </a:r>
            <a:r>
              <a:rPr lang="zh-CN" altLang="en-US" sz="2400" b="1" kern="0" dirty="0">
                <a:solidFill>
                  <a:srgbClr val="FF0000"/>
                </a:solidFill>
                <a:latin typeface="黑体" panose="02010609060101010101" pitchFamily="49" charset="-122"/>
                <a:ea typeface="黑体" panose="02010609060101010101" pitchFamily="49" charset="-122"/>
              </a:rPr>
              <a:t>追求理想，顺便</a:t>
            </a:r>
            <a:r>
              <a:rPr lang="zh-CN" altLang="en-US" sz="2400" b="1" kern="0" dirty="0" smtClean="0">
                <a:solidFill>
                  <a:srgbClr val="FF0000"/>
                </a:solidFill>
                <a:latin typeface="黑体" panose="02010609060101010101" pitchFamily="49" charset="-122"/>
                <a:ea typeface="黑体" panose="02010609060101010101" pitchFamily="49" charset="-122"/>
              </a:rPr>
              <a:t>赚钱</a:t>
            </a:r>
            <a:endParaRPr lang="en-US" altLang="zh-CN" sz="2400" b="1" kern="0" dirty="0" smtClean="0">
              <a:solidFill>
                <a:srgbClr val="FF0000"/>
              </a:solidFill>
              <a:latin typeface="黑体" panose="02010609060101010101" pitchFamily="49" charset="-122"/>
              <a:ea typeface="黑体" panose="02010609060101010101" pitchFamily="49" charset="-122"/>
            </a:endParaRPr>
          </a:p>
          <a:p>
            <a:pPr marL="533400" indent="-533400">
              <a:spcBef>
                <a:spcPts val="600"/>
              </a:spcBef>
              <a:buClr>
                <a:schemeClr val="tx1"/>
              </a:buClr>
              <a:defRPr/>
            </a:pPr>
            <a:r>
              <a:rPr lang="zh-CN" altLang="en-US" sz="2400" kern="0" dirty="0">
                <a:latin typeface="黑体" panose="02010609060101010101" pitchFamily="49" charset="-122"/>
                <a:ea typeface="黑体" panose="02010609060101010101" pitchFamily="49" charset="-122"/>
              </a:rPr>
              <a:t>马云：</a:t>
            </a:r>
            <a:r>
              <a:rPr lang="zh-CN" altLang="en-US" sz="2400" b="1" kern="0" dirty="0" smtClean="0">
                <a:solidFill>
                  <a:srgbClr val="FF0000"/>
                </a:solidFill>
                <a:latin typeface="黑体" panose="02010609060101010101" pitchFamily="49" charset="-122"/>
                <a:ea typeface="黑体" panose="02010609060101010101" pitchFamily="49" charset="-122"/>
              </a:rPr>
              <a:t>人追钱没劲，钱追人好玩</a:t>
            </a:r>
            <a:endParaRPr lang="en-US" altLang="zh-CN" sz="2400" b="1" kern="0" dirty="0" smtClean="0">
              <a:solidFill>
                <a:srgbClr val="FF0000"/>
              </a:solidFill>
              <a:latin typeface="黑体" panose="02010609060101010101" pitchFamily="49" charset="-122"/>
              <a:ea typeface="黑体" panose="02010609060101010101" pitchFamily="49" charset="-122"/>
            </a:endParaRPr>
          </a:p>
          <a:p>
            <a:pPr marL="533400" indent="-533400">
              <a:spcBef>
                <a:spcPts val="600"/>
              </a:spcBef>
              <a:buClr>
                <a:schemeClr val="tx1"/>
              </a:buClr>
              <a:defRPr/>
            </a:pPr>
            <a:r>
              <a:rPr lang="zh-CN" altLang="en-US" sz="2400" b="1" kern="0" dirty="0" smtClean="0">
                <a:solidFill>
                  <a:srgbClr val="FF0000"/>
                </a:solidFill>
                <a:latin typeface="黑体" panose="02010609060101010101" pitchFamily="49" charset="-122"/>
                <a:ea typeface="黑体" panose="02010609060101010101" pitchFamily="49" charset="-122"/>
              </a:rPr>
              <a:t>凡夫畏果，圣人畏因</a:t>
            </a:r>
            <a:endParaRPr lang="zh-CN" altLang="en-US" sz="2400" b="1" kern="0" dirty="0">
              <a:solidFill>
                <a:srgbClr val="FF0000"/>
              </a:solidFill>
              <a:latin typeface="黑体" panose="02010609060101010101" pitchFamily="49" charset="-122"/>
              <a:ea typeface="黑体" panose="02010609060101010101" pitchFamily="49" charset="-122"/>
            </a:endParaRPr>
          </a:p>
        </p:txBody>
      </p:sp>
      <p:sp>
        <p:nvSpPr>
          <p:cNvPr id="13" name="矩形 12"/>
          <p:cNvSpPr>
            <a:spLocks noChangeArrowheads="1"/>
          </p:cNvSpPr>
          <p:nvPr/>
        </p:nvSpPr>
        <p:spPr bwMode="auto">
          <a:xfrm>
            <a:off x="1562101" y="4430256"/>
            <a:ext cx="5353050" cy="2258903"/>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base">
              <a:spcBef>
                <a:spcPct val="0"/>
              </a:spcBef>
              <a:spcAft>
                <a:spcPct val="0"/>
              </a:spcAft>
            </a:pPr>
            <a:endParaRPr lang="zh-CN" altLang="zh-CN" sz="2400" b="1" dirty="0">
              <a:solidFill>
                <a:srgbClr val="0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791659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51</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solidFill>
                  <a:srgbClr val="000000"/>
                </a:solidFill>
                <a:latin typeface="黑体"/>
              </a:rPr>
              <a:t>天道：使命</a:t>
            </a:r>
            <a:r>
              <a:rPr lang="en-US" altLang="zh-CN" dirty="0">
                <a:solidFill>
                  <a:srgbClr val="000000"/>
                </a:solidFill>
                <a:latin typeface="黑体"/>
              </a:rPr>
              <a:t>——</a:t>
            </a:r>
            <a:r>
              <a:rPr lang="zh-CN" altLang="en-US" dirty="0">
                <a:solidFill>
                  <a:srgbClr val="000000"/>
                </a:solidFill>
                <a:latin typeface="黑体"/>
              </a:rPr>
              <a:t>利润之上的追求</a:t>
            </a:r>
          </a:p>
        </p:txBody>
      </p:sp>
      <p:pic>
        <p:nvPicPr>
          <p:cNvPr id="6" name="Picture 2" descr="http://www.guyizhou.cn/attachments/All_Files/4200892112108.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88075" y="1484784"/>
            <a:ext cx="1811337" cy="26039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3683245" y="1431604"/>
            <a:ext cx="6567488" cy="169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4"/>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4"/>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4"/>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4"/>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4"/>
              </a:buBlip>
              <a:defRPr sz="2000">
                <a:solidFill>
                  <a:schemeClr val="tx1"/>
                </a:solidFill>
                <a:latin typeface="+mn-lt"/>
                <a:ea typeface="宋体" pitchFamily="2" charset="-122"/>
              </a:defRPr>
            </a:lvl9pPr>
          </a:lstStyle>
          <a:p>
            <a:pPr marL="533400" indent="-533400" eaLnBrk="1" hangingPunct="1">
              <a:spcBef>
                <a:spcPts val="600"/>
              </a:spcBef>
            </a:pPr>
            <a:r>
              <a:rPr lang="zh-CN" altLang="en-US" sz="2400" b="1" kern="0" dirty="0" smtClean="0">
                <a:latin typeface="黑体" panose="02010609060101010101" pitchFamily="49" charset="-122"/>
                <a:ea typeface="黑体" panose="02010609060101010101" pitchFamily="49" charset="-122"/>
              </a:rPr>
              <a:t>历史证明</a:t>
            </a:r>
            <a:r>
              <a:rPr lang="zh-CN" altLang="en-US" sz="2400" kern="0" dirty="0" smtClean="0">
                <a:latin typeface="黑体" panose="02010609060101010101" pitchFamily="49" charset="-122"/>
                <a:ea typeface="黑体" panose="02010609060101010101" pitchFamily="49" charset="-122"/>
              </a:rPr>
              <a:t>：凡是成就大事业者，都是理想集团而非利益集团，</a:t>
            </a:r>
            <a:r>
              <a:rPr lang="zh-CN" altLang="en-US" sz="2400" b="1" kern="0" dirty="0" smtClean="0">
                <a:solidFill>
                  <a:srgbClr val="FF0000"/>
                </a:solidFill>
                <a:latin typeface="黑体" panose="02010609060101010101" pitchFamily="49" charset="-122"/>
                <a:ea typeface="黑体" panose="02010609060101010101" pitchFamily="49" charset="-122"/>
              </a:rPr>
              <a:t>利益集团，行而不远，唯有理想集团才能基业长青</a:t>
            </a:r>
            <a:r>
              <a:rPr lang="zh-CN" altLang="en-US" sz="2400" kern="0" dirty="0" smtClean="0">
                <a:solidFill>
                  <a:srgbClr val="FF0000"/>
                </a:solidFill>
                <a:latin typeface="黑体" panose="02010609060101010101" pitchFamily="49" charset="-122"/>
                <a:ea typeface="黑体" panose="02010609060101010101" pitchFamily="49" charset="-122"/>
              </a:rPr>
              <a:t>！</a:t>
            </a:r>
            <a:endParaRPr lang="en-US" altLang="zh-CN" sz="2400" kern="0" dirty="0" smtClean="0">
              <a:solidFill>
                <a:srgbClr val="FF0000"/>
              </a:solidFill>
              <a:latin typeface="黑体" panose="02010609060101010101" pitchFamily="49" charset="-122"/>
              <a:ea typeface="黑体" panose="02010609060101010101" pitchFamily="49" charset="-122"/>
            </a:endParaRPr>
          </a:p>
        </p:txBody>
      </p:sp>
      <p:sp>
        <p:nvSpPr>
          <p:cNvPr id="12" name="矩形 11"/>
          <p:cNvSpPr>
            <a:spLocks noChangeArrowheads="1"/>
          </p:cNvSpPr>
          <p:nvPr/>
        </p:nvSpPr>
        <p:spPr bwMode="auto">
          <a:xfrm>
            <a:off x="6488423" y="3016717"/>
            <a:ext cx="4848446" cy="258398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no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lnSpc>
                <a:spcPct val="250000"/>
              </a:lnSpc>
              <a:spcBef>
                <a:spcPts val="600"/>
              </a:spcBef>
              <a:spcAft>
                <a:spcPct val="0"/>
              </a:spcAft>
              <a:defRPr/>
            </a:pPr>
            <a:r>
              <a:rPr lang="zh-CN" altLang="en-US" sz="2000" b="1" dirty="0">
                <a:solidFill>
                  <a:srgbClr val="000000"/>
                </a:solidFill>
                <a:latin typeface="黑体" panose="02010609060101010101" pitchFamily="49" charset="-122"/>
                <a:ea typeface="黑体" panose="02010609060101010101" pitchFamily="49" charset="-122"/>
                <a:cs typeface="楷体_GB2312"/>
              </a:rPr>
              <a:t>默克：改善人类健康</a:t>
            </a:r>
            <a:endParaRPr lang="en-US" altLang="zh-CN" sz="2000" b="1" dirty="0">
              <a:solidFill>
                <a:srgbClr val="000000"/>
              </a:solidFill>
              <a:latin typeface="黑体" panose="02010609060101010101" pitchFamily="49" charset="-122"/>
              <a:ea typeface="黑体" panose="02010609060101010101" pitchFamily="49" charset="-122"/>
              <a:cs typeface="楷体_GB2312"/>
            </a:endParaRPr>
          </a:p>
          <a:p>
            <a:pPr eaLnBrk="1" fontAlgn="base" hangingPunct="1">
              <a:lnSpc>
                <a:spcPct val="250000"/>
              </a:lnSpc>
              <a:spcBef>
                <a:spcPts val="600"/>
              </a:spcBef>
              <a:spcAft>
                <a:spcPct val="0"/>
              </a:spcAft>
              <a:defRPr/>
            </a:pPr>
            <a:r>
              <a:rPr lang="en-US" altLang="zh-CN" sz="2000" b="1" dirty="0">
                <a:solidFill>
                  <a:srgbClr val="000000"/>
                </a:solidFill>
                <a:latin typeface="黑体" panose="02010609060101010101" pitchFamily="49" charset="-122"/>
                <a:ea typeface="黑体" panose="02010609060101010101" pitchFamily="49" charset="-122"/>
                <a:cs typeface="楷体_GB2312"/>
              </a:rPr>
              <a:t>P&amp;G</a:t>
            </a:r>
            <a:r>
              <a:rPr lang="zh-CN" altLang="en-US" sz="2000" b="1" dirty="0">
                <a:solidFill>
                  <a:srgbClr val="000000"/>
                </a:solidFill>
                <a:latin typeface="黑体" panose="02010609060101010101" pitchFamily="49" charset="-122"/>
                <a:ea typeface="黑体" panose="02010609060101010101" pitchFamily="49" charset="-122"/>
                <a:cs typeface="楷体_GB2312"/>
              </a:rPr>
              <a:t>：</a:t>
            </a:r>
            <a:r>
              <a:rPr lang="en-US" altLang="zh-CN" sz="2000" b="1" dirty="0">
                <a:solidFill>
                  <a:srgbClr val="000000"/>
                </a:solidFill>
                <a:latin typeface="黑体" panose="02010609060101010101" pitchFamily="49" charset="-122"/>
                <a:ea typeface="黑体" panose="02010609060101010101" pitchFamily="49" charset="-122"/>
                <a:cs typeface="楷体_GB2312"/>
              </a:rPr>
              <a:t>Touching lives</a:t>
            </a:r>
            <a:r>
              <a:rPr lang="zh-CN" altLang="en-US" sz="2000" b="1" dirty="0">
                <a:solidFill>
                  <a:srgbClr val="000000"/>
                </a:solidFill>
                <a:latin typeface="黑体" panose="02010609060101010101" pitchFamily="49" charset="-122"/>
                <a:ea typeface="黑体" panose="02010609060101010101" pitchFamily="49" charset="-122"/>
                <a:cs typeface="楷体_GB2312"/>
              </a:rPr>
              <a:t>，</a:t>
            </a:r>
            <a:r>
              <a:rPr lang="en-US" altLang="zh-CN" sz="2000" b="1" dirty="0">
                <a:solidFill>
                  <a:srgbClr val="000000"/>
                </a:solidFill>
                <a:latin typeface="黑体" panose="02010609060101010101" pitchFamily="49" charset="-122"/>
                <a:ea typeface="黑体" panose="02010609060101010101" pitchFamily="49" charset="-122"/>
                <a:cs typeface="楷体_GB2312"/>
              </a:rPr>
              <a:t>improving life</a:t>
            </a:r>
          </a:p>
          <a:p>
            <a:pPr eaLnBrk="1" fontAlgn="base" hangingPunct="1">
              <a:lnSpc>
                <a:spcPct val="250000"/>
              </a:lnSpc>
              <a:spcBef>
                <a:spcPts val="600"/>
              </a:spcBef>
              <a:spcAft>
                <a:spcPct val="0"/>
              </a:spcAft>
              <a:defRPr/>
            </a:pPr>
            <a:r>
              <a:rPr lang="zh-CN" altLang="en-US" sz="2000" b="1" dirty="0">
                <a:solidFill>
                  <a:srgbClr val="000000"/>
                </a:solidFill>
                <a:latin typeface="黑体" panose="02010609060101010101" pitchFamily="49" charset="-122"/>
                <a:ea typeface="黑体" panose="02010609060101010101" pitchFamily="49" charset="-122"/>
                <a:cs typeface="楷体_GB2312"/>
              </a:rPr>
              <a:t>迪斯尼：使人们快活</a:t>
            </a:r>
            <a:endParaRPr lang="en-US" altLang="zh-CN" sz="2000" b="1" dirty="0">
              <a:solidFill>
                <a:srgbClr val="000000"/>
              </a:solidFill>
              <a:latin typeface="黑体" panose="02010609060101010101" pitchFamily="49" charset="-122"/>
              <a:ea typeface="黑体" panose="02010609060101010101" pitchFamily="49" charset="-122"/>
              <a:cs typeface="楷体_GB2312"/>
            </a:endParaRPr>
          </a:p>
        </p:txBody>
      </p:sp>
      <p:sp>
        <p:nvSpPr>
          <p:cNvPr id="13" name="TextBox 15"/>
          <p:cNvSpPr txBox="1"/>
          <p:nvPr/>
        </p:nvSpPr>
        <p:spPr>
          <a:xfrm>
            <a:off x="3986536" y="6002238"/>
            <a:ext cx="4055919" cy="400110"/>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题外话：警惕被欲望偷换了理想！</a:t>
            </a:r>
          </a:p>
        </p:txBody>
      </p:sp>
      <p:sp>
        <p:nvSpPr>
          <p:cNvPr id="14" name="矩形 13"/>
          <p:cNvSpPr>
            <a:spLocks noChangeArrowheads="1"/>
          </p:cNvSpPr>
          <p:nvPr/>
        </p:nvSpPr>
        <p:spPr bwMode="auto">
          <a:xfrm>
            <a:off x="3854695" y="5964137"/>
            <a:ext cx="4319601" cy="486615"/>
          </a:xfrm>
          <a:prstGeom prst="rect">
            <a:avLst/>
          </a:prstGeom>
          <a:noFill/>
          <a:ln w="12700">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noAutofit/>
          </a:bodyPr>
          <a:lstStyle/>
          <a:p>
            <a:pPr fontAlgn="base">
              <a:spcBef>
                <a:spcPct val="0"/>
              </a:spcBef>
              <a:spcAft>
                <a:spcPct val="0"/>
              </a:spcAft>
            </a:pPr>
            <a:endParaRPr lang="zh-CN" altLang="zh-CN" sz="2400" b="1" dirty="0">
              <a:solidFill>
                <a:srgbClr val="000000"/>
              </a:solidFill>
              <a:latin typeface="黑体" panose="02010609060101010101" pitchFamily="49" charset="-122"/>
              <a:ea typeface="黑体" panose="02010609060101010101" pitchFamily="49" charset="-122"/>
            </a:endParaRP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6536" y="3276662"/>
            <a:ext cx="1926097" cy="490706"/>
          </a:xfrm>
          <a:prstGeom prst="rect">
            <a:avLst/>
          </a:prstGeom>
        </p:spPr>
      </p:pic>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3745" y="4131335"/>
            <a:ext cx="1219232" cy="556167"/>
          </a:xfrm>
          <a:prstGeom prst="rect">
            <a:avLst/>
          </a:prstGeom>
        </p:spPr>
      </p:pic>
      <p:pic>
        <p:nvPicPr>
          <p:cNvPr id="22" name="图片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4695" y="4881986"/>
            <a:ext cx="1317206" cy="650432"/>
          </a:xfrm>
          <a:prstGeom prst="rect">
            <a:avLst/>
          </a:prstGeom>
        </p:spPr>
      </p:pic>
    </p:spTree>
    <p:extLst>
      <p:ext uri="{BB962C8B-B14F-4D97-AF65-F5344CB8AC3E}">
        <p14:creationId xmlns:p14="http://schemas.microsoft.com/office/powerpoint/2010/main" val="99223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52</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solidFill>
                  <a:srgbClr val="000000"/>
                </a:solidFill>
                <a:latin typeface="黑体" pitchFamily="49" charset="-122"/>
              </a:rPr>
              <a:t>愿景：愿望的景象</a:t>
            </a:r>
          </a:p>
        </p:txBody>
      </p:sp>
      <p:sp>
        <p:nvSpPr>
          <p:cNvPr id="6" name="Rectangle 47"/>
          <p:cNvSpPr/>
          <p:nvPr/>
        </p:nvSpPr>
        <p:spPr>
          <a:xfrm>
            <a:off x="36374" y="1006476"/>
            <a:ext cx="4096778" cy="5851525"/>
          </a:xfrm>
          <a:prstGeom prst="rect">
            <a:avLst/>
          </a:prstGeom>
          <a:solidFill>
            <a:srgbClr val="191919">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nl-BE" b="1">
              <a:solidFill>
                <a:srgbClr val="FFFFFF"/>
              </a:solidFill>
              <a:latin typeface="黑体" panose="02010609060101010101" pitchFamily="49" charset="-122"/>
              <a:ea typeface="黑体" panose="02010609060101010101" pitchFamily="49" charset="-122"/>
            </a:endParaRPr>
          </a:p>
        </p:txBody>
      </p:sp>
      <p:pic>
        <p:nvPicPr>
          <p:cNvPr id="7" name="Picture 2" descr="http://img1.jike.com/get?name=T1rGLcBTWQ1RCvBVdK"/>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97586" y="1480960"/>
            <a:ext cx="1418240" cy="136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11"/>
          <p:cNvSpPr txBox="1">
            <a:spLocks noChangeArrowheads="1"/>
          </p:cNvSpPr>
          <p:nvPr/>
        </p:nvSpPr>
        <p:spPr bwMode="auto">
          <a:xfrm>
            <a:off x="4790661" y="3428820"/>
            <a:ext cx="6726126" cy="198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628650" indent="-285750" eaLnBrk="1" fontAlgn="base" hangingPunct="1">
              <a:lnSpc>
                <a:spcPct val="150000"/>
              </a:lnSpc>
              <a:spcBef>
                <a:spcPts val="600"/>
              </a:spcBef>
              <a:spcAft>
                <a:spcPct val="0"/>
              </a:spcAft>
              <a:buFont typeface="Wingdings" panose="05000000000000000000" pitchFamily="2" charset="2"/>
              <a:buChar char="p"/>
            </a:pPr>
            <a:r>
              <a:rPr lang="zh-CN" altLang="en-US" b="1" dirty="0" smtClean="0">
                <a:latin typeface="黑体" panose="02010609060101010101" pitchFamily="49" charset="-122"/>
                <a:ea typeface="黑体" panose="02010609060101010101" pitchFamily="49" charset="-122"/>
              </a:rPr>
              <a:t>乔布斯：</a:t>
            </a:r>
            <a:r>
              <a:rPr lang="zh-CN" altLang="zh-CN" b="1" dirty="0" smtClean="0">
                <a:latin typeface="黑体" panose="02010609060101010101" pitchFamily="49" charset="-122"/>
                <a:ea typeface="黑体" panose="02010609060101010101" pitchFamily="49" charset="-122"/>
              </a:rPr>
              <a:t>现</a:t>
            </a:r>
            <a:r>
              <a:rPr lang="zh-CN" altLang="en-US" b="1" dirty="0" smtClean="0">
                <a:latin typeface="黑体" panose="02010609060101010101" pitchFamily="49" charset="-122"/>
                <a:ea typeface="黑体" panose="02010609060101010101" pitchFamily="49" charset="-122"/>
              </a:rPr>
              <a:t>实</a:t>
            </a:r>
            <a:r>
              <a:rPr lang="zh-CN" altLang="zh-CN" b="1" dirty="0">
                <a:latin typeface="黑体" panose="02010609060101010101" pitchFamily="49" charset="-122"/>
                <a:ea typeface="黑体" panose="02010609060101010101" pitchFamily="49" charset="-122"/>
              </a:rPr>
              <a:t>扭曲力</a:t>
            </a:r>
            <a:r>
              <a:rPr lang="zh-CN" altLang="zh-CN" b="1" dirty="0" smtClean="0">
                <a:latin typeface="黑体" panose="02010609060101010101" pitchFamily="49" charset="-122"/>
                <a:ea typeface="黑体" panose="02010609060101010101" pitchFamily="49" charset="-122"/>
              </a:rPr>
              <a:t>场</a:t>
            </a:r>
            <a:r>
              <a:rPr lang="en-US" altLang="zh-CN" b="1" dirty="0">
                <a:latin typeface="黑体" panose="02010609060101010101" pitchFamily="49" charset="-122"/>
                <a:ea typeface="黑体" panose="02010609060101010101" pitchFamily="49" charset="-122"/>
              </a:rPr>
              <a:t>——</a:t>
            </a:r>
            <a:r>
              <a:rPr lang="zh-CN" altLang="zh-CN" b="1" dirty="0" smtClean="0">
                <a:solidFill>
                  <a:srgbClr val="000000"/>
                </a:solidFill>
                <a:latin typeface="黑体" panose="02010609060101010101" pitchFamily="49" charset="-122"/>
                <a:ea typeface="黑体" panose="02010609060101010101" pitchFamily="49" charset="-122"/>
              </a:rPr>
              <a:t>意志</a:t>
            </a:r>
            <a:r>
              <a:rPr lang="zh-CN" altLang="zh-CN" b="1" dirty="0">
                <a:solidFill>
                  <a:srgbClr val="000000"/>
                </a:solidFill>
                <a:latin typeface="黑体" panose="02010609060101010101" pitchFamily="49" charset="-122"/>
                <a:ea typeface="黑体" panose="02010609060101010101" pitchFamily="49" charset="-122"/>
              </a:rPr>
              <a:t>的力量可以改变</a:t>
            </a:r>
            <a:r>
              <a:rPr lang="zh-CN" altLang="zh-CN" b="1" dirty="0" smtClean="0">
                <a:solidFill>
                  <a:srgbClr val="000000"/>
                </a:solidFill>
                <a:latin typeface="黑体" panose="02010609060101010101" pitchFamily="49" charset="-122"/>
                <a:ea typeface="黑体" panose="02010609060101010101" pitchFamily="49" charset="-122"/>
              </a:rPr>
              <a:t>现实</a:t>
            </a:r>
            <a:endParaRPr lang="en-US" altLang="zh-CN" b="1" dirty="0" smtClean="0">
              <a:solidFill>
                <a:srgbClr val="000000"/>
              </a:solidFill>
              <a:latin typeface="黑体" panose="02010609060101010101" pitchFamily="49" charset="-122"/>
              <a:ea typeface="黑体" panose="02010609060101010101" pitchFamily="49" charset="-122"/>
            </a:endParaRPr>
          </a:p>
          <a:p>
            <a:pPr marL="628650" indent="-285750" eaLnBrk="1" fontAlgn="base" hangingPunct="1">
              <a:lnSpc>
                <a:spcPct val="150000"/>
              </a:lnSpc>
              <a:spcBef>
                <a:spcPts val="600"/>
              </a:spcBef>
              <a:spcAft>
                <a:spcPct val="0"/>
              </a:spcAft>
              <a:buFont typeface="Wingdings" panose="05000000000000000000" pitchFamily="2" charset="2"/>
              <a:buChar char="p"/>
            </a:pPr>
            <a:r>
              <a:rPr lang="zh-CN" altLang="en-US" b="1" dirty="0" smtClean="0">
                <a:solidFill>
                  <a:srgbClr val="000000"/>
                </a:solidFill>
                <a:latin typeface="黑体" panose="02010609060101010101" pitchFamily="49" charset="-122"/>
                <a:ea typeface="黑体" panose="02010609060101010101" pitchFamily="49" charset="-122"/>
              </a:rPr>
              <a:t>稻盛和夫</a:t>
            </a:r>
            <a:r>
              <a:rPr lang="zh-CN" altLang="en-US" b="1" dirty="0">
                <a:solidFill>
                  <a:srgbClr val="000000"/>
                </a:solidFill>
                <a:latin typeface="黑体" panose="02010609060101010101" pitchFamily="49" charset="-122"/>
                <a:ea typeface="黑体" panose="02010609060101010101" pitchFamily="49" charset="-122"/>
              </a:rPr>
              <a:t>：深入到潜意识里的愿景</a:t>
            </a:r>
            <a:endParaRPr lang="en-US" altLang="zh-CN" b="1" dirty="0">
              <a:solidFill>
                <a:srgbClr val="000000"/>
              </a:solidFill>
              <a:latin typeface="黑体" panose="02010609060101010101" pitchFamily="49" charset="-122"/>
              <a:ea typeface="黑体" panose="02010609060101010101" pitchFamily="49" charset="-122"/>
            </a:endParaRPr>
          </a:p>
          <a:p>
            <a:pPr marL="628650" indent="-285750" eaLnBrk="1" fontAlgn="base" hangingPunct="1">
              <a:lnSpc>
                <a:spcPct val="150000"/>
              </a:lnSpc>
              <a:spcBef>
                <a:spcPts val="600"/>
              </a:spcBef>
              <a:spcAft>
                <a:spcPct val="0"/>
              </a:spcAft>
              <a:buFont typeface="Wingdings" panose="05000000000000000000" pitchFamily="2" charset="2"/>
              <a:buChar char="p"/>
            </a:pPr>
            <a:r>
              <a:rPr lang="zh-CN" altLang="en-US" b="1" dirty="0">
                <a:solidFill>
                  <a:srgbClr val="000000"/>
                </a:solidFill>
                <a:latin typeface="黑体" panose="02010609060101010101" pitchFamily="49" charset="-122"/>
                <a:ea typeface="黑体" panose="02010609060101010101" pitchFamily="49" charset="-122"/>
              </a:rPr>
              <a:t>境随心转，相由心生</a:t>
            </a:r>
            <a:endParaRPr lang="en-US" altLang="zh-CN" b="1" dirty="0">
              <a:solidFill>
                <a:srgbClr val="000000"/>
              </a:solidFill>
              <a:latin typeface="黑体" panose="02010609060101010101" pitchFamily="49" charset="-122"/>
              <a:ea typeface="黑体" panose="02010609060101010101" pitchFamily="49" charset="-122"/>
            </a:endParaRPr>
          </a:p>
          <a:p>
            <a:pPr marL="628650" indent="-285750" eaLnBrk="1" fontAlgn="base" hangingPunct="1">
              <a:lnSpc>
                <a:spcPct val="150000"/>
              </a:lnSpc>
              <a:spcBef>
                <a:spcPts val="600"/>
              </a:spcBef>
              <a:spcAft>
                <a:spcPct val="0"/>
              </a:spcAft>
              <a:buFont typeface="Wingdings" panose="05000000000000000000" pitchFamily="2" charset="2"/>
              <a:buChar char="p"/>
            </a:pPr>
            <a:r>
              <a:rPr lang="zh-CN" altLang="en-US" b="1" dirty="0" smtClean="0">
                <a:solidFill>
                  <a:srgbClr val="FF0000"/>
                </a:solidFill>
                <a:latin typeface="黑体" panose="02010609060101010101" pitchFamily="49" charset="-122"/>
                <a:ea typeface="黑体" panose="02010609060101010101" pitchFamily="49" charset="-122"/>
              </a:rPr>
              <a:t>胆大包天</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smtClean="0">
                <a:solidFill>
                  <a:srgbClr val="FF0000"/>
                </a:solidFill>
                <a:latin typeface="黑体" panose="02010609060101010101" pitchFamily="49" charset="-122"/>
                <a:ea typeface="黑体" panose="02010609060101010101" pitchFamily="49" charset="-122"/>
              </a:rPr>
              <a:t>志在必得，领导看见</a:t>
            </a:r>
            <a:r>
              <a:rPr lang="en-US" altLang="zh-CN" b="1" dirty="0" smtClean="0">
                <a:solidFill>
                  <a:srgbClr val="FF0000"/>
                </a:solidFill>
                <a:latin typeface="黑体" panose="02010609060101010101" pitchFamily="49" charset="-122"/>
                <a:ea typeface="黑体" panose="02010609060101010101" pitchFamily="49" charset="-122"/>
              </a:rPr>
              <a:t>+</a:t>
            </a:r>
            <a:r>
              <a:rPr lang="zh-CN" altLang="en-US" b="1" dirty="0" smtClean="0">
                <a:solidFill>
                  <a:srgbClr val="FF0000"/>
                </a:solidFill>
                <a:latin typeface="黑体" panose="02010609060101010101" pitchFamily="49" charset="-122"/>
                <a:ea typeface="黑体" panose="02010609060101010101" pitchFamily="49" charset="-122"/>
              </a:rPr>
              <a:t>相信相信</a:t>
            </a:r>
            <a:endParaRPr lang="zh-CN" altLang="zh-CN" b="1" dirty="0">
              <a:solidFill>
                <a:srgbClr val="FF0000"/>
              </a:solidFill>
              <a:latin typeface="黑体" panose="02010609060101010101" pitchFamily="49" charset="-122"/>
              <a:ea typeface="黑体" panose="02010609060101010101" pitchFamily="49" charset="-122"/>
            </a:endParaRPr>
          </a:p>
        </p:txBody>
      </p:sp>
      <p:sp>
        <p:nvSpPr>
          <p:cNvPr id="9" name="文本框 13"/>
          <p:cNvSpPr txBox="1">
            <a:spLocks noChangeArrowheads="1"/>
          </p:cNvSpPr>
          <p:nvPr/>
        </p:nvSpPr>
        <p:spPr bwMode="auto">
          <a:xfrm>
            <a:off x="541267" y="5179595"/>
            <a:ext cx="359009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000" b="1" dirty="0">
                <a:solidFill>
                  <a:srgbClr val="FFFF00"/>
                </a:solidFill>
                <a:latin typeface="黑体" panose="02010609060101010101" pitchFamily="49" charset="-122"/>
                <a:ea typeface="黑体" panose="02010609060101010101" pitchFamily="49" charset="-122"/>
              </a:rPr>
              <a:t>我们希望做成什么样子？</a:t>
            </a:r>
            <a:endParaRPr lang="en-US" altLang="zh-CN" sz="2000" b="1" dirty="0">
              <a:solidFill>
                <a:srgbClr val="FFFF00"/>
              </a:solidFill>
              <a:latin typeface="黑体" panose="02010609060101010101" pitchFamily="49" charset="-122"/>
              <a:ea typeface="黑体" panose="02010609060101010101" pitchFamily="49" charset="-122"/>
            </a:endParaRPr>
          </a:p>
          <a:p>
            <a:pPr eaLnBrk="1" fontAlgn="base" hangingPunct="1">
              <a:spcBef>
                <a:spcPct val="0"/>
              </a:spcBef>
              <a:spcAft>
                <a:spcPct val="0"/>
              </a:spcAft>
            </a:pPr>
            <a:r>
              <a:rPr lang="zh-CN" altLang="en-US" sz="2000" b="1" dirty="0">
                <a:solidFill>
                  <a:srgbClr val="FFFF00"/>
                </a:solidFill>
                <a:latin typeface="黑体" panose="02010609060101010101" pitchFamily="49" charset="-122"/>
                <a:ea typeface="黑体" panose="02010609060101010101" pitchFamily="49" charset="-122"/>
              </a:rPr>
              <a:t>未来是一幅什么样的图景？</a:t>
            </a:r>
          </a:p>
        </p:txBody>
      </p:sp>
      <p:grpSp>
        <p:nvGrpSpPr>
          <p:cNvPr id="10" name="组合 2"/>
          <p:cNvGrpSpPr>
            <a:grpSpLocks/>
          </p:cNvGrpSpPr>
          <p:nvPr/>
        </p:nvGrpSpPr>
        <p:grpSpPr bwMode="auto">
          <a:xfrm>
            <a:off x="513454" y="2151745"/>
            <a:ext cx="3021011" cy="2454276"/>
            <a:chOff x="1208584" y="1844675"/>
            <a:chExt cx="4535488" cy="3816350"/>
          </a:xfrm>
        </p:grpSpPr>
        <p:sp>
          <p:nvSpPr>
            <p:cNvPr id="11" name="直线 3"/>
            <p:cNvSpPr>
              <a:spLocks noChangeShapeType="1"/>
            </p:cNvSpPr>
            <p:nvPr/>
          </p:nvSpPr>
          <p:spPr bwMode="auto">
            <a:xfrm flipV="1">
              <a:off x="1208584" y="1844675"/>
              <a:ext cx="0" cy="3671888"/>
            </a:xfrm>
            <a:prstGeom prst="line">
              <a:avLst/>
            </a:prstGeom>
            <a:noFill/>
            <a:ln w="28575">
              <a:solidFill>
                <a:srgbClr val="FFFF00"/>
              </a:solidFill>
              <a:round/>
              <a:headEnd type="none" w="med" len="me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b="1">
                <a:solidFill>
                  <a:srgbClr val="000000"/>
                </a:solidFill>
                <a:ea typeface="宋体" pitchFamily="2" charset="-122"/>
              </a:endParaRPr>
            </a:p>
          </p:txBody>
        </p:sp>
        <p:sp>
          <p:nvSpPr>
            <p:cNvPr id="12" name="直线 4"/>
            <p:cNvSpPr>
              <a:spLocks noChangeShapeType="1"/>
            </p:cNvSpPr>
            <p:nvPr/>
          </p:nvSpPr>
          <p:spPr bwMode="auto">
            <a:xfrm>
              <a:off x="1208584" y="5485784"/>
              <a:ext cx="4535488" cy="0"/>
            </a:xfrm>
            <a:prstGeom prst="line">
              <a:avLst/>
            </a:prstGeom>
            <a:noFill/>
            <a:ln w="28575">
              <a:solidFill>
                <a:srgbClr val="FFFF00"/>
              </a:solidFill>
              <a:round/>
              <a:headEnd type="none" w="med" len="me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b="1">
                <a:solidFill>
                  <a:srgbClr val="000000"/>
                </a:solidFill>
                <a:ea typeface="宋体" pitchFamily="2" charset="-122"/>
              </a:endParaRPr>
            </a:p>
          </p:txBody>
        </p:sp>
        <p:sp>
          <p:nvSpPr>
            <p:cNvPr id="13" name="任意多边形 7"/>
            <p:cNvSpPr>
              <a:spLocks/>
            </p:cNvSpPr>
            <p:nvPr/>
          </p:nvSpPr>
          <p:spPr bwMode="auto">
            <a:xfrm>
              <a:off x="1208584" y="2276475"/>
              <a:ext cx="3095625" cy="3168650"/>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b="1">
                <a:solidFill>
                  <a:srgbClr val="000000"/>
                </a:solidFill>
                <a:ea typeface="宋体" pitchFamily="2" charset="-122"/>
              </a:endParaRPr>
            </a:p>
          </p:txBody>
        </p:sp>
        <p:sp>
          <p:nvSpPr>
            <p:cNvPr id="14" name="任意多边形 8"/>
            <p:cNvSpPr>
              <a:spLocks/>
            </p:cNvSpPr>
            <p:nvPr/>
          </p:nvSpPr>
          <p:spPr bwMode="auto">
            <a:xfrm rot="-10381904">
              <a:off x="1424484" y="2492375"/>
              <a:ext cx="3095625" cy="3168650"/>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a:lstStyle/>
            <a:p>
              <a:pPr fontAlgn="base">
                <a:spcBef>
                  <a:spcPct val="0"/>
                </a:spcBef>
                <a:spcAft>
                  <a:spcPct val="0"/>
                </a:spcAft>
              </a:pPr>
              <a:endParaRPr lang="zh-CN" altLang="en-US" b="1">
                <a:solidFill>
                  <a:srgbClr val="000000"/>
                </a:solidFill>
                <a:ea typeface="宋体" pitchFamily="2" charset="-122"/>
              </a:endParaRPr>
            </a:p>
          </p:txBody>
        </p:sp>
        <p:sp>
          <p:nvSpPr>
            <p:cNvPr id="15" name="直线 9"/>
            <p:cNvSpPr>
              <a:spLocks noChangeShapeType="1"/>
            </p:cNvSpPr>
            <p:nvPr/>
          </p:nvSpPr>
          <p:spPr bwMode="auto">
            <a:xfrm>
              <a:off x="4304209" y="2276475"/>
              <a:ext cx="144463"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b="1">
                <a:solidFill>
                  <a:srgbClr val="000000"/>
                </a:solidFill>
                <a:ea typeface="宋体" pitchFamily="2" charset="-122"/>
              </a:endParaRPr>
            </a:p>
          </p:txBody>
        </p:sp>
        <p:sp>
          <p:nvSpPr>
            <p:cNvPr id="16" name="直线 10"/>
            <p:cNvSpPr>
              <a:spLocks noChangeShapeType="1"/>
            </p:cNvSpPr>
            <p:nvPr/>
          </p:nvSpPr>
          <p:spPr bwMode="auto">
            <a:xfrm rot="21540000" flipV="1">
              <a:off x="4681336" y="2565400"/>
              <a:ext cx="71437" cy="21590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zh-CN" altLang="en-US" b="1">
                <a:solidFill>
                  <a:srgbClr val="000000"/>
                </a:solidFill>
                <a:ea typeface="宋体" pitchFamily="2" charset="-122"/>
              </a:endParaRPr>
            </a:p>
          </p:txBody>
        </p:sp>
        <p:sp>
          <p:nvSpPr>
            <p:cNvPr id="17" name="自选图形 11"/>
            <p:cNvSpPr>
              <a:spLocks noChangeArrowheads="1"/>
            </p:cNvSpPr>
            <p:nvPr/>
          </p:nvSpPr>
          <p:spPr bwMode="auto">
            <a:xfrm>
              <a:off x="4448665" y="1973287"/>
              <a:ext cx="689843" cy="608936"/>
            </a:xfrm>
            <a:custGeom>
              <a:avLst/>
              <a:gdLst>
                <a:gd name="T0" fmla="*/ 1 w 690562"/>
                <a:gd name="T1" fmla="*/ 274686 h 719138"/>
                <a:gd name="T2" fmla="*/ 263773 w 690562"/>
                <a:gd name="T3" fmla="*/ 274688 h 719138"/>
                <a:gd name="T4" fmla="*/ 345281 w 690562"/>
                <a:gd name="T5" fmla="*/ 0 h 719138"/>
                <a:gd name="T6" fmla="*/ 426789 w 690562"/>
                <a:gd name="T7" fmla="*/ 274688 h 719138"/>
                <a:gd name="T8" fmla="*/ 690561 w 690562"/>
                <a:gd name="T9" fmla="*/ 274686 h 719138"/>
                <a:gd name="T10" fmla="*/ 477164 w 690562"/>
                <a:gd name="T11" fmla="*/ 444450 h 719138"/>
                <a:gd name="T12" fmla="*/ 558676 w 690562"/>
                <a:gd name="T13" fmla="*/ 719136 h 719138"/>
                <a:gd name="T14" fmla="*/ 345281 w 690562"/>
                <a:gd name="T15" fmla="*/ 549369 h 719138"/>
                <a:gd name="T16" fmla="*/ 131886 w 690562"/>
                <a:gd name="T17" fmla="*/ 719136 h 719138"/>
                <a:gd name="T18" fmla="*/ 213398 w 690562"/>
                <a:gd name="T19" fmla="*/ 444450 h 719138"/>
                <a:gd name="T20" fmla="*/ 1 w 690562"/>
                <a:gd name="T21" fmla="*/ 274686 h 7191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0562" h="719138">
                  <a:moveTo>
                    <a:pt x="1" y="274686"/>
                  </a:moveTo>
                  <a:lnTo>
                    <a:pt x="263773" y="274688"/>
                  </a:lnTo>
                  <a:lnTo>
                    <a:pt x="345281" y="0"/>
                  </a:lnTo>
                  <a:lnTo>
                    <a:pt x="426789" y="274688"/>
                  </a:lnTo>
                  <a:lnTo>
                    <a:pt x="690561" y="274686"/>
                  </a:lnTo>
                  <a:lnTo>
                    <a:pt x="477164" y="444450"/>
                  </a:lnTo>
                  <a:lnTo>
                    <a:pt x="558676" y="719136"/>
                  </a:lnTo>
                  <a:lnTo>
                    <a:pt x="345281" y="549369"/>
                  </a:lnTo>
                  <a:lnTo>
                    <a:pt x="131886" y="719136"/>
                  </a:lnTo>
                  <a:lnTo>
                    <a:pt x="213398" y="444450"/>
                  </a:lnTo>
                  <a:lnTo>
                    <a:pt x="1" y="274686"/>
                  </a:lnTo>
                  <a:close/>
                </a:path>
              </a:pathLst>
            </a:custGeom>
            <a:solidFill>
              <a:srgbClr val="CC9900"/>
            </a:solidFill>
            <a:ln w="28575">
              <a:solidFill>
                <a:srgbClr val="FFFF00"/>
              </a:solidFill>
            </a:ln>
            <a:extLst/>
          </p:spPr>
          <p:style>
            <a:lnRef idx="1">
              <a:schemeClr val="accent3"/>
            </a:lnRef>
            <a:fillRef idx="3">
              <a:schemeClr val="accent3"/>
            </a:fillRef>
            <a:effectRef idx="2">
              <a:schemeClr val="accent3"/>
            </a:effectRef>
            <a:fontRef idx="minor">
              <a:schemeClr val="lt1"/>
            </a:fontRef>
          </p:style>
          <p:txBody>
            <a:bodyPr anchor="ctr">
              <a:spAutoFit/>
            </a:bodyPr>
            <a:lstStyle/>
            <a:p>
              <a:pPr>
                <a:defRPr/>
              </a:pPr>
              <a:endParaRPr lang="zh-CN" altLang="en-US" b="1">
                <a:solidFill>
                  <a:srgbClr val="FFFF00"/>
                </a:solidFill>
                <a:latin typeface="微软雅黑" panose="020B0503020204020204" pitchFamily="34" charset="-122"/>
                <a:ea typeface="微软雅黑" panose="020B0503020204020204" pitchFamily="34" charset="-122"/>
              </a:endParaRPr>
            </a:p>
          </p:txBody>
        </p:sp>
      </p:grpSp>
      <p:sp>
        <p:nvSpPr>
          <p:cNvPr id="18" name="文本框 5"/>
          <p:cNvSpPr txBox="1">
            <a:spLocks noChangeArrowheads="1"/>
          </p:cNvSpPr>
          <p:nvPr/>
        </p:nvSpPr>
        <p:spPr bwMode="auto">
          <a:xfrm>
            <a:off x="181666" y="4540932"/>
            <a:ext cx="700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000" b="1">
                <a:solidFill>
                  <a:srgbClr val="FFFF00"/>
                </a:solidFill>
                <a:latin typeface="黑体" panose="02010609060101010101" pitchFamily="49" charset="-122"/>
                <a:ea typeface="黑体" panose="02010609060101010101" pitchFamily="49" charset="-122"/>
              </a:rPr>
              <a:t>使命</a:t>
            </a:r>
          </a:p>
        </p:txBody>
      </p:sp>
      <p:sp>
        <p:nvSpPr>
          <p:cNvPr id="19" name="文本框 13"/>
          <p:cNvSpPr txBox="1">
            <a:spLocks noChangeArrowheads="1"/>
          </p:cNvSpPr>
          <p:nvPr/>
        </p:nvSpPr>
        <p:spPr bwMode="auto">
          <a:xfrm>
            <a:off x="3132759" y="1921875"/>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400" b="1" dirty="0">
                <a:solidFill>
                  <a:srgbClr val="FFFF00"/>
                </a:solidFill>
                <a:latin typeface="微软雅黑" pitchFamily="34" charset="-122"/>
                <a:ea typeface="微软雅黑" pitchFamily="34" charset="-122"/>
              </a:rPr>
              <a:t>愿景</a:t>
            </a:r>
          </a:p>
        </p:txBody>
      </p:sp>
      <p:pic>
        <p:nvPicPr>
          <p:cNvPr id="20" name="Picture 2" descr="http://img1.jike.com/get?name=T1__AJBmbg1RCvBVdK">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0431" y="1480960"/>
            <a:ext cx="1301768" cy="136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1" name="Picture 4" descr="http://img1.jike.com/get?name=T1DCLkB5K51RCvBVdK">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8397" y="1480960"/>
            <a:ext cx="1276647" cy="136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2" descr="c:\users\ADMINI~1\appdata\roaming\360se6\USERDA~1\Temp\U_4239~1.JPG"/>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9211213" y="1480960"/>
            <a:ext cx="1146467" cy="1368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135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53</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solidFill>
                  <a:srgbClr val="000000"/>
                </a:solidFill>
                <a:latin typeface="黑体"/>
              </a:rPr>
              <a:t>愿景：以终为始，形成创造性张力</a:t>
            </a:r>
          </a:p>
        </p:txBody>
      </p:sp>
      <p:cxnSp>
        <p:nvCxnSpPr>
          <p:cNvPr id="6" name="直接箭头连接符 2"/>
          <p:cNvCxnSpPr>
            <a:cxnSpLocks noChangeShapeType="1"/>
          </p:cNvCxnSpPr>
          <p:nvPr/>
        </p:nvCxnSpPr>
        <p:spPr bwMode="auto">
          <a:xfrm>
            <a:off x="724310" y="5455293"/>
            <a:ext cx="9348604" cy="0"/>
          </a:xfrm>
          <a:prstGeom prst="straightConnector1">
            <a:avLst/>
          </a:prstGeom>
          <a:noFill/>
          <a:ln w="254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7" name="直接箭头连接符 5"/>
          <p:cNvCxnSpPr>
            <a:cxnSpLocks noChangeShapeType="1"/>
          </p:cNvCxnSpPr>
          <p:nvPr/>
        </p:nvCxnSpPr>
        <p:spPr bwMode="auto">
          <a:xfrm flipV="1">
            <a:off x="724310" y="1889277"/>
            <a:ext cx="0" cy="3563786"/>
          </a:xfrm>
          <a:prstGeom prst="straightConnector1">
            <a:avLst/>
          </a:prstGeom>
          <a:noFill/>
          <a:ln w="254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11" name="文本框 7"/>
          <p:cNvSpPr txBox="1">
            <a:spLocks noChangeArrowheads="1"/>
          </p:cNvSpPr>
          <p:nvPr/>
        </p:nvSpPr>
        <p:spPr bwMode="auto">
          <a:xfrm>
            <a:off x="3168437" y="5491163"/>
            <a:ext cx="845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000" b="1" dirty="0" smtClean="0">
                <a:solidFill>
                  <a:srgbClr val="000000"/>
                </a:solidFill>
                <a:latin typeface="黑体" pitchFamily="49" charset="-122"/>
                <a:ea typeface="黑体" pitchFamily="49" charset="-122"/>
              </a:rPr>
              <a:t>2015</a:t>
            </a:r>
            <a:endParaRPr lang="zh-CN" altLang="en-US" sz="2000" b="1" dirty="0">
              <a:solidFill>
                <a:srgbClr val="000000"/>
              </a:solidFill>
              <a:latin typeface="黑体" pitchFamily="49" charset="-122"/>
              <a:ea typeface="黑体" pitchFamily="49" charset="-122"/>
            </a:endParaRPr>
          </a:p>
        </p:txBody>
      </p:sp>
      <p:sp>
        <p:nvSpPr>
          <p:cNvPr id="12" name="文本框 8"/>
          <p:cNvSpPr txBox="1">
            <a:spLocks noChangeArrowheads="1"/>
          </p:cNvSpPr>
          <p:nvPr/>
        </p:nvSpPr>
        <p:spPr bwMode="auto">
          <a:xfrm>
            <a:off x="5489518" y="5475288"/>
            <a:ext cx="845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000" b="1" dirty="0" smtClean="0">
                <a:solidFill>
                  <a:srgbClr val="000000"/>
                </a:solidFill>
                <a:latin typeface="黑体" pitchFamily="49" charset="-122"/>
                <a:ea typeface="黑体" pitchFamily="49" charset="-122"/>
              </a:rPr>
              <a:t>2018</a:t>
            </a:r>
            <a:endParaRPr lang="zh-CN" altLang="en-US" sz="2000" b="1" dirty="0">
              <a:solidFill>
                <a:srgbClr val="000000"/>
              </a:solidFill>
              <a:latin typeface="黑体" pitchFamily="49" charset="-122"/>
              <a:ea typeface="黑体" pitchFamily="49" charset="-122"/>
            </a:endParaRPr>
          </a:p>
        </p:txBody>
      </p:sp>
      <p:sp>
        <p:nvSpPr>
          <p:cNvPr id="13" name="文本框 9"/>
          <p:cNvSpPr txBox="1">
            <a:spLocks noChangeArrowheads="1"/>
          </p:cNvSpPr>
          <p:nvPr/>
        </p:nvSpPr>
        <p:spPr bwMode="auto">
          <a:xfrm>
            <a:off x="7430376" y="5473700"/>
            <a:ext cx="84564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en-US" altLang="zh-CN" sz="2000" b="1">
                <a:solidFill>
                  <a:srgbClr val="000000"/>
                </a:solidFill>
                <a:latin typeface="黑体" pitchFamily="49" charset="-122"/>
                <a:ea typeface="黑体" pitchFamily="49" charset="-122"/>
              </a:rPr>
              <a:t>2020</a:t>
            </a:r>
            <a:endParaRPr lang="zh-CN" altLang="en-US" sz="2000" b="1">
              <a:solidFill>
                <a:srgbClr val="000000"/>
              </a:solidFill>
              <a:latin typeface="黑体" pitchFamily="49" charset="-122"/>
              <a:ea typeface="黑体" pitchFamily="49" charset="-122"/>
            </a:endParaRPr>
          </a:p>
        </p:txBody>
      </p:sp>
      <p:sp>
        <p:nvSpPr>
          <p:cNvPr id="14" name="文本框 11"/>
          <p:cNvSpPr txBox="1">
            <a:spLocks noChangeArrowheads="1"/>
          </p:cNvSpPr>
          <p:nvPr/>
        </p:nvSpPr>
        <p:spPr bwMode="auto">
          <a:xfrm>
            <a:off x="9622098" y="5537960"/>
            <a:ext cx="9016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sz="2000" b="1" dirty="0">
                <a:solidFill>
                  <a:srgbClr val="000000"/>
                </a:solidFill>
                <a:latin typeface="黑体" pitchFamily="49" charset="-122"/>
                <a:ea typeface="黑体" pitchFamily="49" charset="-122"/>
              </a:rPr>
              <a:t>年份</a:t>
            </a:r>
          </a:p>
        </p:txBody>
      </p:sp>
      <p:sp>
        <p:nvSpPr>
          <p:cNvPr id="15" name="文本框 16"/>
          <p:cNvSpPr txBox="1">
            <a:spLocks noChangeArrowheads="1"/>
          </p:cNvSpPr>
          <p:nvPr/>
        </p:nvSpPr>
        <p:spPr bwMode="auto">
          <a:xfrm>
            <a:off x="3304346" y="5093768"/>
            <a:ext cx="671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b="1" dirty="0">
                <a:solidFill>
                  <a:srgbClr val="000000"/>
                </a:solidFill>
                <a:latin typeface="黑体" pitchFamily="49" charset="-122"/>
                <a:ea typeface="黑体" pitchFamily="49" charset="-122"/>
              </a:rPr>
              <a:t>现在</a:t>
            </a:r>
          </a:p>
        </p:txBody>
      </p:sp>
      <p:sp>
        <p:nvSpPr>
          <p:cNvPr id="16" name="文本框 17"/>
          <p:cNvSpPr txBox="1">
            <a:spLocks noChangeArrowheads="1"/>
          </p:cNvSpPr>
          <p:nvPr/>
        </p:nvSpPr>
        <p:spPr bwMode="auto">
          <a:xfrm>
            <a:off x="4803817" y="4926568"/>
            <a:ext cx="695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b="1" dirty="0">
                <a:solidFill>
                  <a:srgbClr val="000000"/>
                </a:solidFill>
                <a:latin typeface="黑体" pitchFamily="49" charset="-122"/>
                <a:ea typeface="黑体" pitchFamily="49" charset="-122"/>
              </a:rPr>
              <a:t>展望</a:t>
            </a:r>
          </a:p>
        </p:txBody>
      </p:sp>
      <p:cxnSp>
        <p:nvCxnSpPr>
          <p:cNvPr id="17" name="直接箭头连接符 19"/>
          <p:cNvCxnSpPr>
            <a:cxnSpLocks noChangeShapeType="1"/>
          </p:cNvCxnSpPr>
          <p:nvPr/>
        </p:nvCxnSpPr>
        <p:spPr bwMode="auto">
          <a:xfrm flipV="1">
            <a:off x="3930888" y="4631962"/>
            <a:ext cx="1980000" cy="684000"/>
          </a:xfrm>
          <a:prstGeom prst="straightConnector1">
            <a:avLst/>
          </a:prstGeom>
          <a:noFill/>
          <a:ln w="9525" algn="ctr">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cxnSp>
      <p:cxnSp>
        <p:nvCxnSpPr>
          <p:cNvPr id="18" name="直接连接符 21"/>
          <p:cNvCxnSpPr>
            <a:cxnSpLocks noChangeShapeType="1"/>
          </p:cNvCxnSpPr>
          <p:nvPr/>
        </p:nvCxnSpPr>
        <p:spPr bwMode="auto">
          <a:xfrm>
            <a:off x="5588552" y="4583113"/>
            <a:ext cx="689986" cy="0"/>
          </a:xfrm>
          <a:prstGeom prst="line">
            <a:avLst/>
          </a:prstGeom>
          <a:noFill/>
          <a:ln w="28575" algn="ctr">
            <a:solidFill>
              <a:schemeClr val="tx1"/>
            </a:solidFill>
            <a:miter lim="800000"/>
            <a:headEnd/>
            <a:tailEnd/>
          </a:ln>
          <a:extLst>
            <a:ext uri="{909E8E84-426E-40DD-AFC4-6F175D3DCCD1}">
              <a14:hiddenFill xmlns:a14="http://schemas.microsoft.com/office/drawing/2010/main">
                <a:noFill/>
              </a14:hiddenFill>
            </a:ext>
          </a:extLst>
        </p:spPr>
      </p:cxnSp>
      <p:cxnSp>
        <p:nvCxnSpPr>
          <p:cNvPr id="19" name="直接连接符 22"/>
          <p:cNvCxnSpPr>
            <a:cxnSpLocks noChangeShapeType="1"/>
          </p:cNvCxnSpPr>
          <p:nvPr/>
        </p:nvCxnSpPr>
        <p:spPr bwMode="auto">
          <a:xfrm>
            <a:off x="5627982" y="3392941"/>
            <a:ext cx="648000" cy="0"/>
          </a:xfrm>
          <a:prstGeom prst="line">
            <a:avLst/>
          </a:prstGeom>
          <a:noFill/>
          <a:ln w="28575" algn="ctr">
            <a:solidFill>
              <a:srgbClr val="FF6600"/>
            </a:solidFill>
            <a:miter lim="800000"/>
            <a:headEnd/>
            <a:tailEnd/>
          </a:ln>
          <a:extLst>
            <a:ext uri="{909E8E84-426E-40DD-AFC4-6F175D3DCCD1}">
              <a14:hiddenFill xmlns:a14="http://schemas.microsoft.com/office/drawing/2010/main">
                <a:noFill/>
              </a14:hiddenFill>
            </a:ext>
          </a:extLst>
        </p:spPr>
      </p:cxnSp>
      <p:cxnSp>
        <p:nvCxnSpPr>
          <p:cNvPr id="20" name="直接箭头连接符 26"/>
          <p:cNvCxnSpPr>
            <a:cxnSpLocks noChangeShapeType="1"/>
          </p:cNvCxnSpPr>
          <p:nvPr/>
        </p:nvCxnSpPr>
        <p:spPr bwMode="auto">
          <a:xfrm flipH="1">
            <a:off x="6010277" y="2518398"/>
            <a:ext cx="1752930" cy="789952"/>
          </a:xfrm>
          <a:prstGeom prst="straightConnector1">
            <a:avLst/>
          </a:prstGeom>
          <a:noFill/>
          <a:ln w="28575" algn="ctr">
            <a:solidFill>
              <a:srgbClr val="FF6600"/>
            </a:solidFill>
            <a:miter lim="800000"/>
            <a:headEnd/>
            <a:tailEnd type="triangle" w="med" len="med"/>
          </a:ln>
          <a:extLst>
            <a:ext uri="{909E8E84-426E-40DD-AFC4-6F175D3DCCD1}">
              <a14:hiddenFill xmlns:a14="http://schemas.microsoft.com/office/drawing/2010/main">
                <a:noFill/>
              </a14:hiddenFill>
            </a:ext>
          </a:extLst>
        </p:spPr>
      </p:cxnSp>
      <p:sp>
        <p:nvSpPr>
          <p:cNvPr id="21" name="五角星 20"/>
          <p:cNvSpPr/>
          <p:nvPr/>
        </p:nvSpPr>
        <p:spPr bwMode="auto">
          <a:xfrm>
            <a:off x="7763207" y="2141538"/>
            <a:ext cx="374650" cy="355600"/>
          </a:xfrm>
          <a:prstGeom prst="star5">
            <a:avLst/>
          </a:prstGeom>
          <a:solidFill>
            <a:srgbClr val="FF0000"/>
          </a:solidFill>
          <a:ln w="9525" cap="flat" cmpd="sng" algn="ctr">
            <a:solidFill>
              <a:srgbClr val="FF6600"/>
            </a:solidFill>
            <a:prstDash val="solid"/>
            <a:miter lim="800000"/>
            <a:headEnd type="none" w="med" len="med"/>
            <a:tailEnd type="none" w="med" len="med"/>
          </a:ln>
          <a:effectLst/>
        </p:spPr>
        <p:txBody>
          <a:bodyPr wrap="none"/>
          <a:lstStyle/>
          <a:p>
            <a:pPr defTabSz="912754" fontAlgn="base">
              <a:spcBef>
                <a:spcPct val="0"/>
              </a:spcBef>
              <a:spcAft>
                <a:spcPct val="0"/>
              </a:spcAft>
              <a:defRPr/>
            </a:pPr>
            <a:endParaRPr lang="zh-CN" altLang="en-US" sz="1797" b="1">
              <a:solidFill>
                <a:prstClr val="black"/>
              </a:solidFill>
              <a:ea typeface="宋体" pitchFamily="2" charset="-122"/>
            </a:endParaRPr>
          </a:p>
        </p:txBody>
      </p:sp>
      <p:sp>
        <p:nvSpPr>
          <p:cNvPr id="22" name="文本框 29"/>
          <p:cNvSpPr txBox="1">
            <a:spLocks noChangeArrowheads="1"/>
          </p:cNvSpPr>
          <p:nvPr/>
        </p:nvSpPr>
        <p:spPr bwMode="auto">
          <a:xfrm>
            <a:off x="7485333" y="1655207"/>
            <a:ext cx="9303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sz="2400" b="1" dirty="0">
                <a:solidFill>
                  <a:srgbClr val="000000"/>
                </a:solidFill>
                <a:latin typeface="黑体" pitchFamily="49" charset="-122"/>
                <a:ea typeface="黑体" pitchFamily="49" charset="-122"/>
              </a:rPr>
              <a:t>愿景</a:t>
            </a:r>
          </a:p>
        </p:txBody>
      </p:sp>
      <p:sp>
        <p:nvSpPr>
          <p:cNvPr id="23" name="文本框 17"/>
          <p:cNvSpPr txBox="1">
            <a:spLocks noChangeArrowheads="1"/>
          </p:cNvSpPr>
          <p:nvPr/>
        </p:nvSpPr>
        <p:spPr bwMode="auto">
          <a:xfrm>
            <a:off x="6587465" y="2413468"/>
            <a:ext cx="695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b="1" dirty="0">
                <a:solidFill>
                  <a:srgbClr val="000000"/>
                </a:solidFill>
                <a:latin typeface="黑体" pitchFamily="49" charset="-122"/>
                <a:ea typeface="黑体" pitchFamily="49" charset="-122"/>
              </a:rPr>
              <a:t>回溯</a:t>
            </a:r>
          </a:p>
        </p:txBody>
      </p:sp>
      <p:sp>
        <p:nvSpPr>
          <p:cNvPr id="25" name="文本框 32"/>
          <p:cNvSpPr txBox="1"/>
          <p:nvPr/>
        </p:nvSpPr>
        <p:spPr bwMode="auto">
          <a:xfrm>
            <a:off x="6304285" y="3668750"/>
            <a:ext cx="322263" cy="645433"/>
          </a:xfrm>
          <a:prstGeom prst="rect">
            <a:avLst/>
          </a:prstGeom>
          <a:noFill/>
        </p:spPr>
        <p:txBody>
          <a:bodyPr>
            <a:spAutoFit/>
          </a:bodyPr>
          <a:lstStyle/>
          <a:p>
            <a:pPr defTabSz="912754" fontAlgn="base">
              <a:spcBef>
                <a:spcPct val="0"/>
              </a:spcBef>
              <a:spcAft>
                <a:spcPct val="0"/>
              </a:spcAft>
              <a:defRPr/>
            </a:pPr>
            <a:r>
              <a:rPr lang="zh-CN" altLang="en-US" sz="1797" b="1" dirty="0">
                <a:solidFill>
                  <a:prstClr val="black"/>
                </a:solidFill>
                <a:latin typeface="宋体" panose="02010600030101010101" pitchFamily="2" charset="-122"/>
                <a:ea typeface="宋体" pitchFamily="2" charset="-122"/>
              </a:rPr>
              <a:t>差距</a:t>
            </a:r>
          </a:p>
        </p:txBody>
      </p:sp>
      <p:sp>
        <p:nvSpPr>
          <p:cNvPr id="26" name="矩形 25"/>
          <p:cNvSpPr/>
          <p:nvPr/>
        </p:nvSpPr>
        <p:spPr bwMode="auto">
          <a:xfrm>
            <a:off x="8415731" y="1612887"/>
            <a:ext cx="3405854" cy="1365621"/>
          </a:xfrm>
          <a:prstGeom prst="rect">
            <a:avLst/>
          </a:prstGeom>
          <a:solidFill>
            <a:srgbClr val="CC9900">
              <a:alpha val="69000"/>
            </a:srgbClr>
          </a:solidFill>
          <a:ln w="9525" cap="flat" cmpd="sng" algn="ctr">
            <a:noFill/>
            <a:prstDash val="solid"/>
            <a:miter lim="800000"/>
            <a:headEnd type="none" w="med" len="med"/>
            <a:tailEnd type="none" w="med" len="med"/>
          </a:ln>
          <a:effectLst/>
        </p:spPr>
        <p:txBody>
          <a:bodyPr>
            <a:noAutofit/>
          </a:bodyPr>
          <a:lstStyle/>
          <a:p>
            <a:pPr defTabSz="912754" fontAlgn="base">
              <a:lnSpc>
                <a:spcPct val="140000"/>
              </a:lnSpc>
              <a:spcBef>
                <a:spcPct val="0"/>
              </a:spcBef>
              <a:spcAft>
                <a:spcPct val="0"/>
              </a:spcAft>
              <a:defRPr/>
            </a:pPr>
            <a:r>
              <a:rPr lang="zh-CN" altLang="en-US" sz="2000" b="1" dirty="0">
                <a:solidFill>
                  <a:prstClr val="black"/>
                </a:solidFill>
                <a:latin typeface="黑体" panose="02010609060101010101" pitchFamily="49" charset="-122"/>
                <a:ea typeface="黑体" panose="02010609060101010101" pitchFamily="49" charset="-122"/>
              </a:rPr>
              <a:t>使命和愿景</a:t>
            </a:r>
            <a:r>
              <a:rPr lang="zh-CN" altLang="en-US" sz="2000" b="1" dirty="0" smtClean="0">
                <a:solidFill>
                  <a:prstClr val="black"/>
                </a:solidFill>
                <a:latin typeface="黑体" panose="02010609060101010101" pitchFamily="49" charset="-122"/>
                <a:ea typeface="黑体" panose="02010609060101010101" pitchFamily="49" charset="-122"/>
              </a:rPr>
              <a:t>：</a:t>
            </a:r>
            <a:endParaRPr lang="zh-CN" altLang="en-US" sz="2000" b="1" dirty="0">
              <a:solidFill>
                <a:prstClr val="black"/>
              </a:solidFill>
              <a:latin typeface="黑体" panose="02010609060101010101" pitchFamily="49" charset="-122"/>
              <a:ea typeface="黑体" panose="02010609060101010101" pitchFamily="49" charset="-122"/>
            </a:endParaRPr>
          </a:p>
          <a:p>
            <a:pPr defTabSz="912754" fontAlgn="base">
              <a:lnSpc>
                <a:spcPct val="140000"/>
              </a:lnSpc>
              <a:spcBef>
                <a:spcPct val="0"/>
              </a:spcBef>
              <a:spcAft>
                <a:spcPct val="0"/>
              </a:spcAft>
              <a:defRPr/>
            </a:pPr>
            <a:r>
              <a:rPr lang="zh-CN" altLang="en-US" b="1" dirty="0">
                <a:solidFill>
                  <a:prstClr val="black"/>
                </a:solidFill>
                <a:latin typeface="黑体" panose="02010609060101010101" pitchFamily="49" charset="-122"/>
                <a:ea typeface="黑体" panose="02010609060101010101" pitchFamily="49" charset="-122"/>
              </a:rPr>
              <a:t>十年或更久以后，</a:t>
            </a:r>
            <a:r>
              <a:rPr lang="zh-CN" altLang="en-US" b="1" dirty="0" smtClean="0">
                <a:solidFill>
                  <a:prstClr val="black"/>
                </a:solidFill>
                <a:latin typeface="黑体" panose="02010609060101010101" pitchFamily="49" charset="-122"/>
                <a:ea typeface="黑体" panose="02010609060101010101" pitchFamily="49" charset="-122"/>
              </a:rPr>
              <a:t>我们希望</a:t>
            </a:r>
            <a:r>
              <a:rPr lang="zh-CN" altLang="en-US" b="1" dirty="0">
                <a:solidFill>
                  <a:prstClr val="black"/>
                </a:solidFill>
                <a:latin typeface="黑体" panose="02010609060101010101" pitchFamily="49" charset="-122"/>
                <a:ea typeface="黑体" panose="02010609060101010101" pitchFamily="49" charset="-122"/>
              </a:rPr>
              <a:t>成为什么样的企业？</a:t>
            </a:r>
            <a:endParaRPr lang="en-US" altLang="zh-CN" b="1" dirty="0">
              <a:solidFill>
                <a:prstClr val="black"/>
              </a:solidFill>
              <a:latin typeface="黑体" panose="02010609060101010101" pitchFamily="49" charset="-122"/>
              <a:ea typeface="黑体" panose="02010609060101010101" pitchFamily="49" charset="-122"/>
            </a:endParaRPr>
          </a:p>
        </p:txBody>
      </p:sp>
      <p:cxnSp>
        <p:nvCxnSpPr>
          <p:cNvPr id="27" name="直接连接符 38"/>
          <p:cNvCxnSpPr>
            <a:cxnSpLocks noChangeShapeType="1"/>
            <a:endCxn id="29" idx="1"/>
          </p:cNvCxnSpPr>
          <p:nvPr/>
        </p:nvCxnSpPr>
        <p:spPr bwMode="auto">
          <a:xfrm>
            <a:off x="6110314" y="3421996"/>
            <a:ext cx="2305417" cy="819984"/>
          </a:xfrm>
          <a:prstGeom prst="line">
            <a:avLst/>
          </a:prstGeom>
          <a:noFill/>
          <a:ln w="6350" algn="ctr">
            <a:solidFill>
              <a:schemeClr val="tx1"/>
            </a:solidFill>
            <a:miter lim="800000"/>
            <a:headEnd/>
            <a:tailEnd/>
          </a:ln>
          <a:extLst>
            <a:ext uri="{909E8E84-426E-40DD-AFC4-6F175D3DCCD1}">
              <a14:hiddenFill xmlns:a14="http://schemas.microsoft.com/office/drawing/2010/main">
                <a:noFill/>
              </a14:hiddenFill>
            </a:ext>
          </a:extLst>
        </p:spPr>
      </p:cxnSp>
      <p:sp>
        <p:nvSpPr>
          <p:cNvPr id="29" name="矩形 28"/>
          <p:cNvSpPr/>
          <p:nvPr/>
        </p:nvSpPr>
        <p:spPr bwMode="auto">
          <a:xfrm>
            <a:off x="8415731" y="3358508"/>
            <a:ext cx="3405854" cy="1766943"/>
          </a:xfrm>
          <a:prstGeom prst="rect">
            <a:avLst/>
          </a:prstGeom>
          <a:solidFill>
            <a:srgbClr val="CC9900">
              <a:alpha val="69000"/>
            </a:srgbClr>
          </a:solidFill>
          <a:ln w="9525" cap="flat" cmpd="sng" algn="ctr">
            <a:noFill/>
            <a:prstDash val="solid"/>
            <a:miter lim="800000"/>
            <a:headEnd type="none" w="med" len="med"/>
            <a:tailEnd type="none" w="med" len="med"/>
          </a:ln>
          <a:effectLst/>
        </p:spPr>
        <p:txBody>
          <a:bodyPr>
            <a:noAutofit/>
          </a:bodyPr>
          <a:lstStyle/>
          <a:p>
            <a:pPr defTabSz="912754" fontAlgn="base">
              <a:lnSpc>
                <a:spcPct val="140000"/>
              </a:lnSpc>
              <a:spcBef>
                <a:spcPct val="0"/>
              </a:spcBef>
              <a:spcAft>
                <a:spcPct val="0"/>
              </a:spcAft>
              <a:defRPr/>
            </a:pPr>
            <a:r>
              <a:rPr lang="zh-CN" altLang="en-US" sz="2000" b="1" dirty="0">
                <a:solidFill>
                  <a:prstClr val="black"/>
                </a:solidFill>
                <a:latin typeface="黑体" panose="02010609060101010101" pitchFamily="49" charset="-122"/>
                <a:ea typeface="黑体" panose="02010609060101010101" pitchFamily="49" charset="-122"/>
              </a:rPr>
              <a:t>战略目标</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smtClean="0">
                <a:solidFill>
                  <a:prstClr val="black"/>
                </a:solidFill>
                <a:latin typeface="黑体" panose="02010609060101010101" pitchFamily="49" charset="-122"/>
                <a:ea typeface="黑体" panose="02010609060101010101" pitchFamily="49" charset="-122"/>
              </a:rPr>
              <a:t>演绎</a:t>
            </a:r>
            <a:r>
              <a:rPr lang="en-US" altLang="zh-CN" sz="2000" b="1" dirty="0" smtClean="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a:t>
            </a:r>
            <a:endParaRPr lang="en-US" altLang="zh-CN" sz="2000" b="1" dirty="0">
              <a:solidFill>
                <a:prstClr val="black"/>
              </a:solidFill>
              <a:latin typeface="黑体" panose="02010609060101010101" pitchFamily="49" charset="-122"/>
              <a:ea typeface="黑体" panose="02010609060101010101" pitchFamily="49" charset="-122"/>
            </a:endParaRPr>
          </a:p>
          <a:p>
            <a:pPr defTabSz="912754" fontAlgn="base">
              <a:lnSpc>
                <a:spcPct val="140000"/>
              </a:lnSpc>
              <a:spcBef>
                <a:spcPts val="600"/>
              </a:spcBef>
              <a:spcAft>
                <a:spcPct val="0"/>
              </a:spcAft>
              <a:defRPr/>
            </a:pPr>
            <a:r>
              <a:rPr lang="zh-CN" altLang="en-US" b="1" dirty="0">
                <a:solidFill>
                  <a:prstClr val="black"/>
                </a:solidFill>
                <a:latin typeface="黑体" panose="02010609060101010101" pitchFamily="49" charset="-122"/>
                <a:ea typeface="黑体" panose="02010609060101010101" pitchFamily="49" charset="-122"/>
              </a:rPr>
              <a:t>为达到远期目标和愿景，企业在</a:t>
            </a:r>
            <a:r>
              <a:rPr lang="zh-CN" altLang="en-US" b="1" dirty="0" smtClean="0">
                <a:solidFill>
                  <a:prstClr val="black"/>
                </a:solidFill>
                <a:latin typeface="黑体" panose="02010609060101010101" pitchFamily="49" charset="-122"/>
                <a:ea typeface="黑体" panose="02010609060101010101" pitchFamily="49" charset="-122"/>
              </a:rPr>
              <a:t>未来的五年前需要做到什么样子？</a:t>
            </a:r>
            <a:endParaRPr lang="zh-CN" altLang="en-US" b="1" dirty="0">
              <a:solidFill>
                <a:prstClr val="black"/>
              </a:solidFill>
              <a:latin typeface="黑体" panose="02010609060101010101" pitchFamily="49" charset="-122"/>
              <a:ea typeface="黑体" panose="02010609060101010101" pitchFamily="49" charset="-122"/>
            </a:endParaRPr>
          </a:p>
        </p:txBody>
      </p:sp>
      <p:sp>
        <p:nvSpPr>
          <p:cNvPr id="30" name="矩形 29"/>
          <p:cNvSpPr/>
          <p:nvPr/>
        </p:nvSpPr>
        <p:spPr bwMode="auto">
          <a:xfrm>
            <a:off x="858272" y="3040764"/>
            <a:ext cx="3617626" cy="1800000"/>
          </a:xfrm>
          <a:prstGeom prst="rect">
            <a:avLst/>
          </a:prstGeom>
          <a:solidFill>
            <a:srgbClr val="CC9900">
              <a:alpha val="69000"/>
            </a:srgbClr>
          </a:solidFill>
          <a:ln w="9525" cap="flat" cmpd="sng" algn="ctr">
            <a:noFill/>
            <a:prstDash val="solid"/>
            <a:miter lim="800000"/>
            <a:headEnd type="none" w="med" len="med"/>
            <a:tailEnd type="none" w="med" len="med"/>
          </a:ln>
          <a:effectLst/>
        </p:spPr>
        <p:txBody>
          <a:bodyPr/>
          <a:lstStyle/>
          <a:p>
            <a:pPr defTabSz="912754" fontAlgn="base">
              <a:spcBef>
                <a:spcPct val="0"/>
              </a:spcBef>
              <a:spcAft>
                <a:spcPct val="0"/>
              </a:spcAft>
              <a:defRPr/>
            </a:pPr>
            <a:r>
              <a:rPr lang="zh-CN" altLang="en-US" sz="2000" b="1" dirty="0">
                <a:solidFill>
                  <a:prstClr val="black"/>
                </a:solidFill>
                <a:latin typeface="黑体" panose="02010609060101010101" pitchFamily="49" charset="-122"/>
                <a:ea typeface="黑体" panose="02010609060101010101" pitchFamily="49" charset="-122"/>
              </a:rPr>
              <a:t>五年后现实的业务前景</a:t>
            </a:r>
            <a:r>
              <a:rPr lang="en-US" altLang="zh-CN" sz="2000" b="1" dirty="0">
                <a:solidFill>
                  <a:prstClr val="black"/>
                </a:solidFill>
                <a:latin typeface="黑体" panose="02010609060101010101" pitchFamily="49" charset="-122"/>
                <a:ea typeface="黑体" panose="02010609060101010101" pitchFamily="49" charset="-122"/>
              </a:rPr>
              <a:t>[</a:t>
            </a:r>
            <a:r>
              <a:rPr lang="zh-CN" altLang="en-US" sz="2000" b="1" dirty="0" smtClean="0">
                <a:solidFill>
                  <a:prstClr val="black"/>
                </a:solidFill>
                <a:latin typeface="黑体" panose="02010609060101010101" pitchFamily="49" charset="-122"/>
                <a:ea typeface="黑体" panose="02010609060101010101" pitchFamily="49" charset="-122"/>
              </a:rPr>
              <a:t>归纳</a:t>
            </a:r>
            <a:r>
              <a:rPr lang="en-US" altLang="zh-CN" sz="2000" b="1" dirty="0" smtClean="0">
                <a:solidFill>
                  <a:prstClr val="black"/>
                </a:solidFill>
                <a:latin typeface="黑体" panose="02010609060101010101" pitchFamily="49" charset="-122"/>
                <a:ea typeface="黑体" panose="02010609060101010101" pitchFamily="49" charset="-122"/>
              </a:rPr>
              <a:t>]</a:t>
            </a:r>
            <a:r>
              <a:rPr lang="zh-CN" altLang="en-US" sz="2000" b="1" dirty="0">
                <a:solidFill>
                  <a:prstClr val="black"/>
                </a:solidFill>
                <a:latin typeface="黑体" panose="02010609060101010101" pitchFamily="49" charset="-122"/>
                <a:ea typeface="黑体" panose="02010609060101010101" pitchFamily="49" charset="-122"/>
              </a:rPr>
              <a:t>：</a:t>
            </a:r>
            <a:endParaRPr lang="en-US" altLang="zh-CN" sz="2000" b="1" dirty="0">
              <a:solidFill>
                <a:prstClr val="black"/>
              </a:solidFill>
              <a:latin typeface="黑体" panose="02010609060101010101" pitchFamily="49" charset="-122"/>
              <a:ea typeface="黑体" panose="02010609060101010101" pitchFamily="49" charset="-122"/>
            </a:endParaRPr>
          </a:p>
          <a:p>
            <a:pPr marL="285750" indent="-285750" defTabSz="912754" fontAlgn="base">
              <a:lnSpc>
                <a:spcPct val="130000"/>
              </a:lnSpc>
              <a:spcBef>
                <a:spcPts val="600"/>
              </a:spcBef>
              <a:spcAft>
                <a:spcPct val="0"/>
              </a:spcAft>
              <a:buFont typeface="Wingdings" panose="05000000000000000000" pitchFamily="2" charset="2"/>
              <a:buChar char="p"/>
              <a:defRPr/>
            </a:pPr>
            <a:r>
              <a:rPr lang="zh-CN" altLang="en-US" b="1" dirty="0">
                <a:solidFill>
                  <a:prstClr val="black"/>
                </a:solidFill>
                <a:latin typeface="黑体" panose="02010609060101010101" pitchFamily="49" charset="-122"/>
                <a:ea typeface="黑体" panose="02010609060101010101" pitchFamily="49" charset="-122"/>
              </a:rPr>
              <a:t>假定现已沉淀</a:t>
            </a:r>
            <a:r>
              <a:rPr lang="zh-CN" altLang="en-US" b="1" dirty="0" smtClean="0">
                <a:solidFill>
                  <a:prstClr val="black"/>
                </a:solidFill>
                <a:latin typeface="黑体" panose="02010609060101010101" pitchFamily="49" charset="-122"/>
                <a:ea typeface="黑体" panose="02010609060101010101" pitchFamily="49" charset="-122"/>
              </a:rPr>
              <a:t>的业务与管理模式不变，五年后会走到哪里？</a:t>
            </a:r>
            <a:endParaRPr lang="zh-CN" altLang="en-US" b="1" dirty="0">
              <a:solidFill>
                <a:prstClr val="black"/>
              </a:solidFill>
              <a:latin typeface="黑体" panose="02010609060101010101" pitchFamily="49" charset="-122"/>
              <a:ea typeface="黑体" panose="02010609060101010101" pitchFamily="49" charset="-122"/>
            </a:endParaRPr>
          </a:p>
        </p:txBody>
      </p:sp>
      <p:sp>
        <p:nvSpPr>
          <p:cNvPr id="32" name="五边形 44"/>
          <p:cNvSpPr>
            <a:spLocks noChangeArrowheads="1"/>
          </p:cNvSpPr>
          <p:nvPr/>
        </p:nvSpPr>
        <p:spPr bwMode="auto">
          <a:xfrm rot="5400000">
            <a:off x="4783974" y="937159"/>
            <a:ext cx="735012" cy="3109913"/>
          </a:xfrm>
          <a:prstGeom prst="homePlate">
            <a:avLst>
              <a:gd name="adj" fmla="val 37111"/>
            </a:avLst>
          </a:prstGeom>
          <a:solidFill>
            <a:srgbClr val="CC9900">
              <a:alpha val="69000"/>
            </a:srgbClr>
          </a:solidFill>
          <a:ln w="9525" algn="ctr">
            <a:noFill/>
            <a:miter lim="800000"/>
            <a:headEnd/>
            <a:tailEnd/>
          </a:ln>
        </p:spPr>
        <p:txBody>
          <a:bodyPr wrap="none"/>
          <a:lstStyle>
            <a:lvl1pPr>
              <a:defRPr kumimoji="1" sz="2400">
                <a:solidFill>
                  <a:schemeClr val="tx1"/>
                </a:solidFill>
                <a:latin typeface="Times New Roman" panose="02020603050405020304" pitchFamily="18" charset="0"/>
                <a:ea typeface="新細明體" panose="02020500000000000000" pitchFamily="18" charset="-120"/>
              </a:defRPr>
            </a:lvl1pPr>
            <a:lvl2pPr marL="742950" indent="-285750">
              <a:defRPr kumimoji="1" sz="2400">
                <a:solidFill>
                  <a:schemeClr val="tx1"/>
                </a:solidFill>
                <a:latin typeface="Times New Roman" panose="02020603050405020304" pitchFamily="18" charset="0"/>
                <a:ea typeface="新細明體" panose="02020500000000000000" pitchFamily="18" charset="-120"/>
              </a:defRPr>
            </a:lvl2pPr>
            <a:lvl3pPr marL="1143000" indent="-228600">
              <a:defRPr kumimoji="1" sz="2400">
                <a:solidFill>
                  <a:schemeClr val="tx1"/>
                </a:solidFill>
                <a:latin typeface="Times New Roman" panose="02020603050405020304" pitchFamily="18" charset="0"/>
                <a:ea typeface="新細明體" panose="02020500000000000000" pitchFamily="18" charset="-120"/>
              </a:defRPr>
            </a:lvl3pPr>
            <a:lvl4pPr marL="1600200" indent="-228600">
              <a:defRPr kumimoji="1" sz="2400">
                <a:solidFill>
                  <a:schemeClr val="tx1"/>
                </a:solidFill>
                <a:latin typeface="Times New Roman" panose="02020603050405020304" pitchFamily="18" charset="0"/>
                <a:ea typeface="新細明體" panose="02020500000000000000" pitchFamily="18" charset="-120"/>
              </a:defRPr>
            </a:lvl4pPr>
            <a:lvl5pPr marL="2057400" indent="-228600">
              <a:defRPr kumimoji="1" sz="2400">
                <a:solidFill>
                  <a:schemeClr val="tx1"/>
                </a:solidFill>
                <a:latin typeface="Times New Roman" panose="02020603050405020304" pitchFamily="18" charset="0"/>
                <a:ea typeface="新細明體" panose="02020500000000000000" pitchFamily="18" charset="-120"/>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新細明體" panose="02020500000000000000" pitchFamily="18" charset="-120"/>
              </a:defRPr>
            </a:lvl9pPr>
          </a:lstStyle>
          <a:p>
            <a:pPr defTabSz="912754" fontAlgn="base">
              <a:spcBef>
                <a:spcPct val="0"/>
              </a:spcBef>
              <a:spcAft>
                <a:spcPct val="0"/>
              </a:spcAft>
              <a:defRPr/>
            </a:pPr>
            <a:endParaRPr lang="zh-CN" altLang="en-US" sz="2396" b="1">
              <a:solidFill>
                <a:srgbClr val="333399"/>
              </a:solidFill>
            </a:endParaRPr>
          </a:p>
        </p:txBody>
      </p:sp>
      <p:sp>
        <p:nvSpPr>
          <p:cNvPr id="33" name="文本框 45"/>
          <p:cNvSpPr txBox="1">
            <a:spLocks noChangeArrowheads="1"/>
          </p:cNvSpPr>
          <p:nvPr/>
        </p:nvSpPr>
        <p:spPr bwMode="auto">
          <a:xfrm>
            <a:off x="3650545" y="2139061"/>
            <a:ext cx="30160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sz="2000" b="1" dirty="0" smtClean="0">
                <a:solidFill>
                  <a:srgbClr val="FF0000"/>
                </a:solidFill>
                <a:latin typeface="黑体" pitchFamily="49" charset="-122"/>
                <a:ea typeface="黑体" pitchFamily="49" charset="-122"/>
              </a:rPr>
              <a:t>创造性张力</a:t>
            </a:r>
            <a:endParaRPr lang="zh-CN" altLang="en-US" sz="2000" b="1" dirty="0">
              <a:solidFill>
                <a:srgbClr val="FF0000"/>
              </a:solidFill>
              <a:latin typeface="黑体" pitchFamily="49" charset="-122"/>
              <a:ea typeface="黑体" pitchFamily="49" charset="-122"/>
            </a:endParaRPr>
          </a:p>
        </p:txBody>
      </p:sp>
      <p:sp>
        <p:nvSpPr>
          <p:cNvPr id="37" name="文本框 61"/>
          <p:cNvSpPr txBox="1">
            <a:spLocks noChangeArrowheads="1"/>
          </p:cNvSpPr>
          <p:nvPr/>
        </p:nvSpPr>
        <p:spPr bwMode="auto">
          <a:xfrm>
            <a:off x="196939" y="1373679"/>
            <a:ext cx="1322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1225" eaLnBrk="0" hangingPunct="0">
              <a:defRPr>
                <a:solidFill>
                  <a:schemeClr val="tx1"/>
                </a:solidFill>
                <a:latin typeface="Arial" pitchFamily="34" charset="0"/>
                <a:ea typeface="宋体" pitchFamily="2" charset="-122"/>
              </a:defRPr>
            </a:lvl1pPr>
            <a:lvl2pPr marL="742950" indent="-285750" defTabSz="911225" eaLnBrk="0" hangingPunct="0">
              <a:defRPr>
                <a:solidFill>
                  <a:schemeClr val="tx1"/>
                </a:solidFill>
                <a:latin typeface="Arial" pitchFamily="34" charset="0"/>
                <a:ea typeface="宋体" pitchFamily="2" charset="-122"/>
              </a:defRPr>
            </a:lvl2pPr>
            <a:lvl3pPr marL="1143000" indent="-228600" defTabSz="911225" eaLnBrk="0" hangingPunct="0">
              <a:defRPr>
                <a:solidFill>
                  <a:schemeClr val="tx1"/>
                </a:solidFill>
                <a:latin typeface="Arial" pitchFamily="34" charset="0"/>
                <a:ea typeface="宋体" pitchFamily="2" charset="-122"/>
              </a:defRPr>
            </a:lvl3pPr>
            <a:lvl4pPr marL="1600200" indent="-228600" defTabSz="911225" eaLnBrk="0" hangingPunct="0">
              <a:defRPr>
                <a:solidFill>
                  <a:schemeClr val="tx1"/>
                </a:solidFill>
                <a:latin typeface="Arial" pitchFamily="34" charset="0"/>
                <a:ea typeface="宋体" pitchFamily="2" charset="-122"/>
              </a:defRPr>
            </a:lvl4pPr>
            <a:lvl5pPr marL="2057400" indent="-228600" defTabSz="911225" eaLnBrk="0" hangingPunct="0">
              <a:defRPr>
                <a:solidFill>
                  <a:schemeClr val="tx1"/>
                </a:solidFill>
                <a:latin typeface="Arial" pitchFamily="34" charset="0"/>
                <a:ea typeface="宋体" pitchFamily="2" charset="-122"/>
              </a:defRPr>
            </a:lvl5pPr>
            <a:lvl6pPr marL="2514600" indent="-228600" defTabSz="911225"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11225"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11225"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11225"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spcBef>
                <a:spcPct val="0"/>
              </a:spcBef>
              <a:spcAft>
                <a:spcPct val="0"/>
              </a:spcAft>
            </a:pPr>
            <a:r>
              <a:rPr lang="zh-CN" altLang="en-US" sz="2000" b="1" dirty="0">
                <a:solidFill>
                  <a:srgbClr val="000000"/>
                </a:solidFill>
                <a:latin typeface="黑体" pitchFamily="49" charset="-122"/>
                <a:ea typeface="黑体" pitchFamily="49" charset="-122"/>
              </a:rPr>
              <a:t>发展水平</a:t>
            </a:r>
          </a:p>
        </p:txBody>
      </p:sp>
      <p:sp>
        <p:nvSpPr>
          <p:cNvPr id="38" name="矩形 37"/>
          <p:cNvSpPr/>
          <p:nvPr/>
        </p:nvSpPr>
        <p:spPr bwMode="auto">
          <a:xfrm>
            <a:off x="724310" y="5592394"/>
            <a:ext cx="2485230" cy="1116000"/>
          </a:xfrm>
          <a:prstGeom prst="rect">
            <a:avLst/>
          </a:prstGeom>
          <a:solidFill>
            <a:srgbClr val="CC9900">
              <a:alpha val="69000"/>
            </a:srgbClr>
          </a:solidFill>
          <a:ln w="9525" cap="flat" cmpd="sng" algn="ctr">
            <a:noFill/>
            <a:prstDash val="solid"/>
            <a:miter lim="800000"/>
            <a:headEnd type="none" w="med" len="med"/>
            <a:tailEnd type="none" w="med" len="med"/>
          </a:ln>
          <a:effectLst/>
        </p:spPr>
        <p:txBody>
          <a:bodyPr>
            <a:noAutofit/>
          </a:bodyPr>
          <a:lstStyle/>
          <a:p>
            <a:pPr defTabSz="912754" fontAlgn="base">
              <a:spcBef>
                <a:spcPts val="600"/>
              </a:spcBef>
              <a:spcAft>
                <a:spcPct val="0"/>
              </a:spcAft>
              <a:defRPr/>
            </a:pPr>
            <a:r>
              <a:rPr lang="zh-CN" altLang="en-US" sz="2000" b="1" dirty="0">
                <a:solidFill>
                  <a:prstClr val="black"/>
                </a:solidFill>
                <a:latin typeface="黑体" panose="02010609060101010101" pitchFamily="49" charset="-122"/>
                <a:ea typeface="黑体" panose="02010609060101010101" pitchFamily="49" charset="-122"/>
              </a:rPr>
              <a:t>历史：</a:t>
            </a:r>
            <a:endParaRPr lang="en-US" altLang="zh-CN" sz="2000" b="1" dirty="0">
              <a:solidFill>
                <a:prstClr val="black"/>
              </a:solidFill>
              <a:latin typeface="黑体" panose="02010609060101010101" pitchFamily="49" charset="-122"/>
              <a:ea typeface="黑体" panose="02010609060101010101" pitchFamily="49" charset="-122"/>
            </a:endParaRPr>
          </a:p>
          <a:p>
            <a:pPr defTabSz="912754" fontAlgn="base">
              <a:lnSpc>
                <a:spcPct val="130000"/>
              </a:lnSpc>
              <a:spcAft>
                <a:spcPct val="0"/>
              </a:spcAft>
              <a:defRPr/>
            </a:pPr>
            <a:r>
              <a:rPr lang="zh-CN" altLang="en-US" b="1" dirty="0">
                <a:solidFill>
                  <a:prstClr val="black"/>
                </a:solidFill>
                <a:latin typeface="黑体" panose="02010609060101010101" pitchFamily="49" charset="-122"/>
                <a:ea typeface="黑体" panose="02010609060101010101" pitchFamily="49" charset="-122"/>
              </a:rPr>
              <a:t>我们是谁？如何一路走来？现在如何？</a:t>
            </a:r>
          </a:p>
        </p:txBody>
      </p:sp>
      <p:pic>
        <p:nvPicPr>
          <p:cNvPr id="40" name="图片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8299" y="3356617"/>
            <a:ext cx="1136977" cy="1252780"/>
          </a:xfrm>
          <a:prstGeom prst="rect">
            <a:avLst/>
          </a:prstGeom>
        </p:spPr>
      </p:pic>
      <p:grpSp>
        <p:nvGrpSpPr>
          <p:cNvPr id="34" name="组合 56"/>
          <p:cNvGrpSpPr>
            <a:grpSpLocks/>
          </p:cNvGrpSpPr>
          <p:nvPr/>
        </p:nvGrpSpPr>
        <p:grpSpPr bwMode="auto">
          <a:xfrm>
            <a:off x="5156621" y="2850265"/>
            <a:ext cx="307975" cy="965200"/>
            <a:chOff x="3441382" y="7660586"/>
            <a:chExt cx="412397" cy="1174614"/>
          </a:xfrm>
        </p:grpSpPr>
        <p:cxnSp>
          <p:nvCxnSpPr>
            <p:cNvPr id="35" name="直接连接符 53"/>
            <p:cNvCxnSpPr>
              <a:cxnSpLocks noChangeShapeType="1"/>
            </p:cNvCxnSpPr>
            <p:nvPr/>
          </p:nvCxnSpPr>
          <p:spPr bwMode="auto">
            <a:xfrm>
              <a:off x="3441382" y="7660586"/>
              <a:ext cx="11219" cy="1174614"/>
            </a:xfrm>
            <a:prstGeom prst="line">
              <a:avLst/>
            </a:prstGeom>
            <a:noFill/>
            <a:ln w="12700" algn="ctr">
              <a:solidFill>
                <a:schemeClr val="tx1"/>
              </a:solidFill>
              <a:miter lim="800000"/>
              <a:headEnd/>
              <a:tailEnd/>
            </a:ln>
            <a:extLst>
              <a:ext uri="{909E8E84-426E-40DD-AFC4-6F175D3DCCD1}">
                <a14:hiddenFill xmlns:a14="http://schemas.microsoft.com/office/drawing/2010/main">
                  <a:noFill/>
                </a14:hiddenFill>
              </a:ext>
            </a:extLst>
          </p:spPr>
        </p:cxnSp>
        <p:cxnSp>
          <p:nvCxnSpPr>
            <p:cNvPr id="36" name="直接箭头连接符 55"/>
            <p:cNvCxnSpPr>
              <a:cxnSpLocks noChangeShapeType="1"/>
            </p:cNvCxnSpPr>
            <p:nvPr/>
          </p:nvCxnSpPr>
          <p:spPr bwMode="auto">
            <a:xfrm>
              <a:off x="3452601" y="8816958"/>
              <a:ext cx="401178" cy="0"/>
            </a:xfrm>
            <a:prstGeom prst="straightConnector1">
              <a:avLst/>
            </a:prstGeom>
            <a:noFill/>
            <a:ln w="12700" algn="ctr">
              <a:solidFill>
                <a:schemeClr val="tx1"/>
              </a:solidFill>
              <a:miter lim="800000"/>
              <a:headEnd/>
              <a:tailEnd type="triangle" w="med" len="med"/>
            </a:ln>
            <a:extLst>
              <a:ext uri="{909E8E84-426E-40DD-AFC4-6F175D3DCCD1}">
                <a14:hiddenFill xmlns:a14="http://schemas.microsoft.com/office/drawing/2010/main">
                  <a:noFill/>
                </a14:hiddenFill>
              </a:ext>
            </a:extLst>
          </p:spPr>
        </p:cxnSp>
      </p:gr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788745" y="1052775"/>
            <a:ext cx="2657775" cy="1041919"/>
          </a:xfrm>
          <a:prstGeom prst="rect">
            <a:avLst/>
          </a:prstGeom>
        </p:spPr>
      </p:pic>
      <p:cxnSp>
        <p:nvCxnSpPr>
          <p:cNvPr id="28" name="直接连接符 40"/>
          <p:cNvCxnSpPr>
            <a:cxnSpLocks noChangeShapeType="1"/>
            <a:stCxn id="30" idx="3"/>
          </p:cNvCxnSpPr>
          <p:nvPr/>
        </p:nvCxnSpPr>
        <p:spPr bwMode="auto">
          <a:xfrm>
            <a:off x="4475898" y="3940764"/>
            <a:ext cx="1476084" cy="624746"/>
          </a:xfrm>
          <a:prstGeom prst="line">
            <a:avLst/>
          </a:prstGeom>
          <a:noFill/>
          <a:ln w="6350" algn="ctr">
            <a:solidFill>
              <a:schemeClr val="tx1"/>
            </a:solidFill>
            <a:miter lim="800000"/>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8903538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500"/>
                                        <p:tgtEl>
                                          <p:spTgt spid="3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2" grpId="0"/>
      <p:bldP spid="23" grpId="0"/>
      <p:bldP spid="25" grpId="0"/>
      <p:bldP spid="26" grpId="0" animBg="1"/>
      <p:bldP spid="29" grpId="0" animBg="1"/>
      <p:bldP spid="30" grpId="0" animBg="1"/>
      <p:bldP spid="32" grpId="0" animBg="1"/>
      <p:bldP spid="33" grpId="0"/>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54</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smtClean="0"/>
              <a:t>企业文化的三个核心要件</a:t>
            </a:r>
            <a:endParaRPr lang="en-US" altLang="zh-CN" dirty="0"/>
          </a:p>
        </p:txBody>
      </p:sp>
      <p:sp>
        <p:nvSpPr>
          <p:cNvPr id="6" name="文本框 5"/>
          <p:cNvSpPr txBox="1">
            <a:spLocks noChangeArrowheads="1"/>
          </p:cNvSpPr>
          <p:nvPr/>
        </p:nvSpPr>
        <p:spPr bwMode="auto">
          <a:xfrm>
            <a:off x="2044405" y="5574217"/>
            <a:ext cx="2775119" cy="707886"/>
          </a:xfrm>
          <a:prstGeom prst="rect">
            <a:avLst/>
          </a:prstGeom>
          <a:noFill/>
          <a:ln w="9525">
            <a:noFill/>
            <a:miter lim="800000"/>
            <a:headEnd/>
            <a:tailEnd/>
          </a:ln>
        </p:spPr>
        <p:txBody>
          <a:bodyPr wrap="none">
            <a:spAutoFit/>
          </a:bodyPr>
          <a:lstStyle/>
          <a:p>
            <a:pPr marL="533400" indent="-533400" fontAlgn="base">
              <a:spcBef>
                <a:spcPct val="0"/>
              </a:spcBef>
              <a:spcAft>
                <a:spcPct val="0"/>
              </a:spcAft>
              <a:buFont typeface="Wingdings" panose="05000000000000000000" pitchFamily="2" charset="2"/>
              <a:buChar char="p"/>
            </a:pPr>
            <a:r>
              <a:rPr lang="zh-CN" altLang="en-US" sz="2000" dirty="0">
                <a:solidFill>
                  <a:schemeClr val="bg2"/>
                </a:solidFill>
                <a:latin typeface="黑体" panose="02010609060101010101" pitchFamily="49" charset="-122"/>
                <a:ea typeface="黑体" panose="02010609060101010101" pitchFamily="49" charset="-122"/>
              </a:rPr>
              <a:t>我们是谁？</a:t>
            </a:r>
            <a:endParaRPr lang="en-US" altLang="zh-CN" sz="2000" dirty="0">
              <a:solidFill>
                <a:schemeClr val="bg2"/>
              </a:solidFill>
              <a:latin typeface="黑体" panose="02010609060101010101" pitchFamily="49" charset="-122"/>
              <a:ea typeface="黑体" panose="02010609060101010101" pitchFamily="49" charset="-122"/>
            </a:endParaRPr>
          </a:p>
          <a:p>
            <a:pPr marL="533400" indent="-533400" fontAlgn="base">
              <a:spcBef>
                <a:spcPct val="0"/>
              </a:spcBef>
              <a:spcAft>
                <a:spcPct val="0"/>
              </a:spcAft>
              <a:buFont typeface="Wingdings" panose="05000000000000000000" pitchFamily="2" charset="2"/>
              <a:buChar char="p"/>
            </a:pPr>
            <a:r>
              <a:rPr lang="zh-CN" altLang="en-US" sz="2000" dirty="0">
                <a:solidFill>
                  <a:schemeClr val="bg2"/>
                </a:solidFill>
                <a:latin typeface="黑体" panose="02010609060101010101" pitchFamily="49" charset="-122"/>
                <a:ea typeface="黑体" panose="02010609060101010101" pitchFamily="49" charset="-122"/>
              </a:rPr>
              <a:t>我们为什么存在</a:t>
            </a:r>
            <a:r>
              <a:rPr lang="zh-CN" altLang="en-US" sz="2000" dirty="0" smtClean="0">
                <a:solidFill>
                  <a:schemeClr val="bg2"/>
                </a:solidFill>
                <a:latin typeface="黑体" panose="02010609060101010101" pitchFamily="49" charset="-122"/>
                <a:ea typeface="黑体" panose="02010609060101010101" pitchFamily="49" charset="-122"/>
              </a:rPr>
              <a:t>？</a:t>
            </a:r>
            <a:endParaRPr lang="en-US" altLang="zh-CN" sz="2000" dirty="0">
              <a:solidFill>
                <a:schemeClr val="bg2"/>
              </a:solidFill>
              <a:latin typeface="黑体" panose="02010609060101010101" pitchFamily="49" charset="-122"/>
              <a:ea typeface="黑体" panose="02010609060101010101" pitchFamily="49" charset="-122"/>
            </a:endParaRPr>
          </a:p>
        </p:txBody>
      </p:sp>
      <p:sp>
        <p:nvSpPr>
          <p:cNvPr id="7" name="文本框 11"/>
          <p:cNvSpPr txBox="1">
            <a:spLocks noChangeArrowheads="1"/>
          </p:cNvSpPr>
          <p:nvPr/>
        </p:nvSpPr>
        <p:spPr bwMode="auto">
          <a:xfrm>
            <a:off x="6765235" y="3405986"/>
            <a:ext cx="4835993" cy="1712969"/>
          </a:xfrm>
          <a:prstGeom prst="rect">
            <a:avLst/>
          </a:prstGeom>
          <a:noFill/>
          <a:ln w="9525">
            <a:noFill/>
            <a:miter lim="800000"/>
            <a:headEnd/>
            <a:tailEnd/>
          </a:ln>
        </p:spPr>
        <p:txBody>
          <a:bodyPr wrap="square">
            <a:spAutoFit/>
          </a:bodyPr>
          <a:lstStyle/>
          <a:p>
            <a:pPr marL="457200" indent="-457200" fontAlgn="base">
              <a:lnSpc>
                <a:spcPct val="130000"/>
              </a:lnSpc>
              <a:spcBef>
                <a:spcPts val="60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在通向未来的过程中，我们坚持什么样的判断标准？什么是对？什么是错？什么在先？什么在后？</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lnSpc>
                <a:spcPct val="130000"/>
              </a:lnSpc>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谁是我们的同行者？</a:t>
            </a:r>
          </a:p>
        </p:txBody>
      </p:sp>
      <p:sp>
        <p:nvSpPr>
          <p:cNvPr id="8" name="文本框 13"/>
          <p:cNvSpPr txBox="1">
            <a:spLocks noChangeArrowheads="1"/>
          </p:cNvSpPr>
          <p:nvPr/>
        </p:nvSpPr>
        <p:spPr bwMode="auto">
          <a:xfrm>
            <a:off x="7693516" y="1712356"/>
            <a:ext cx="3467616" cy="400110"/>
          </a:xfrm>
          <a:prstGeom prst="rect">
            <a:avLst/>
          </a:prstGeom>
          <a:noFill/>
          <a:ln w="9525">
            <a:noFill/>
            <a:miter lim="800000"/>
            <a:headEnd/>
            <a:tailEnd/>
          </a:ln>
        </p:spPr>
        <p:txBody>
          <a:bodyPr wrap="none">
            <a:spAutoFit/>
          </a:bodyPr>
          <a:lstStyle/>
          <a:p>
            <a:pPr marL="457200" indent="-457200" fontAlgn="base">
              <a:spcBef>
                <a:spcPct val="0"/>
              </a:spcBef>
              <a:spcAft>
                <a:spcPct val="0"/>
              </a:spcAft>
              <a:buFont typeface="Wingdings" panose="05000000000000000000" pitchFamily="2" charset="2"/>
              <a:buChar char="p"/>
            </a:pPr>
            <a:r>
              <a:rPr lang="zh-CN" altLang="en-US" sz="2000" dirty="0">
                <a:solidFill>
                  <a:schemeClr val="bg2"/>
                </a:solidFill>
                <a:latin typeface="黑体" panose="02010609060101010101" pitchFamily="49" charset="-122"/>
                <a:ea typeface="黑体" panose="02010609060101010101" pitchFamily="49" charset="-122"/>
              </a:rPr>
              <a:t>我们希望做成什么样子</a:t>
            </a:r>
            <a:r>
              <a:rPr lang="zh-CN" altLang="en-US" sz="2000" dirty="0" smtClean="0">
                <a:solidFill>
                  <a:schemeClr val="bg2"/>
                </a:solidFill>
                <a:latin typeface="黑体" panose="02010609060101010101" pitchFamily="49" charset="-122"/>
                <a:ea typeface="黑体" panose="02010609060101010101" pitchFamily="49" charset="-122"/>
              </a:rPr>
              <a:t>？</a:t>
            </a:r>
            <a:endParaRPr lang="en-US" altLang="zh-CN" sz="2000" dirty="0">
              <a:solidFill>
                <a:schemeClr val="bg2"/>
              </a:solidFill>
              <a:latin typeface="黑体" panose="02010609060101010101" pitchFamily="49" charset="-122"/>
              <a:ea typeface="黑体" panose="02010609060101010101" pitchFamily="49" charset="-122"/>
            </a:endParaRPr>
          </a:p>
        </p:txBody>
      </p:sp>
      <p:sp>
        <p:nvSpPr>
          <p:cNvPr id="10" name="直线 3"/>
          <p:cNvSpPr>
            <a:spLocks noChangeShapeType="1"/>
          </p:cNvSpPr>
          <p:nvPr/>
        </p:nvSpPr>
        <p:spPr bwMode="auto">
          <a:xfrm flipV="1">
            <a:off x="1416245" y="1304780"/>
            <a:ext cx="0" cy="4146530"/>
          </a:xfrm>
          <a:prstGeom prst="line">
            <a:avLst/>
          </a:pr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1" name="直线 4"/>
          <p:cNvSpPr>
            <a:spLocks noChangeShapeType="1"/>
          </p:cNvSpPr>
          <p:nvPr/>
        </p:nvSpPr>
        <p:spPr bwMode="auto">
          <a:xfrm>
            <a:off x="1416245" y="5443065"/>
            <a:ext cx="8138641" cy="0"/>
          </a:xfrm>
          <a:prstGeom prst="line">
            <a:avLst/>
          </a:pr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2" name="任意多边形 7"/>
          <p:cNvSpPr>
            <a:spLocks/>
          </p:cNvSpPr>
          <p:nvPr/>
        </p:nvSpPr>
        <p:spPr bwMode="auto">
          <a:xfrm>
            <a:off x="1473241" y="1712356"/>
            <a:ext cx="5180341" cy="3692350"/>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3" name="任意多边形 8"/>
          <p:cNvSpPr>
            <a:spLocks/>
          </p:cNvSpPr>
          <p:nvPr/>
        </p:nvSpPr>
        <p:spPr bwMode="auto">
          <a:xfrm rot="11218096">
            <a:off x="1681869" y="1624962"/>
            <a:ext cx="4909615" cy="4098413"/>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chemeClr val="tx1"/>
            </a:solidFill>
            <a:round/>
            <a:headEnd type="triangle" w="med" len="med"/>
            <a:tailEnd type="non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6" name="自选图形 11"/>
          <p:cNvSpPr>
            <a:spLocks noChangeArrowheads="1"/>
          </p:cNvSpPr>
          <p:nvPr/>
        </p:nvSpPr>
        <p:spPr bwMode="auto">
          <a:xfrm>
            <a:off x="6742641" y="1306848"/>
            <a:ext cx="545899" cy="504000"/>
          </a:xfrm>
          <a:custGeom>
            <a:avLst/>
            <a:gdLst>
              <a:gd name="T0" fmla="*/ 1 w 690562"/>
              <a:gd name="T1" fmla="*/ 274686 h 719138"/>
              <a:gd name="T2" fmla="*/ 263773 w 690562"/>
              <a:gd name="T3" fmla="*/ 274688 h 719138"/>
              <a:gd name="T4" fmla="*/ 345281 w 690562"/>
              <a:gd name="T5" fmla="*/ 0 h 719138"/>
              <a:gd name="T6" fmla="*/ 426789 w 690562"/>
              <a:gd name="T7" fmla="*/ 274688 h 719138"/>
              <a:gd name="T8" fmla="*/ 690561 w 690562"/>
              <a:gd name="T9" fmla="*/ 274686 h 719138"/>
              <a:gd name="T10" fmla="*/ 477164 w 690562"/>
              <a:gd name="T11" fmla="*/ 444450 h 719138"/>
              <a:gd name="T12" fmla="*/ 558676 w 690562"/>
              <a:gd name="T13" fmla="*/ 719136 h 719138"/>
              <a:gd name="T14" fmla="*/ 345281 w 690562"/>
              <a:gd name="T15" fmla="*/ 549369 h 719138"/>
              <a:gd name="T16" fmla="*/ 131886 w 690562"/>
              <a:gd name="T17" fmla="*/ 719136 h 719138"/>
              <a:gd name="T18" fmla="*/ 213398 w 690562"/>
              <a:gd name="T19" fmla="*/ 444450 h 719138"/>
              <a:gd name="T20" fmla="*/ 1 w 690562"/>
              <a:gd name="T21" fmla="*/ 274686 h 7191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0562" h="719138">
                <a:moveTo>
                  <a:pt x="1" y="274686"/>
                </a:moveTo>
                <a:lnTo>
                  <a:pt x="263773" y="274688"/>
                </a:lnTo>
                <a:lnTo>
                  <a:pt x="345281" y="0"/>
                </a:lnTo>
                <a:lnTo>
                  <a:pt x="426789" y="274688"/>
                </a:lnTo>
                <a:lnTo>
                  <a:pt x="690561" y="274686"/>
                </a:lnTo>
                <a:lnTo>
                  <a:pt x="477164" y="444450"/>
                </a:lnTo>
                <a:lnTo>
                  <a:pt x="558676" y="719136"/>
                </a:lnTo>
                <a:lnTo>
                  <a:pt x="345281" y="549369"/>
                </a:lnTo>
                <a:lnTo>
                  <a:pt x="131886" y="719136"/>
                </a:lnTo>
                <a:lnTo>
                  <a:pt x="213398" y="444450"/>
                </a:lnTo>
                <a:lnTo>
                  <a:pt x="1" y="274686"/>
                </a:lnTo>
                <a:close/>
              </a:path>
            </a:pathLst>
          </a:custGeom>
          <a:solidFill>
            <a:srgbClr val="FF0000"/>
          </a:solidFill>
          <a:ln w="28575">
            <a:noFill/>
          </a:ln>
          <a:extLst/>
        </p:spPr>
        <p:style>
          <a:lnRef idx="1">
            <a:schemeClr val="accent3"/>
          </a:lnRef>
          <a:fillRef idx="3">
            <a:schemeClr val="accent3"/>
          </a:fillRef>
          <a:effectRef idx="2">
            <a:schemeClr val="accent3"/>
          </a:effectRef>
          <a:fontRef idx="minor">
            <a:schemeClr val="lt1"/>
          </a:fontRef>
        </p:style>
        <p:txBody>
          <a:bodyPr anchor="ctr">
            <a:spAutoFit/>
          </a:bodyPr>
          <a:lstStyle/>
          <a:p>
            <a:pPr fontAlgn="base">
              <a:spcBef>
                <a:spcPct val="0"/>
              </a:spcBef>
              <a:spcAft>
                <a:spcPct val="0"/>
              </a:spcAft>
              <a:defRPr/>
            </a:pPr>
            <a:endParaRPr lang="zh-CN" altLang="en-US" b="1">
              <a:solidFill>
                <a:srgbClr val="FF0000"/>
              </a:solidFill>
            </a:endParaRPr>
          </a:p>
        </p:txBody>
      </p:sp>
      <p:sp>
        <p:nvSpPr>
          <p:cNvPr id="17" name="文本框 5"/>
          <p:cNvSpPr txBox="1">
            <a:spLocks noChangeArrowheads="1"/>
          </p:cNvSpPr>
          <p:nvPr/>
        </p:nvSpPr>
        <p:spPr bwMode="auto">
          <a:xfrm>
            <a:off x="1086806" y="5570134"/>
            <a:ext cx="80021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chemeClr val="bg2"/>
                </a:solidFill>
                <a:latin typeface="黑体" panose="02010609060101010101" pitchFamily="49" charset="-122"/>
                <a:ea typeface="黑体" panose="02010609060101010101" pitchFamily="49" charset="-122"/>
              </a:rPr>
              <a:t>使命</a:t>
            </a:r>
          </a:p>
        </p:txBody>
      </p:sp>
      <p:sp>
        <p:nvSpPr>
          <p:cNvPr id="18" name="文本框 13"/>
          <p:cNvSpPr txBox="1">
            <a:spLocks noChangeArrowheads="1"/>
          </p:cNvSpPr>
          <p:nvPr/>
        </p:nvSpPr>
        <p:spPr bwMode="auto">
          <a:xfrm>
            <a:off x="7331507" y="1304780"/>
            <a:ext cx="80021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chemeClr val="bg2"/>
                </a:solidFill>
                <a:latin typeface="黑体" panose="02010609060101010101" pitchFamily="49" charset="-122"/>
                <a:ea typeface="黑体" panose="02010609060101010101" pitchFamily="49" charset="-122"/>
              </a:rPr>
              <a:t>愿景</a:t>
            </a:r>
          </a:p>
        </p:txBody>
      </p:sp>
      <p:sp>
        <p:nvSpPr>
          <p:cNvPr id="19" name="文本框 13"/>
          <p:cNvSpPr txBox="1">
            <a:spLocks noChangeArrowheads="1"/>
          </p:cNvSpPr>
          <p:nvPr/>
        </p:nvSpPr>
        <p:spPr bwMode="auto">
          <a:xfrm>
            <a:off x="6408177" y="2982682"/>
            <a:ext cx="172354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核心价值观</a:t>
            </a:r>
          </a:p>
        </p:txBody>
      </p:sp>
      <p:sp>
        <p:nvSpPr>
          <p:cNvPr id="20" name="椭圆 19"/>
          <p:cNvSpPr/>
          <p:nvPr/>
        </p:nvSpPr>
        <p:spPr bwMode="auto">
          <a:xfrm>
            <a:off x="1294014" y="5285807"/>
            <a:ext cx="273001" cy="237796"/>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solidFill>
                <a:srgbClr val="FF0000"/>
              </a:solidFill>
              <a:ea typeface="宋体" pitchFamily="2" charset="-122"/>
            </a:endParaRPr>
          </a:p>
        </p:txBody>
      </p:sp>
    </p:spTree>
    <p:extLst>
      <p:ext uri="{BB962C8B-B14F-4D97-AF65-F5344CB8AC3E}">
        <p14:creationId xmlns:p14="http://schemas.microsoft.com/office/powerpoint/2010/main" val="126722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2" grpId="0" animBg="1"/>
      <p:bldP spid="13" grpId="0" animBg="1"/>
      <p:bldP spid="16" grpId="0" animBg="1"/>
      <p:bldP spid="17" grpId="0"/>
      <p:bldP spid="18" grpId="0"/>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1" name="标题 3"/>
          <p:cNvSpPr>
            <a:spLocks noGrp="1"/>
          </p:cNvSpPr>
          <p:nvPr>
            <p:ph type="title"/>
          </p:nvPr>
        </p:nvSpPr>
        <p:spPr>
          <a:xfrm>
            <a:off x="254274" y="89395"/>
            <a:ext cx="8424936" cy="835025"/>
          </a:xfrm>
        </p:spPr>
        <p:txBody>
          <a:bodyPr/>
          <a:lstStyle/>
          <a:p>
            <a:r>
              <a:rPr lang="zh-CN" altLang="en-US" dirty="0" smtClean="0">
                <a:latin typeface="+mj-ea"/>
              </a:rPr>
              <a:t>价值观：</a:t>
            </a:r>
            <a:r>
              <a:rPr lang="zh-CN" altLang="en-US" dirty="0" smtClean="0">
                <a:solidFill>
                  <a:schemeClr val="tx1"/>
                </a:solidFill>
                <a:latin typeface="+mj-ea"/>
              </a:rPr>
              <a:t>关键是完成排序</a:t>
            </a:r>
          </a:p>
        </p:txBody>
      </p:sp>
      <p:sp>
        <p:nvSpPr>
          <p:cNvPr id="2" name="内容占位符 1"/>
          <p:cNvSpPr>
            <a:spLocks noGrp="1"/>
          </p:cNvSpPr>
          <p:nvPr>
            <p:ph idx="1"/>
          </p:nvPr>
        </p:nvSpPr>
        <p:spPr>
          <a:xfrm>
            <a:off x="254274" y="1052737"/>
            <a:ext cx="11356881" cy="2633809"/>
          </a:xfrm>
        </p:spPr>
        <p:txBody>
          <a:bodyPr/>
          <a:lstStyle/>
          <a:p>
            <a:pPr>
              <a:lnSpc>
                <a:spcPct val="150000"/>
              </a:lnSpc>
              <a:buClr>
                <a:srgbClr val="C00000"/>
              </a:buClr>
              <a:defRPr/>
            </a:pPr>
            <a:r>
              <a:rPr lang="zh-CN" altLang="en-US" sz="2400" dirty="0" smtClean="0">
                <a:latin typeface="+mj-ea"/>
                <a:ea typeface="+mj-ea"/>
              </a:rPr>
              <a:t>价值观</a:t>
            </a:r>
            <a:r>
              <a:rPr lang="zh-CN" altLang="en-US" sz="2400" dirty="0">
                <a:latin typeface="+mj-ea"/>
                <a:ea typeface="+mj-ea"/>
              </a:rPr>
              <a:t>是</a:t>
            </a:r>
            <a:r>
              <a:rPr lang="zh-CN" altLang="en-US" sz="2400" b="1" dirty="0">
                <a:latin typeface="+mj-ea"/>
                <a:ea typeface="+mj-ea"/>
              </a:rPr>
              <a:t>组织对事物的是非、善恶和重要性的评价和优先性排序</a:t>
            </a:r>
          </a:p>
          <a:p>
            <a:pPr>
              <a:lnSpc>
                <a:spcPct val="150000"/>
              </a:lnSpc>
              <a:buClr>
                <a:srgbClr val="C00000"/>
              </a:buClr>
              <a:defRPr/>
            </a:pPr>
            <a:r>
              <a:rPr lang="zh-CN" altLang="en-US" sz="2400" dirty="0">
                <a:latin typeface="+mj-ea"/>
                <a:ea typeface="+mj-ea"/>
              </a:rPr>
              <a:t>价值观是组织成员共享的一套价值理念。如果员工的价值观念与组织的相吻合，那么他的行为就能够“从心所欲而不逾矩”</a:t>
            </a:r>
            <a:endParaRPr lang="en-US" altLang="zh-CN" sz="2400" dirty="0">
              <a:latin typeface="+mj-ea"/>
              <a:ea typeface="+mj-ea"/>
            </a:endParaRPr>
          </a:p>
        </p:txBody>
      </p:sp>
      <p:pic>
        <p:nvPicPr>
          <p:cNvPr id="23554" name="Picture 2" descr="http://t1.baidu.com/it/u=1410608584,3666565431&amp;fm=52&amp;gp=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75394" y="3686546"/>
            <a:ext cx="3438704" cy="250087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7" descr="C:\Documents and Settings\ibmsz\Local Settings\Temporary Internet Files\Content.IE5\GLH84KSL\MCj02132790000[1].wmf"/>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32714" y="3686546"/>
            <a:ext cx="3918833" cy="2369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9744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down)">
                                      <p:cBhvr>
                                        <p:cTn id="12"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56</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solidFill>
                  <a:srgbClr val="000000"/>
                </a:solidFill>
                <a:latin typeface="黑体" pitchFamily="49" charset="-122"/>
                <a:ea typeface="黑体" pitchFamily="49" charset="-122"/>
              </a:rPr>
              <a:t>阿里巴巴的天道：利润之上的大义名分</a:t>
            </a:r>
          </a:p>
        </p:txBody>
      </p:sp>
      <p:sp>
        <p:nvSpPr>
          <p:cNvPr id="6" name="Rectangle 5"/>
          <p:cNvSpPr/>
          <p:nvPr/>
        </p:nvSpPr>
        <p:spPr>
          <a:xfrm>
            <a:off x="1" y="1052737"/>
            <a:ext cx="3819526" cy="5806852"/>
          </a:xfrm>
          <a:prstGeom prst="rect">
            <a:avLst/>
          </a:prstGeom>
          <a:solidFill>
            <a:schemeClr val="tx1">
              <a:lumMod val="50000"/>
              <a:lumOff val="5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nl-BE" b="1">
              <a:solidFill>
                <a:srgbClr val="FFFFFF"/>
              </a:solidFill>
              <a:latin typeface="黑体" panose="02010609060101010101" pitchFamily="49" charset="-122"/>
              <a:ea typeface="黑体" panose="02010609060101010101" pitchFamily="49" charset="-122"/>
            </a:endParaRPr>
          </a:p>
        </p:txBody>
      </p:sp>
      <p:sp>
        <p:nvSpPr>
          <p:cNvPr id="7" name="内容占位符 1"/>
          <p:cNvSpPr>
            <a:spLocks noGrp="1"/>
          </p:cNvSpPr>
          <p:nvPr>
            <p:ph idx="4294967295"/>
          </p:nvPr>
        </p:nvSpPr>
        <p:spPr>
          <a:xfrm>
            <a:off x="3978275" y="1233350"/>
            <a:ext cx="8089899" cy="5242219"/>
          </a:xfrm>
        </p:spPr>
        <p:txBody>
          <a:bodyPr>
            <a:noAutofit/>
          </a:bodyPr>
          <a:lstStyle/>
          <a:p>
            <a:pPr marL="285750" lvl="1" indent="-285750">
              <a:lnSpc>
                <a:spcPct val="150000"/>
              </a:lnSpc>
              <a:spcBef>
                <a:spcPts val="2400"/>
              </a:spcBef>
              <a:buClr>
                <a:schemeClr val="tx1"/>
              </a:buClr>
              <a:buFont typeface="Wingdings" panose="05000000000000000000" pitchFamily="2" charset="2"/>
              <a:buChar char="p"/>
              <a:defRPr/>
            </a:pPr>
            <a:r>
              <a:rPr lang="zh-CN" altLang="zh-CN" sz="1800" dirty="0">
                <a:latin typeface="黑体" panose="02010609060101010101" pitchFamily="49" charset="-122"/>
                <a:ea typeface="黑体" panose="02010609060101010101" pitchFamily="49" charset="-122"/>
              </a:rPr>
              <a:t>这批由</a:t>
            </a:r>
            <a:r>
              <a:rPr lang="en-US" altLang="zh-CN" sz="1800" dirty="0">
                <a:latin typeface="黑体" panose="02010609060101010101" pitchFamily="49" charset="-122"/>
                <a:ea typeface="黑体" panose="02010609060101010101" pitchFamily="49" charset="-122"/>
              </a:rPr>
              <a:t>80</a:t>
            </a:r>
            <a:r>
              <a:rPr lang="zh-CN" altLang="zh-CN" sz="1800" dirty="0">
                <a:latin typeface="黑体" panose="02010609060101010101" pitchFamily="49" charset="-122"/>
                <a:ea typeface="黑体" panose="02010609060101010101" pitchFamily="49" charset="-122"/>
              </a:rPr>
              <a:t>后、</a:t>
            </a:r>
            <a:r>
              <a:rPr lang="en-US" altLang="zh-CN" sz="1800" dirty="0">
                <a:latin typeface="黑体" panose="02010609060101010101" pitchFamily="49" charset="-122"/>
                <a:ea typeface="黑体" panose="02010609060101010101" pitchFamily="49" charset="-122"/>
              </a:rPr>
              <a:t>90</a:t>
            </a:r>
            <a:r>
              <a:rPr lang="zh-CN" altLang="zh-CN" sz="1800" dirty="0">
                <a:latin typeface="黑体" panose="02010609060101010101" pitchFamily="49" charset="-122"/>
                <a:ea typeface="黑体" panose="02010609060101010101" pitchFamily="49" charset="-122"/>
              </a:rPr>
              <a:t>后组建的公司，</a:t>
            </a:r>
            <a:r>
              <a:rPr lang="zh-CN" altLang="zh-CN" sz="1800" b="1" dirty="0">
                <a:solidFill>
                  <a:srgbClr val="FF0000"/>
                </a:solidFill>
                <a:latin typeface="黑体" panose="02010609060101010101" pitchFamily="49" charset="-122"/>
                <a:ea typeface="黑体" panose="02010609060101010101" pitchFamily="49" charset="-122"/>
              </a:rPr>
              <a:t>专注小企业、专注电子商务、专注帮助别人成功的思想</a:t>
            </a:r>
            <a:r>
              <a:rPr lang="zh-CN" altLang="zh-CN" sz="1800" dirty="0">
                <a:latin typeface="黑体" panose="02010609060101010101" pitchFamily="49" charset="-122"/>
                <a:ea typeface="黑体" panose="02010609060101010101" pitchFamily="49" charset="-122"/>
              </a:rPr>
              <a:t>，这是阿里巴巴集团整个经营的</a:t>
            </a:r>
            <a:r>
              <a:rPr lang="zh-CN" altLang="zh-CN" sz="1800" dirty="0" smtClean="0">
                <a:latin typeface="黑体" panose="02010609060101010101" pitchFamily="49" charset="-122"/>
                <a:ea typeface="黑体" panose="02010609060101010101" pitchFamily="49" charset="-122"/>
              </a:rPr>
              <a:t>思想</a:t>
            </a:r>
            <a:r>
              <a:rPr lang="zh-CN" altLang="en-US" sz="1800" dirty="0" smtClean="0">
                <a:latin typeface="黑体" panose="02010609060101010101" pitchFamily="49" charset="-122"/>
                <a:ea typeface="黑体" panose="02010609060101010101" pitchFamily="49" charset="-122"/>
              </a:rPr>
              <a:t>。</a:t>
            </a:r>
            <a:endParaRPr lang="en-US" altLang="zh-CN" sz="1800" dirty="0">
              <a:latin typeface="黑体" panose="02010609060101010101" pitchFamily="49" charset="-122"/>
              <a:ea typeface="黑体" panose="02010609060101010101" pitchFamily="49" charset="-122"/>
            </a:endParaRPr>
          </a:p>
          <a:p>
            <a:pPr marL="285750" lvl="1" indent="-285750">
              <a:lnSpc>
                <a:spcPct val="150000"/>
              </a:lnSpc>
              <a:spcBef>
                <a:spcPts val="2400"/>
              </a:spcBef>
              <a:buClr>
                <a:schemeClr val="tx1"/>
              </a:buClr>
              <a:buFont typeface="Wingdings" panose="05000000000000000000" pitchFamily="2" charset="2"/>
              <a:buChar char="p"/>
              <a:defRPr/>
            </a:pPr>
            <a:r>
              <a:rPr lang="zh-CN" altLang="en-US" sz="1800" dirty="0">
                <a:latin typeface="黑体" panose="02010609060101010101" pitchFamily="49" charset="-122"/>
                <a:ea typeface="黑体" panose="02010609060101010101" pitchFamily="49" charset="-122"/>
              </a:rPr>
              <a:t>“</a:t>
            </a:r>
            <a:r>
              <a:rPr lang="zh-CN" altLang="zh-CN" sz="1800" dirty="0">
                <a:latin typeface="黑体" panose="02010609060101010101" pitchFamily="49" charset="-122"/>
                <a:ea typeface="黑体" panose="02010609060101010101" pitchFamily="49" charset="-122"/>
              </a:rPr>
              <a:t>我们收很小的费用，一家企业只要付</a:t>
            </a:r>
            <a:r>
              <a:rPr lang="en-US" altLang="zh-CN" sz="1800" dirty="0">
                <a:latin typeface="黑体" panose="02010609060101010101" pitchFamily="49" charset="-122"/>
                <a:ea typeface="黑体" panose="02010609060101010101" pitchFamily="49" charset="-122"/>
              </a:rPr>
              <a:t>1688</a:t>
            </a:r>
            <a:r>
              <a:rPr lang="zh-CN" altLang="zh-CN" sz="1800" dirty="0">
                <a:latin typeface="黑体" panose="02010609060101010101" pitchFamily="49" charset="-122"/>
                <a:ea typeface="黑体" panose="02010609060101010101" pitchFamily="49" charset="-122"/>
              </a:rPr>
              <a:t>块钱人民币就可以做内贸。外贸，金融危机之前是</a:t>
            </a:r>
            <a:r>
              <a:rPr lang="en-US" altLang="zh-CN" sz="1800" dirty="0">
                <a:latin typeface="黑体" panose="02010609060101010101" pitchFamily="49" charset="-122"/>
                <a:ea typeface="黑体" panose="02010609060101010101" pitchFamily="49" charset="-122"/>
              </a:rPr>
              <a:t>5</a:t>
            </a:r>
            <a:r>
              <a:rPr lang="zh-CN" altLang="zh-CN" sz="1800" dirty="0">
                <a:latin typeface="黑体" panose="02010609060101010101" pitchFamily="49" charset="-122"/>
                <a:ea typeface="黑体" panose="02010609060101010101" pitchFamily="49" charset="-122"/>
              </a:rPr>
              <a:t>万块钱一年，金融危机以后降到了</a:t>
            </a:r>
            <a:r>
              <a:rPr lang="en-US" altLang="zh-CN" sz="1800" dirty="0">
                <a:latin typeface="黑体" panose="02010609060101010101" pitchFamily="49" charset="-122"/>
                <a:ea typeface="黑体" panose="02010609060101010101" pitchFamily="49" charset="-122"/>
              </a:rPr>
              <a:t>1.98</a:t>
            </a:r>
            <a:r>
              <a:rPr lang="zh-CN" altLang="zh-CN" sz="1800" dirty="0">
                <a:latin typeface="黑体" panose="02010609060101010101" pitchFamily="49" charset="-122"/>
                <a:ea typeface="黑体" panose="02010609060101010101" pitchFamily="49" charset="-122"/>
              </a:rPr>
              <a:t>万，</a:t>
            </a:r>
            <a:r>
              <a:rPr lang="zh-CN" altLang="zh-CN" sz="1800" b="1" dirty="0">
                <a:solidFill>
                  <a:srgbClr val="FF0000"/>
                </a:solidFill>
                <a:latin typeface="黑体" panose="02010609060101010101" pitchFamily="49" charset="-122"/>
                <a:ea typeface="黑体" panose="02010609060101010101" pitchFamily="49" charset="-122"/>
              </a:rPr>
              <a:t>去年我们少赚五亿利润，但是我们去年多服务了五千家企业，对阿里人来讲觉得非常骄傲，我觉得做帮助企业的事情比赚钱更有意义</a:t>
            </a:r>
            <a:r>
              <a:rPr lang="zh-CN" altLang="zh-CN" sz="1800" dirty="0" smtClean="0">
                <a:latin typeface="黑体" panose="02010609060101010101" pitchFamily="49" charset="-122"/>
                <a:ea typeface="黑体" panose="02010609060101010101" pitchFamily="49" charset="-122"/>
              </a:rPr>
              <a:t>。</a:t>
            </a:r>
            <a:r>
              <a:rPr lang="zh-CN" altLang="en-US" sz="1800" dirty="0" smtClean="0">
                <a:latin typeface="黑体" panose="02010609060101010101" pitchFamily="49" charset="-122"/>
                <a:ea typeface="黑体" panose="02010609060101010101" pitchFamily="49" charset="-122"/>
              </a:rPr>
              <a:t>”</a:t>
            </a:r>
            <a:endParaRPr lang="en-US" altLang="zh-CN" sz="1800" dirty="0">
              <a:latin typeface="黑体" panose="02010609060101010101" pitchFamily="49" charset="-122"/>
              <a:ea typeface="黑体" panose="02010609060101010101" pitchFamily="49" charset="-122"/>
            </a:endParaRPr>
          </a:p>
          <a:p>
            <a:pPr marL="285750" lvl="1" indent="-285750">
              <a:lnSpc>
                <a:spcPct val="150000"/>
              </a:lnSpc>
              <a:spcBef>
                <a:spcPts val="2400"/>
              </a:spcBef>
              <a:buClr>
                <a:schemeClr val="tx1"/>
              </a:buClr>
              <a:buFont typeface="Wingdings" panose="05000000000000000000" pitchFamily="2" charset="2"/>
              <a:buChar char="p"/>
              <a:defRPr/>
            </a:pPr>
            <a:r>
              <a:rPr lang="zh-CN" altLang="en-US" sz="1800" dirty="0">
                <a:latin typeface="黑体" panose="02010609060101010101" pitchFamily="49" charset="-122"/>
                <a:ea typeface="黑体" panose="02010609060101010101" pitchFamily="49" charset="-122"/>
              </a:rPr>
              <a:t>“</a:t>
            </a:r>
            <a:r>
              <a:rPr lang="zh-CN" altLang="zh-CN" sz="1800" dirty="0">
                <a:latin typeface="黑体" panose="02010609060101010101" pitchFamily="49" charset="-122"/>
                <a:ea typeface="黑体" panose="02010609060101010101" pitchFamily="49" charset="-122"/>
              </a:rPr>
              <a:t>没有一个机会大到可以让我们持续发展，</a:t>
            </a:r>
            <a:r>
              <a:rPr lang="zh-CN" altLang="zh-CN" sz="1800" b="1" dirty="0">
                <a:solidFill>
                  <a:srgbClr val="FF0000"/>
                </a:solidFill>
                <a:latin typeface="黑体" panose="02010609060101010101" pitchFamily="49" charset="-122"/>
                <a:ea typeface="黑体" panose="02010609060101010101" pitchFamily="49" charset="-122"/>
              </a:rPr>
              <a:t>只有解决社会不断涌出来的问题，才有可能让我们这代年轻人持续不断发展</a:t>
            </a:r>
            <a:r>
              <a:rPr lang="zh-CN"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a:t>
            </a:r>
            <a:endParaRPr lang="en-US" altLang="zh-CN" sz="1800" dirty="0">
              <a:latin typeface="黑体" panose="02010609060101010101" pitchFamily="49" charset="-122"/>
              <a:ea typeface="黑体" panose="02010609060101010101" pitchFamily="49" charset="-122"/>
            </a:endParaRPr>
          </a:p>
          <a:p>
            <a:pPr marL="285750" lvl="1" indent="-285750">
              <a:lnSpc>
                <a:spcPct val="150000"/>
              </a:lnSpc>
              <a:spcBef>
                <a:spcPts val="2400"/>
              </a:spcBef>
              <a:buClr>
                <a:schemeClr val="tx1"/>
              </a:buClr>
              <a:buFont typeface="Wingdings" panose="05000000000000000000" pitchFamily="2" charset="2"/>
              <a:buChar char="p"/>
              <a:defRPr/>
            </a:pPr>
            <a:r>
              <a:rPr lang="zh-CN" altLang="en-US" sz="1800" dirty="0">
                <a:latin typeface="黑体" panose="02010609060101010101" pitchFamily="49" charset="-122"/>
                <a:ea typeface="黑体" panose="02010609060101010101" pitchFamily="49" charset="-122"/>
              </a:rPr>
              <a:t>“</a:t>
            </a:r>
            <a:r>
              <a:rPr lang="zh-CN" altLang="zh-CN" sz="1800" dirty="0">
                <a:latin typeface="黑体" panose="02010609060101010101" pitchFamily="49" charset="-122"/>
                <a:ea typeface="黑体" panose="02010609060101010101" pitchFamily="49" charset="-122"/>
              </a:rPr>
              <a:t>我们承诺，</a:t>
            </a:r>
            <a:r>
              <a:rPr lang="zh-CN" altLang="zh-CN" sz="1800" b="1" dirty="0">
                <a:solidFill>
                  <a:srgbClr val="FF0000"/>
                </a:solidFill>
                <a:latin typeface="黑体" panose="02010609060101010101" pitchFamily="49" charset="-122"/>
                <a:ea typeface="黑体" panose="02010609060101010101" pitchFamily="49" charset="-122"/>
              </a:rPr>
              <a:t>未来十年，要为</a:t>
            </a:r>
            <a:r>
              <a:rPr lang="en-US" altLang="zh-CN" sz="1800" b="1" dirty="0">
                <a:solidFill>
                  <a:srgbClr val="FF0000"/>
                </a:solidFill>
                <a:latin typeface="黑体" panose="02010609060101010101" pitchFamily="49" charset="-122"/>
                <a:ea typeface="黑体" panose="02010609060101010101" pitchFamily="49" charset="-122"/>
              </a:rPr>
              <a:t>1000</a:t>
            </a:r>
            <a:r>
              <a:rPr lang="zh-CN" altLang="zh-CN" sz="1800" b="1" dirty="0">
                <a:solidFill>
                  <a:srgbClr val="FF0000"/>
                </a:solidFill>
                <a:latin typeface="黑体" panose="02010609060101010101" pitchFamily="49" charset="-122"/>
                <a:ea typeface="黑体" panose="02010609060101010101" pitchFamily="49" charset="-122"/>
              </a:rPr>
              <a:t>万家小企业解决生存、成长、发展的平台，为全世界创造</a:t>
            </a:r>
            <a:r>
              <a:rPr lang="en-US" altLang="zh-CN" sz="1800" b="1" dirty="0">
                <a:solidFill>
                  <a:srgbClr val="FF0000"/>
                </a:solidFill>
                <a:latin typeface="黑体" panose="02010609060101010101" pitchFamily="49" charset="-122"/>
                <a:ea typeface="黑体" panose="02010609060101010101" pitchFamily="49" charset="-122"/>
              </a:rPr>
              <a:t>1</a:t>
            </a:r>
            <a:r>
              <a:rPr lang="zh-CN" altLang="zh-CN" sz="1800" b="1" dirty="0">
                <a:solidFill>
                  <a:srgbClr val="FF0000"/>
                </a:solidFill>
                <a:latin typeface="黑体" panose="02010609060101010101" pitchFamily="49" charset="-122"/>
                <a:ea typeface="黑体" panose="02010609060101010101" pitchFamily="49" charset="-122"/>
              </a:rPr>
              <a:t>亿人的就业机会，为全世界</a:t>
            </a:r>
            <a:r>
              <a:rPr lang="en-US" altLang="zh-CN" sz="1800" b="1" dirty="0">
                <a:solidFill>
                  <a:srgbClr val="FF0000"/>
                </a:solidFill>
                <a:latin typeface="黑体" panose="02010609060101010101" pitchFamily="49" charset="-122"/>
                <a:ea typeface="黑体" panose="02010609060101010101" pitchFamily="49" charset="-122"/>
              </a:rPr>
              <a:t>10</a:t>
            </a:r>
            <a:r>
              <a:rPr lang="zh-CN" altLang="zh-CN" sz="1800" b="1" dirty="0">
                <a:solidFill>
                  <a:srgbClr val="FF0000"/>
                </a:solidFill>
                <a:latin typeface="黑体" panose="02010609060101010101" pitchFamily="49" charset="-122"/>
                <a:ea typeface="黑体" panose="02010609060101010101" pitchFamily="49" charset="-122"/>
              </a:rPr>
              <a:t>亿人提供网上消费平台</a:t>
            </a:r>
            <a:r>
              <a:rPr lang="zh-CN"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a:t>
            </a:r>
          </a:p>
        </p:txBody>
      </p:sp>
      <p:pic>
        <p:nvPicPr>
          <p:cNvPr id="8" name="Picture 3"/>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76610" y="1126229"/>
            <a:ext cx="3422253" cy="2503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extBox 1"/>
          <p:cNvSpPr txBox="1">
            <a:spLocks noChangeArrowheads="1"/>
          </p:cNvSpPr>
          <p:nvPr/>
        </p:nvSpPr>
        <p:spPr bwMode="auto">
          <a:xfrm>
            <a:off x="117200" y="4954874"/>
            <a:ext cx="358512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400" b="1" dirty="0">
                <a:solidFill>
                  <a:srgbClr val="FFFF00"/>
                </a:solidFill>
                <a:latin typeface="楷体" panose="02010609060101010101" pitchFamily="49" charset="-122"/>
                <a:ea typeface="楷体" panose="02010609060101010101" pitchFamily="49" charset="-122"/>
              </a:rPr>
              <a:t>让天底下没有难做的生意！</a:t>
            </a:r>
            <a:endParaRPr lang="en-US" altLang="zh-CN" sz="2400" b="1" dirty="0">
              <a:solidFill>
                <a:srgbClr val="FFFF00"/>
              </a:solidFill>
              <a:latin typeface="楷体" panose="02010609060101010101" pitchFamily="49" charset="-122"/>
              <a:ea typeface="楷体" panose="02010609060101010101" pitchFamily="49" charset="-122"/>
            </a:endParaRPr>
          </a:p>
          <a:p>
            <a:pPr eaLnBrk="1" fontAlgn="base" hangingPunct="1">
              <a:spcBef>
                <a:spcPct val="0"/>
              </a:spcBef>
              <a:spcAft>
                <a:spcPct val="0"/>
              </a:spcAft>
            </a:pPr>
            <a:endParaRPr lang="en-US" altLang="zh-CN" sz="1400" b="1" dirty="0">
              <a:solidFill>
                <a:srgbClr val="FFFF00"/>
              </a:solidFill>
              <a:latin typeface="楷体" panose="02010609060101010101" pitchFamily="49" charset="-122"/>
              <a:ea typeface="楷体" panose="02010609060101010101" pitchFamily="49" charset="-122"/>
            </a:endParaRPr>
          </a:p>
          <a:p>
            <a:pPr eaLnBrk="1" fontAlgn="base" hangingPunct="1">
              <a:spcBef>
                <a:spcPct val="0"/>
              </a:spcBef>
              <a:spcAft>
                <a:spcPct val="0"/>
              </a:spcAft>
            </a:pPr>
            <a:r>
              <a:rPr lang="zh-CN" altLang="en-US" sz="2400" b="1" dirty="0">
                <a:solidFill>
                  <a:srgbClr val="FFFF00"/>
                </a:solidFill>
                <a:latin typeface="楷体" panose="02010609060101010101" pitchFamily="49" charset="-122"/>
                <a:ea typeface="楷体" panose="02010609060101010101" pitchFamily="49" charset="-122"/>
              </a:rPr>
              <a:t>让诚信有价！</a:t>
            </a:r>
          </a:p>
        </p:txBody>
      </p:sp>
      <p:sp>
        <p:nvSpPr>
          <p:cNvPr id="10" name="矩形 9"/>
          <p:cNvSpPr/>
          <p:nvPr/>
        </p:nvSpPr>
        <p:spPr>
          <a:xfrm>
            <a:off x="535782" y="4092491"/>
            <a:ext cx="2747963" cy="400110"/>
          </a:xfrm>
          <a:prstGeom prst="rect">
            <a:avLst/>
          </a:prstGeom>
        </p:spPr>
        <p:txBody>
          <a:bodyPr wrap="square">
            <a:spAutoFit/>
          </a:bodyPr>
          <a:lstStyle/>
          <a:p>
            <a:pPr algn="ctr" eaLnBrk="0" hangingPunct="0">
              <a:defRPr/>
            </a:pPr>
            <a:r>
              <a:rPr lang="zh-CN" altLang="en-US" sz="2000" b="1" kern="0" dirty="0">
                <a:solidFill>
                  <a:srgbClr val="000000"/>
                </a:solidFill>
                <a:latin typeface="楷体" panose="02010609060101010101" pitchFamily="49" charset="-122"/>
                <a:ea typeface="楷体" panose="02010609060101010101" pitchFamily="49" charset="-122"/>
              </a:rPr>
              <a:t>“我们是理想主义者”</a:t>
            </a:r>
          </a:p>
        </p:txBody>
      </p:sp>
    </p:spTree>
    <p:extLst>
      <p:ext uri="{BB962C8B-B14F-4D97-AF65-F5344CB8AC3E}">
        <p14:creationId xmlns:p14="http://schemas.microsoft.com/office/powerpoint/2010/main" val="948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build="p"/>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57</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solidFill>
                  <a:srgbClr val="000000"/>
                </a:solidFill>
                <a:latin typeface="黑体" pitchFamily="49" charset="-122"/>
                <a:ea typeface="黑体" pitchFamily="49" charset="-122"/>
              </a:rPr>
              <a:t>阿里巴巴的天道：利润之上的大义名分</a:t>
            </a:r>
          </a:p>
        </p:txBody>
      </p:sp>
      <p:sp>
        <p:nvSpPr>
          <p:cNvPr id="6" name="Rectangle 5"/>
          <p:cNvSpPr/>
          <p:nvPr/>
        </p:nvSpPr>
        <p:spPr>
          <a:xfrm>
            <a:off x="1" y="1052737"/>
            <a:ext cx="3819526" cy="5806852"/>
          </a:xfrm>
          <a:prstGeom prst="rect">
            <a:avLst/>
          </a:prstGeom>
          <a:solidFill>
            <a:schemeClr val="tx1">
              <a:lumMod val="50000"/>
              <a:lumOff val="50000"/>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pPr>
            <a:endParaRPr lang="nl-BE" b="1">
              <a:solidFill>
                <a:srgbClr val="FFFFFF"/>
              </a:solidFill>
              <a:latin typeface="黑体" panose="02010609060101010101" pitchFamily="49" charset="-122"/>
              <a:ea typeface="黑体" panose="02010609060101010101" pitchFamily="49" charset="-122"/>
            </a:endParaRPr>
          </a:p>
        </p:txBody>
      </p:sp>
      <p:pic>
        <p:nvPicPr>
          <p:cNvPr id="8" name="Picture 3"/>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76610" y="1126229"/>
            <a:ext cx="3422253" cy="2503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9" name="TextBox 1"/>
          <p:cNvSpPr txBox="1">
            <a:spLocks noChangeArrowheads="1"/>
          </p:cNvSpPr>
          <p:nvPr/>
        </p:nvSpPr>
        <p:spPr bwMode="auto">
          <a:xfrm>
            <a:off x="117200" y="4954874"/>
            <a:ext cx="3585125"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2400" b="1" dirty="0">
                <a:solidFill>
                  <a:srgbClr val="FFFF00"/>
                </a:solidFill>
                <a:latin typeface="楷体" panose="02010609060101010101" pitchFamily="49" charset="-122"/>
                <a:ea typeface="楷体" panose="02010609060101010101" pitchFamily="49" charset="-122"/>
              </a:rPr>
              <a:t>让天底下没有难做的生意！</a:t>
            </a:r>
            <a:endParaRPr lang="en-US" altLang="zh-CN" sz="2400" b="1" dirty="0">
              <a:solidFill>
                <a:srgbClr val="FFFF00"/>
              </a:solidFill>
              <a:latin typeface="楷体" panose="02010609060101010101" pitchFamily="49" charset="-122"/>
              <a:ea typeface="楷体" panose="02010609060101010101" pitchFamily="49" charset="-122"/>
            </a:endParaRPr>
          </a:p>
          <a:p>
            <a:pPr eaLnBrk="1" fontAlgn="base" hangingPunct="1">
              <a:spcBef>
                <a:spcPct val="0"/>
              </a:spcBef>
              <a:spcAft>
                <a:spcPct val="0"/>
              </a:spcAft>
            </a:pPr>
            <a:endParaRPr lang="en-US" altLang="zh-CN" sz="1400" b="1" dirty="0">
              <a:solidFill>
                <a:srgbClr val="FFFF00"/>
              </a:solidFill>
              <a:latin typeface="楷体" panose="02010609060101010101" pitchFamily="49" charset="-122"/>
              <a:ea typeface="楷体" panose="02010609060101010101" pitchFamily="49" charset="-122"/>
            </a:endParaRPr>
          </a:p>
          <a:p>
            <a:pPr eaLnBrk="1" fontAlgn="base" hangingPunct="1">
              <a:spcBef>
                <a:spcPct val="0"/>
              </a:spcBef>
              <a:spcAft>
                <a:spcPct val="0"/>
              </a:spcAft>
            </a:pPr>
            <a:r>
              <a:rPr lang="zh-CN" altLang="en-US" sz="2400" b="1" dirty="0">
                <a:solidFill>
                  <a:srgbClr val="FFFF00"/>
                </a:solidFill>
                <a:latin typeface="楷体" panose="02010609060101010101" pitchFamily="49" charset="-122"/>
                <a:ea typeface="楷体" panose="02010609060101010101" pitchFamily="49" charset="-122"/>
              </a:rPr>
              <a:t>让诚信有价！</a:t>
            </a:r>
          </a:p>
        </p:txBody>
      </p:sp>
      <p:sp>
        <p:nvSpPr>
          <p:cNvPr id="10" name="矩形 9"/>
          <p:cNvSpPr/>
          <p:nvPr/>
        </p:nvSpPr>
        <p:spPr>
          <a:xfrm>
            <a:off x="535782" y="4092491"/>
            <a:ext cx="2747963" cy="400110"/>
          </a:xfrm>
          <a:prstGeom prst="rect">
            <a:avLst/>
          </a:prstGeom>
        </p:spPr>
        <p:txBody>
          <a:bodyPr wrap="square">
            <a:spAutoFit/>
          </a:bodyPr>
          <a:lstStyle/>
          <a:p>
            <a:pPr algn="ctr" eaLnBrk="0" hangingPunct="0">
              <a:defRPr/>
            </a:pPr>
            <a:r>
              <a:rPr lang="zh-CN" altLang="en-US" sz="2000" b="1" kern="0" dirty="0">
                <a:solidFill>
                  <a:srgbClr val="000000"/>
                </a:solidFill>
                <a:latin typeface="楷体" panose="02010609060101010101" pitchFamily="49" charset="-122"/>
                <a:ea typeface="楷体" panose="02010609060101010101" pitchFamily="49" charset="-122"/>
              </a:rPr>
              <a:t>“我们是理想主义者”</a:t>
            </a:r>
          </a:p>
        </p:txBody>
      </p:sp>
      <p:sp>
        <p:nvSpPr>
          <p:cNvPr id="11" name="Line 3"/>
          <p:cNvSpPr>
            <a:spLocks noChangeShapeType="1"/>
          </p:cNvSpPr>
          <p:nvPr/>
        </p:nvSpPr>
        <p:spPr bwMode="auto">
          <a:xfrm flipV="1">
            <a:off x="4507105" y="1844675"/>
            <a:ext cx="0" cy="36718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4"/>
          <p:cNvSpPr>
            <a:spLocks noChangeShapeType="1"/>
          </p:cNvSpPr>
          <p:nvPr/>
        </p:nvSpPr>
        <p:spPr bwMode="auto">
          <a:xfrm>
            <a:off x="4507105" y="5516563"/>
            <a:ext cx="4535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5"/>
          <p:cNvSpPr txBox="1">
            <a:spLocks noChangeArrowheads="1"/>
          </p:cNvSpPr>
          <p:nvPr/>
        </p:nvSpPr>
        <p:spPr bwMode="auto">
          <a:xfrm>
            <a:off x="4126105" y="5667375"/>
            <a:ext cx="341632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1800" dirty="0">
                <a:solidFill>
                  <a:schemeClr val="tx1"/>
                </a:solidFill>
                <a:latin typeface="Garamond" pitchFamily="18" charset="0"/>
                <a:ea typeface="宋体" pitchFamily="2" charset="-122"/>
              </a:rPr>
              <a:t>使命</a:t>
            </a:r>
            <a:r>
              <a:rPr lang="zh-CN" altLang="en-US" sz="1800" dirty="0" smtClean="0">
                <a:solidFill>
                  <a:schemeClr val="tx1"/>
                </a:solidFill>
                <a:latin typeface="Garamond" pitchFamily="18" charset="0"/>
                <a:ea typeface="宋体" pitchFamily="2" charset="-122"/>
              </a:rPr>
              <a:t>：</a:t>
            </a:r>
            <a:r>
              <a:rPr lang="zh-CN" altLang="en-US" sz="1800" dirty="0" smtClean="0">
                <a:solidFill>
                  <a:schemeClr val="tx1"/>
                </a:solidFill>
                <a:latin typeface="+mn-ea"/>
                <a:ea typeface="+mn-ea"/>
              </a:rPr>
              <a:t>让天底下没有难做的生意</a:t>
            </a:r>
            <a:endParaRPr lang="en-US" altLang="zh-CN" sz="1800" dirty="0" smtClean="0">
              <a:solidFill>
                <a:schemeClr val="tx1"/>
              </a:solidFill>
              <a:latin typeface="+mn-ea"/>
              <a:ea typeface="+mn-ea"/>
            </a:endParaRPr>
          </a:p>
          <a:p>
            <a:pPr eaLnBrk="1" hangingPunct="1"/>
            <a:r>
              <a:rPr lang="zh-CN" altLang="en-US" sz="1800" dirty="0" smtClean="0">
                <a:latin typeface="+mn-ea"/>
                <a:ea typeface="+mn-ea"/>
              </a:rPr>
              <a:t>让诚信有价</a:t>
            </a:r>
            <a:endParaRPr lang="zh-CN" altLang="en-US" sz="1800" dirty="0">
              <a:solidFill>
                <a:schemeClr val="tx1"/>
              </a:solidFill>
              <a:latin typeface="+mn-ea"/>
              <a:ea typeface="+mn-ea"/>
            </a:endParaRPr>
          </a:p>
        </p:txBody>
      </p:sp>
      <p:sp>
        <p:nvSpPr>
          <p:cNvPr id="14" name="Freeform 6"/>
          <p:cNvSpPr>
            <a:spLocks/>
          </p:cNvSpPr>
          <p:nvPr/>
        </p:nvSpPr>
        <p:spPr bwMode="auto">
          <a:xfrm>
            <a:off x="4507105" y="2276475"/>
            <a:ext cx="3095625" cy="3168650"/>
          </a:xfrm>
          <a:custGeom>
            <a:avLst/>
            <a:gdLst>
              <a:gd name="T0" fmla="*/ 0 w 1950"/>
              <a:gd name="T1" fmla="*/ 1996 h 1996"/>
              <a:gd name="T2" fmla="*/ 499 w 1950"/>
              <a:gd name="T3" fmla="*/ 545 h 1996"/>
              <a:gd name="T4" fmla="*/ 1950 w 1950"/>
              <a:gd name="T5" fmla="*/ 0 h 1996"/>
            </a:gdLst>
            <a:ahLst/>
            <a:cxnLst>
              <a:cxn ang="0">
                <a:pos x="T0" y="T1"/>
              </a:cxn>
              <a:cxn ang="0">
                <a:pos x="T2" y="T3"/>
              </a:cxn>
              <a:cxn ang="0">
                <a:pos x="T4" y="T5"/>
              </a:cxn>
            </a:cxnLst>
            <a:rect l="0" t="0" r="r" b="b"/>
            <a:pathLst>
              <a:path w="1950" h="1996">
                <a:moveTo>
                  <a:pt x="0" y="1996"/>
                </a:moveTo>
                <a:cubicBezTo>
                  <a:pt x="87" y="1437"/>
                  <a:pt x="174" y="878"/>
                  <a:pt x="499" y="545"/>
                </a:cubicBezTo>
                <a:cubicBezTo>
                  <a:pt x="824" y="212"/>
                  <a:pt x="1387" y="106"/>
                  <a:pt x="195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7"/>
          <p:cNvSpPr>
            <a:spLocks/>
          </p:cNvSpPr>
          <p:nvPr/>
        </p:nvSpPr>
        <p:spPr bwMode="auto">
          <a:xfrm rot="11218096">
            <a:off x="4723005" y="2492375"/>
            <a:ext cx="3095625" cy="3168650"/>
          </a:xfrm>
          <a:custGeom>
            <a:avLst/>
            <a:gdLst>
              <a:gd name="T0" fmla="*/ 0 w 1950"/>
              <a:gd name="T1" fmla="*/ 1996 h 1996"/>
              <a:gd name="T2" fmla="*/ 499 w 1950"/>
              <a:gd name="T3" fmla="*/ 545 h 1996"/>
              <a:gd name="T4" fmla="*/ 1950 w 1950"/>
              <a:gd name="T5" fmla="*/ 0 h 1996"/>
            </a:gdLst>
            <a:ahLst/>
            <a:cxnLst>
              <a:cxn ang="0">
                <a:pos x="T0" y="T1"/>
              </a:cxn>
              <a:cxn ang="0">
                <a:pos x="T2" y="T3"/>
              </a:cxn>
              <a:cxn ang="0">
                <a:pos x="T4" y="T5"/>
              </a:cxn>
            </a:cxnLst>
            <a:rect l="0" t="0" r="r" b="b"/>
            <a:pathLst>
              <a:path w="1950" h="1996">
                <a:moveTo>
                  <a:pt x="0" y="1996"/>
                </a:moveTo>
                <a:cubicBezTo>
                  <a:pt x="87" y="1437"/>
                  <a:pt x="174" y="878"/>
                  <a:pt x="499" y="545"/>
                </a:cubicBezTo>
                <a:cubicBezTo>
                  <a:pt x="824" y="212"/>
                  <a:pt x="1387" y="106"/>
                  <a:pt x="1950" y="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8"/>
          <p:cNvSpPr>
            <a:spLocks noChangeShapeType="1"/>
          </p:cNvSpPr>
          <p:nvPr/>
        </p:nvSpPr>
        <p:spPr bwMode="auto">
          <a:xfrm>
            <a:off x="7602730" y="2276475"/>
            <a:ext cx="1444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9"/>
          <p:cNvSpPr>
            <a:spLocks noChangeShapeType="1"/>
          </p:cNvSpPr>
          <p:nvPr/>
        </p:nvSpPr>
        <p:spPr bwMode="auto">
          <a:xfrm flipV="1">
            <a:off x="7963093" y="2565400"/>
            <a:ext cx="71437" cy="215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AutoShape 11"/>
          <p:cNvSpPr>
            <a:spLocks noChangeArrowheads="1"/>
          </p:cNvSpPr>
          <p:nvPr/>
        </p:nvSpPr>
        <p:spPr bwMode="auto">
          <a:xfrm>
            <a:off x="7747193" y="1917700"/>
            <a:ext cx="690562" cy="719138"/>
          </a:xfrm>
          <a:prstGeom prst="star5">
            <a:avLst/>
          </a:prstGeom>
          <a:solidFill>
            <a:srgbClr val="FF3300"/>
          </a:solidFill>
          <a:ln>
            <a:noFill/>
          </a:ln>
          <a:effectLst>
            <a:outerShdw dist="35921" dir="2700000" algn="ctr" rotWithShape="0">
              <a:srgbClr val="C0C0C0"/>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zh-CN" altLang="en-US"/>
          </a:p>
        </p:txBody>
      </p:sp>
      <p:sp>
        <p:nvSpPr>
          <p:cNvPr id="19" name="Text Box 12"/>
          <p:cNvSpPr txBox="1">
            <a:spLocks noChangeArrowheads="1"/>
          </p:cNvSpPr>
          <p:nvPr/>
        </p:nvSpPr>
        <p:spPr bwMode="auto">
          <a:xfrm>
            <a:off x="8302569" y="1734344"/>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1800" dirty="0">
                <a:solidFill>
                  <a:schemeClr val="tx1"/>
                </a:solidFill>
                <a:latin typeface="Garamond" pitchFamily="18" charset="0"/>
                <a:ea typeface="宋体" pitchFamily="2" charset="-122"/>
              </a:rPr>
              <a:t>愿景</a:t>
            </a:r>
            <a:r>
              <a:rPr lang="zh-CN" altLang="en-US" sz="1800" dirty="0" smtClean="0">
                <a:solidFill>
                  <a:schemeClr val="tx1"/>
                </a:solidFill>
                <a:latin typeface="Garamond" pitchFamily="18" charset="0"/>
                <a:ea typeface="宋体" pitchFamily="2" charset="-122"/>
              </a:rPr>
              <a:t>：</a:t>
            </a:r>
            <a:endParaRPr lang="zh-CN" altLang="en-US" sz="1800" dirty="0">
              <a:solidFill>
                <a:schemeClr val="tx1"/>
              </a:solidFill>
              <a:latin typeface="Garamond" pitchFamily="18" charset="0"/>
              <a:ea typeface="宋体" pitchFamily="2" charset="-122"/>
            </a:endParaRPr>
          </a:p>
        </p:txBody>
      </p:sp>
      <p:sp>
        <p:nvSpPr>
          <p:cNvPr id="20" name="矩形 19"/>
          <p:cNvSpPr/>
          <p:nvPr/>
        </p:nvSpPr>
        <p:spPr>
          <a:xfrm>
            <a:off x="9017791" y="1711336"/>
            <a:ext cx="2808312" cy="107721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eaLnBrk="0" hangingPunct="0">
              <a:lnSpc>
                <a:spcPct val="120000"/>
              </a:lnSpc>
              <a:spcBef>
                <a:spcPct val="20000"/>
              </a:spcBef>
              <a:buClr>
                <a:schemeClr val="tx2"/>
              </a:buClr>
            </a:pPr>
            <a:r>
              <a:rPr lang="en-US" altLang="zh-CN" sz="1600" dirty="0" smtClean="0">
                <a:latin typeface="+mn-ea"/>
                <a:ea typeface="+mn-ea"/>
              </a:rPr>
              <a:t>1.</a:t>
            </a:r>
            <a:r>
              <a:rPr lang="zh-CN" altLang="en-US" sz="1600" dirty="0" smtClean="0">
                <a:latin typeface="+mn-ea"/>
                <a:ea typeface="+mn-ea"/>
              </a:rPr>
              <a:t>分享</a:t>
            </a:r>
            <a:r>
              <a:rPr lang="zh-CN" altLang="en-US" sz="1600" dirty="0">
                <a:latin typeface="+mn-ea"/>
                <a:ea typeface="+mn-ea"/>
              </a:rPr>
              <a:t>数据的第一</a:t>
            </a:r>
            <a:r>
              <a:rPr lang="zh-CN" altLang="en-US" sz="1600" dirty="0" smtClean="0">
                <a:latin typeface="+mn-ea"/>
                <a:ea typeface="+mn-ea"/>
              </a:rPr>
              <a:t>平台；</a:t>
            </a:r>
            <a:endParaRPr lang="en-US" altLang="zh-CN" sz="1600" dirty="0" smtClean="0">
              <a:latin typeface="+mn-ea"/>
              <a:ea typeface="+mn-ea"/>
            </a:endParaRPr>
          </a:p>
          <a:p>
            <a:pPr eaLnBrk="0" hangingPunct="0">
              <a:lnSpc>
                <a:spcPct val="120000"/>
              </a:lnSpc>
              <a:spcBef>
                <a:spcPct val="20000"/>
              </a:spcBef>
              <a:buClr>
                <a:schemeClr val="tx2"/>
              </a:buClr>
            </a:pPr>
            <a:r>
              <a:rPr lang="en-US" altLang="zh-CN" sz="1600" dirty="0" smtClean="0">
                <a:latin typeface="+mn-ea"/>
                <a:ea typeface="+mn-ea"/>
              </a:rPr>
              <a:t>2. </a:t>
            </a:r>
            <a:r>
              <a:rPr lang="zh-CN" altLang="en-US" sz="1600" dirty="0" smtClean="0">
                <a:latin typeface="+mn-ea"/>
                <a:ea typeface="+mn-ea"/>
              </a:rPr>
              <a:t>幸福</a:t>
            </a:r>
            <a:r>
              <a:rPr lang="zh-CN" altLang="en-US" sz="1600" dirty="0">
                <a:latin typeface="+mn-ea"/>
                <a:ea typeface="+mn-ea"/>
              </a:rPr>
              <a:t>指数最高的</a:t>
            </a:r>
            <a:r>
              <a:rPr lang="zh-CN" altLang="en-US" sz="1600" dirty="0" smtClean="0">
                <a:latin typeface="+mn-ea"/>
                <a:ea typeface="+mn-ea"/>
              </a:rPr>
              <a:t>企业；</a:t>
            </a:r>
            <a:endParaRPr lang="en-US" altLang="zh-CN" sz="1600" dirty="0" smtClean="0">
              <a:latin typeface="+mn-ea"/>
              <a:ea typeface="+mn-ea"/>
            </a:endParaRPr>
          </a:p>
          <a:p>
            <a:pPr eaLnBrk="0" hangingPunct="0">
              <a:lnSpc>
                <a:spcPct val="120000"/>
              </a:lnSpc>
              <a:spcBef>
                <a:spcPct val="20000"/>
              </a:spcBef>
              <a:buClr>
                <a:schemeClr val="tx2"/>
              </a:buClr>
            </a:pPr>
            <a:r>
              <a:rPr lang="en-US" altLang="zh-CN" sz="1600" dirty="0" smtClean="0">
                <a:latin typeface="+mn-ea"/>
                <a:ea typeface="+mn-ea"/>
              </a:rPr>
              <a:t>3. </a:t>
            </a:r>
            <a:r>
              <a:rPr lang="zh-CN" altLang="en-US" sz="1600" dirty="0" smtClean="0">
                <a:latin typeface="+mn-ea"/>
                <a:ea typeface="+mn-ea"/>
              </a:rPr>
              <a:t>“</a:t>
            </a:r>
            <a:r>
              <a:rPr lang="zh-CN" altLang="en-US" sz="1600" dirty="0">
                <a:latin typeface="+mn-ea"/>
                <a:ea typeface="+mn-ea"/>
              </a:rPr>
              <a:t>活</a:t>
            </a:r>
            <a:r>
              <a:rPr lang="en-US" altLang="zh-CN" sz="1600" dirty="0">
                <a:latin typeface="+mn-ea"/>
                <a:ea typeface="+mn-ea"/>
              </a:rPr>
              <a:t>102</a:t>
            </a:r>
            <a:r>
              <a:rPr lang="zh-CN" altLang="en-US" sz="1600" dirty="0">
                <a:latin typeface="+mn-ea"/>
                <a:ea typeface="+mn-ea"/>
              </a:rPr>
              <a:t>年”</a:t>
            </a:r>
          </a:p>
        </p:txBody>
      </p:sp>
      <p:pic>
        <p:nvPicPr>
          <p:cNvPr id="21"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36489" y="3661533"/>
            <a:ext cx="1868656" cy="383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组合 1"/>
          <p:cNvGrpSpPr/>
          <p:nvPr/>
        </p:nvGrpSpPr>
        <p:grpSpPr>
          <a:xfrm>
            <a:off x="7949973" y="3400176"/>
            <a:ext cx="3599526" cy="2302669"/>
            <a:chOff x="7949973" y="3400176"/>
            <a:chExt cx="3599526" cy="2302669"/>
          </a:xfrm>
        </p:grpSpPr>
        <p:sp>
          <p:nvSpPr>
            <p:cNvPr id="22" name="矩形 15"/>
            <p:cNvSpPr>
              <a:spLocks noChangeArrowheads="1"/>
            </p:cNvSpPr>
            <p:nvPr/>
          </p:nvSpPr>
          <p:spPr bwMode="auto">
            <a:xfrm>
              <a:off x="9766926" y="5159470"/>
              <a:ext cx="414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b="0" dirty="0">
                  <a:latin typeface="+mj-ea"/>
                  <a:ea typeface="+mj-ea"/>
                </a:rPr>
                <a:t>诚信</a:t>
              </a:r>
            </a:p>
          </p:txBody>
        </p:sp>
        <p:sp>
          <p:nvSpPr>
            <p:cNvPr id="23" name="矩形 16"/>
            <p:cNvSpPr>
              <a:spLocks noChangeArrowheads="1"/>
            </p:cNvSpPr>
            <p:nvPr/>
          </p:nvSpPr>
          <p:spPr bwMode="auto">
            <a:xfrm>
              <a:off x="10485669" y="5159470"/>
              <a:ext cx="4157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b="0" dirty="0">
                  <a:latin typeface="+mj-ea"/>
                  <a:ea typeface="+mj-ea"/>
                </a:rPr>
                <a:t>激情</a:t>
              </a:r>
            </a:p>
          </p:txBody>
        </p:sp>
        <p:sp>
          <p:nvSpPr>
            <p:cNvPr id="24" name="矩形 17"/>
            <p:cNvSpPr>
              <a:spLocks noChangeArrowheads="1"/>
            </p:cNvSpPr>
            <p:nvPr/>
          </p:nvSpPr>
          <p:spPr bwMode="auto">
            <a:xfrm>
              <a:off x="8974838" y="5159470"/>
              <a:ext cx="4144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b="0" dirty="0">
                  <a:latin typeface="+mj-ea"/>
                  <a:ea typeface="+mj-ea"/>
                </a:rPr>
                <a:t>敬业</a:t>
              </a:r>
            </a:p>
          </p:txBody>
        </p:sp>
        <p:sp>
          <p:nvSpPr>
            <p:cNvPr id="25" name="矩形 18"/>
            <p:cNvSpPr>
              <a:spLocks noChangeArrowheads="1"/>
            </p:cNvSpPr>
            <p:nvPr/>
          </p:nvSpPr>
          <p:spPr bwMode="auto">
            <a:xfrm>
              <a:off x="9461267" y="4301468"/>
              <a:ext cx="6737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b="0" dirty="0" smtClean="0">
                  <a:latin typeface="+mj-ea"/>
                  <a:ea typeface="+mj-ea"/>
                </a:rPr>
                <a:t>拥抱</a:t>
              </a:r>
              <a:endParaRPr lang="en-US" altLang="zh-CN" sz="1200" b="0" dirty="0" smtClean="0">
                <a:latin typeface="+mj-ea"/>
                <a:ea typeface="+mj-ea"/>
              </a:endParaRPr>
            </a:p>
            <a:p>
              <a:pPr>
                <a:defRPr/>
              </a:pPr>
              <a:r>
                <a:rPr lang="zh-CN" altLang="en-US" sz="1200" b="0" dirty="0" smtClean="0">
                  <a:latin typeface="+mj-ea"/>
                  <a:ea typeface="+mj-ea"/>
                </a:rPr>
                <a:t>变化</a:t>
              </a:r>
              <a:endParaRPr lang="zh-CN" altLang="en-US" sz="1200" b="0" dirty="0">
                <a:latin typeface="+mj-ea"/>
                <a:ea typeface="+mj-ea"/>
              </a:endParaRPr>
            </a:p>
          </p:txBody>
        </p:sp>
        <p:grpSp>
          <p:nvGrpSpPr>
            <p:cNvPr id="26" name="组合 25"/>
            <p:cNvGrpSpPr>
              <a:grpSpLocks/>
            </p:cNvGrpSpPr>
            <p:nvPr/>
          </p:nvGrpSpPr>
          <p:grpSpPr bwMode="auto">
            <a:xfrm>
              <a:off x="8603099" y="3400176"/>
              <a:ext cx="2946400" cy="2302669"/>
              <a:chOff x="468425" y="2451581"/>
              <a:chExt cx="3498827" cy="2935290"/>
            </a:xfrm>
          </p:grpSpPr>
          <p:sp>
            <p:nvSpPr>
              <p:cNvPr id="27" name="Freeform 5"/>
              <p:cNvSpPr>
                <a:spLocks/>
              </p:cNvSpPr>
              <p:nvPr/>
            </p:nvSpPr>
            <p:spPr bwMode="blackWhite">
              <a:xfrm>
                <a:off x="3159219" y="4186720"/>
                <a:ext cx="808033" cy="1198563"/>
              </a:xfrm>
              <a:custGeom>
                <a:avLst/>
                <a:gdLst>
                  <a:gd name="T0" fmla="*/ 0 w 854"/>
                  <a:gd name="T1" fmla="*/ 371298973 h 993"/>
                  <a:gd name="T2" fmla="*/ 744667723 w 854"/>
                  <a:gd name="T3" fmla="*/ 1369251436 h 993"/>
                  <a:gd name="T4" fmla="*/ 1257825039 w 854"/>
                  <a:gd name="T5" fmla="*/ 857163121 h 993"/>
                  <a:gd name="T6" fmla="*/ 361274384 w 854"/>
                  <a:gd name="T7" fmla="*/ 0 h 993"/>
                  <a:gd name="T8" fmla="*/ 0 w 854"/>
                  <a:gd name="T9" fmla="*/ 371298973 h 993"/>
                  <a:gd name="T10" fmla="*/ 0 60000 65536"/>
                  <a:gd name="T11" fmla="*/ 0 60000 65536"/>
                  <a:gd name="T12" fmla="*/ 0 60000 65536"/>
                  <a:gd name="T13" fmla="*/ 0 60000 65536"/>
                  <a:gd name="T14" fmla="*/ 0 60000 65536"/>
                  <a:gd name="T15" fmla="*/ 0 w 854"/>
                  <a:gd name="T16" fmla="*/ 0 h 993"/>
                  <a:gd name="T17" fmla="*/ 854 w 854"/>
                  <a:gd name="T18" fmla="*/ 993 h 993"/>
                </a:gdLst>
                <a:ahLst/>
                <a:cxnLst>
                  <a:cxn ang="T10">
                    <a:pos x="T0" y="T1"/>
                  </a:cxn>
                  <a:cxn ang="T11">
                    <a:pos x="T2" y="T3"/>
                  </a:cxn>
                  <a:cxn ang="T12">
                    <a:pos x="T4" y="T5"/>
                  </a:cxn>
                  <a:cxn ang="T13">
                    <a:pos x="T6" y="T7"/>
                  </a:cxn>
                  <a:cxn ang="T14">
                    <a:pos x="T8" y="T9"/>
                  </a:cxn>
                </a:cxnLst>
                <a:rect l="T15" t="T16" r="T17" b="T18"/>
                <a:pathLst>
                  <a:path w="854" h="993">
                    <a:moveTo>
                      <a:pt x="0" y="269"/>
                    </a:moveTo>
                    <a:lnTo>
                      <a:pt x="505" y="992"/>
                    </a:lnTo>
                    <a:lnTo>
                      <a:pt x="853" y="621"/>
                    </a:lnTo>
                    <a:lnTo>
                      <a:pt x="245" y="0"/>
                    </a:lnTo>
                    <a:lnTo>
                      <a:pt x="0" y="269"/>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28" name="Freeform 6"/>
              <p:cNvSpPr>
                <a:spLocks/>
              </p:cNvSpPr>
              <p:nvPr/>
            </p:nvSpPr>
            <p:spPr bwMode="blackWhite">
              <a:xfrm>
                <a:off x="943084" y="4186720"/>
                <a:ext cx="2447909" cy="325437"/>
              </a:xfrm>
              <a:custGeom>
                <a:avLst/>
                <a:gdLst>
                  <a:gd name="T0" fmla="*/ 0 w 2589"/>
                  <a:gd name="T1" fmla="*/ 371465545 h 269"/>
                  <a:gd name="T2" fmla="*/ 2147483647 w 2589"/>
                  <a:gd name="T3" fmla="*/ 371465545 h 269"/>
                  <a:gd name="T4" fmla="*/ 2147483647 w 2589"/>
                  <a:gd name="T5" fmla="*/ 0 h 269"/>
                  <a:gd name="T6" fmla="*/ 962539327 w 2589"/>
                  <a:gd name="T7" fmla="*/ 0 h 269"/>
                  <a:gd name="T8" fmla="*/ 0 w 2589"/>
                  <a:gd name="T9" fmla="*/ 371465545 h 269"/>
                  <a:gd name="T10" fmla="*/ 0 60000 65536"/>
                  <a:gd name="T11" fmla="*/ 0 60000 65536"/>
                  <a:gd name="T12" fmla="*/ 0 60000 65536"/>
                  <a:gd name="T13" fmla="*/ 0 60000 65536"/>
                  <a:gd name="T14" fmla="*/ 0 60000 65536"/>
                  <a:gd name="T15" fmla="*/ 0 w 2589"/>
                  <a:gd name="T16" fmla="*/ 0 h 269"/>
                  <a:gd name="T17" fmla="*/ 2589 w 2589"/>
                  <a:gd name="T18" fmla="*/ 269 h 269"/>
                </a:gdLst>
                <a:ahLst/>
                <a:cxnLst>
                  <a:cxn ang="T10">
                    <a:pos x="T0" y="T1"/>
                  </a:cxn>
                  <a:cxn ang="T11">
                    <a:pos x="T2" y="T3"/>
                  </a:cxn>
                  <a:cxn ang="T12">
                    <a:pos x="T4" y="T5"/>
                  </a:cxn>
                  <a:cxn ang="T13">
                    <a:pos x="T6" y="T7"/>
                  </a:cxn>
                  <a:cxn ang="T14">
                    <a:pos x="T8" y="T9"/>
                  </a:cxn>
                </a:cxnLst>
                <a:rect l="T15" t="T16" r="T17" b="T18"/>
                <a:pathLst>
                  <a:path w="2589" h="269">
                    <a:moveTo>
                      <a:pt x="0" y="268"/>
                    </a:moveTo>
                    <a:lnTo>
                      <a:pt x="2342" y="268"/>
                    </a:lnTo>
                    <a:lnTo>
                      <a:pt x="2588" y="0"/>
                    </a:lnTo>
                    <a:lnTo>
                      <a:pt x="653" y="0"/>
                    </a:lnTo>
                    <a:lnTo>
                      <a:pt x="0" y="268"/>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29" name="Freeform 7"/>
              <p:cNvSpPr>
                <a:spLocks/>
              </p:cNvSpPr>
              <p:nvPr/>
            </p:nvSpPr>
            <p:spPr bwMode="blackWhite">
              <a:xfrm>
                <a:off x="468425" y="4510570"/>
                <a:ext cx="3171804" cy="876301"/>
              </a:xfrm>
              <a:custGeom>
                <a:avLst/>
                <a:gdLst>
                  <a:gd name="T0" fmla="*/ 0 w 3354"/>
                  <a:gd name="T1" fmla="*/ 1000003388 h 726"/>
                  <a:gd name="T2" fmla="*/ 2147483647 w 3354"/>
                  <a:gd name="T3" fmla="*/ 1000003388 h 726"/>
                  <a:gd name="T4" fmla="*/ 2147483647 w 3354"/>
                  <a:gd name="T5" fmla="*/ 0 h 726"/>
                  <a:gd name="T6" fmla="*/ 735715940 w 3354"/>
                  <a:gd name="T7" fmla="*/ 0 h 726"/>
                  <a:gd name="T8" fmla="*/ 0 w 3354"/>
                  <a:gd name="T9" fmla="*/ 1000003388 h 726"/>
                  <a:gd name="T10" fmla="*/ 0 60000 65536"/>
                  <a:gd name="T11" fmla="*/ 0 60000 65536"/>
                  <a:gd name="T12" fmla="*/ 0 60000 65536"/>
                  <a:gd name="T13" fmla="*/ 0 60000 65536"/>
                  <a:gd name="T14" fmla="*/ 0 60000 65536"/>
                  <a:gd name="T15" fmla="*/ 0 w 3354"/>
                  <a:gd name="T16" fmla="*/ 0 h 726"/>
                  <a:gd name="T17" fmla="*/ 3354 w 3354"/>
                  <a:gd name="T18" fmla="*/ 726 h 726"/>
                </a:gdLst>
                <a:ahLst/>
                <a:cxnLst>
                  <a:cxn ang="T10">
                    <a:pos x="T0" y="T1"/>
                  </a:cxn>
                  <a:cxn ang="T11">
                    <a:pos x="T2" y="T3"/>
                  </a:cxn>
                  <a:cxn ang="T12">
                    <a:pos x="T4" y="T5"/>
                  </a:cxn>
                  <a:cxn ang="T13">
                    <a:pos x="T6" y="T7"/>
                  </a:cxn>
                  <a:cxn ang="T14">
                    <a:pos x="T8" y="T9"/>
                  </a:cxn>
                </a:cxnLst>
                <a:rect l="T15" t="T16" r="T17" b="T18"/>
                <a:pathLst>
                  <a:path w="3354" h="726">
                    <a:moveTo>
                      <a:pt x="0" y="725"/>
                    </a:moveTo>
                    <a:lnTo>
                      <a:pt x="3353" y="725"/>
                    </a:lnTo>
                    <a:lnTo>
                      <a:pt x="2844" y="0"/>
                    </a:lnTo>
                    <a:lnTo>
                      <a:pt x="499" y="0"/>
                    </a:lnTo>
                    <a:lnTo>
                      <a:pt x="0" y="725"/>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30" name="Freeform 8"/>
              <p:cNvSpPr>
                <a:spLocks/>
              </p:cNvSpPr>
              <p:nvPr/>
            </p:nvSpPr>
            <p:spPr bwMode="blackWhite">
              <a:xfrm>
                <a:off x="1493943" y="3312007"/>
                <a:ext cx="1223954" cy="158750"/>
              </a:xfrm>
              <a:custGeom>
                <a:avLst/>
                <a:gdLst>
                  <a:gd name="T0" fmla="*/ 0 w 1295"/>
                  <a:gd name="T1" fmla="*/ 180328506 h 131"/>
                  <a:gd name="T2" fmla="*/ 1717385603 w 1295"/>
                  <a:gd name="T3" fmla="*/ 180328506 h 131"/>
                  <a:gd name="T4" fmla="*/ 1905914968 w 1295"/>
                  <a:gd name="T5" fmla="*/ 0 h 131"/>
                  <a:gd name="T6" fmla="*/ 593573229 w 1295"/>
                  <a:gd name="T7" fmla="*/ 0 h 131"/>
                  <a:gd name="T8" fmla="*/ 0 w 1295"/>
                  <a:gd name="T9" fmla="*/ 180328506 h 131"/>
                  <a:gd name="T10" fmla="*/ 0 60000 65536"/>
                  <a:gd name="T11" fmla="*/ 0 60000 65536"/>
                  <a:gd name="T12" fmla="*/ 0 60000 65536"/>
                  <a:gd name="T13" fmla="*/ 0 60000 65536"/>
                  <a:gd name="T14" fmla="*/ 0 60000 65536"/>
                  <a:gd name="T15" fmla="*/ 0 w 1295"/>
                  <a:gd name="T16" fmla="*/ 0 h 131"/>
                  <a:gd name="T17" fmla="*/ 1295 w 1295"/>
                  <a:gd name="T18" fmla="*/ 131 h 131"/>
                </a:gdLst>
                <a:ahLst/>
                <a:cxnLst>
                  <a:cxn ang="T10">
                    <a:pos x="T0" y="T1"/>
                  </a:cxn>
                  <a:cxn ang="T11">
                    <a:pos x="T2" y="T3"/>
                  </a:cxn>
                  <a:cxn ang="T12">
                    <a:pos x="T4" y="T5"/>
                  </a:cxn>
                  <a:cxn ang="T13">
                    <a:pos x="T6" y="T7"/>
                  </a:cxn>
                  <a:cxn ang="T14">
                    <a:pos x="T8" y="T9"/>
                  </a:cxn>
                </a:cxnLst>
                <a:rect l="T15" t="T16" r="T17" b="T18"/>
                <a:pathLst>
                  <a:path w="1295" h="131">
                    <a:moveTo>
                      <a:pt x="0" y="130"/>
                    </a:moveTo>
                    <a:lnTo>
                      <a:pt x="1166" y="130"/>
                    </a:lnTo>
                    <a:lnTo>
                      <a:pt x="1294" y="0"/>
                    </a:lnTo>
                    <a:lnTo>
                      <a:pt x="403" y="0"/>
                    </a:lnTo>
                    <a:lnTo>
                      <a:pt x="0" y="130"/>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31" name="Freeform 9"/>
              <p:cNvSpPr>
                <a:spLocks/>
              </p:cNvSpPr>
              <p:nvPr/>
            </p:nvSpPr>
            <p:spPr bwMode="blackWhite">
              <a:xfrm>
                <a:off x="2597248" y="3308832"/>
                <a:ext cx="695320" cy="1049339"/>
              </a:xfrm>
              <a:custGeom>
                <a:avLst/>
                <a:gdLst>
                  <a:gd name="T0" fmla="*/ 740832209 w 735"/>
                  <a:gd name="T1" fmla="*/ 1198753376 h 870"/>
                  <a:gd name="T2" fmla="*/ 1083209152 w 735"/>
                  <a:gd name="T3" fmla="*/ 853888048 h 870"/>
                  <a:gd name="T4" fmla="*/ 185946049 w 735"/>
                  <a:gd name="T5" fmla="*/ 0 h 870"/>
                  <a:gd name="T6" fmla="*/ 0 w 735"/>
                  <a:gd name="T7" fmla="*/ 179330608 h 870"/>
                  <a:gd name="T8" fmla="*/ 740832209 w 735"/>
                  <a:gd name="T9" fmla="*/ 1198753376 h 870"/>
                  <a:gd name="T10" fmla="*/ 0 60000 65536"/>
                  <a:gd name="T11" fmla="*/ 0 60000 65536"/>
                  <a:gd name="T12" fmla="*/ 0 60000 65536"/>
                  <a:gd name="T13" fmla="*/ 0 60000 65536"/>
                  <a:gd name="T14" fmla="*/ 0 60000 65536"/>
                  <a:gd name="T15" fmla="*/ 0 w 735"/>
                  <a:gd name="T16" fmla="*/ 0 h 870"/>
                  <a:gd name="T17" fmla="*/ 735 w 735"/>
                  <a:gd name="T18" fmla="*/ 870 h 870"/>
                </a:gdLst>
                <a:ahLst/>
                <a:cxnLst>
                  <a:cxn ang="T10">
                    <a:pos x="T0" y="T1"/>
                  </a:cxn>
                  <a:cxn ang="T11">
                    <a:pos x="T2" y="T3"/>
                  </a:cxn>
                  <a:cxn ang="T12">
                    <a:pos x="T4" y="T5"/>
                  </a:cxn>
                  <a:cxn ang="T13">
                    <a:pos x="T6" y="T7"/>
                  </a:cxn>
                  <a:cxn ang="T14">
                    <a:pos x="T8" y="T9"/>
                  </a:cxn>
                </a:cxnLst>
                <a:rect l="T15" t="T16" r="T17" b="T18"/>
                <a:pathLst>
                  <a:path w="735" h="870">
                    <a:moveTo>
                      <a:pt x="502" y="869"/>
                    </a:moveTo>
                    <a:lnTo>
                      <a:pt x="734" y="619"/>
                    </a:lnTo>
                    <a:lnTo>
                      <a:pt x="126" y="0"/>
                    </a:lnTo>
                    <a:lnTo>
                      <a:pt x="0" y="130"/>
                    </a:lnTo>
                    <a:lnTo>
                      <a:pt x="502" y="869"/>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32" name="Freeform 10"/>
              <p:cNvSpPr>
                <a:spLocks/>
              </p:cNvSpPr>
              <p:nvPr/>
            </p:nvSpPr>
            <p:spPr bwMode="blackWhite">
              <a:xfrm>
                <a:off x="1020871" y="3472345"/>
                <a:ext cx="2060561" cy="893763"/>
              </a:xfrm>
              <a:custGeom>
                <a:avLst/>
                <a:gdLst>
                  <a:gd name="T0" fmla="*/ 0 w 2179"/>
                  <a:gd name="T1" fmla="*/ 1020639980 h 741"/>
                  <a:gd name="T2" fmla="*/ 2147483647 w 2179"/>
                  <a:gd name="T3" fmla="*/ 1020639980 h 741"/>
                  <a:gd name="T4" fmla="*/ 2147483647 w 2179"/>
                  <a:gd name="T5" fmla="*/ 0 h 741"/>
                  <a:gd name="T6" fmla="*/ 744920311 w 2179"/>
                  <a:gd name="T7" fmla="*/ 0 h 741"/>
                  <a:gd name="T8" fmla="*/ 0 w 2179"/>
                  <a:gd name="T9" fmla="*/ 1020639980 h 741"/>
                  <a:gd name="T10" fmla="*/ 0 60000 65536"/>
                  <a:gd name="T11" fmla="*/ 0 60000 65536"/>
                  <a:gd name="T12" fmla="*/ 0 60000 65536"/>
                  <a:gd name="T13" fmla="*/ 0 60000 65536"/>
                  <a:gd name="T14" fmla="*/ 0 60000 65536"/>
                  <a:gd name="T15" fmla="*/ 0 w 2179"/>
                  <a:gd name="T16" fmla="*/ 0 h 741"/>
                  <a:gd name="T17" fmla="*/ 2179 w 2179"/>
                  <a:gd name="T18" fmla="*/ 741 h 741"/>
                </a:gdLst>
                <a:ahLst/>
                <a:cxnLst>
                  <a:cxn ang="T10">
                    <a:pos x="T0" y="T1"/>
                  </a:cxn>
                  <a:cxn ang="T11">
                    <a:pos x="T2" y="T3"/>
                  </a:cxn>
                  <a:cxn ang="T12">
                    <a:pos x="T4" y="T5"/>
                  </a:cxn>
                  <a:cxn ang="T13">
                    <a:pos x="T6" y="T7"/>
                  </a:cxn>
                  <a:cxn ang="T14">
                    <a:pos x="T8" y="T9"/>
                  </a:cxn>
                </a:cxnLst>
                <a:rect l="T15" t="T16" r="T17" b="T18"/>
                <a:pathLst>
                  <a:path w="2179" h="741">
                    <a:moveTo>
                      <a:pt x="0" y="740"/>
                    </a:moveTo>
                    <a:lnTo>
                      <a:pt x="2178" y="740"/>
                    </a:lnTo>
                    <a:lnTo>
                      <a:pt x="1672" y="0"/>
                    </a:lnTo>
                    <a:lnTo>
                      <a:pt x="505" y="0"/>
                    </a:lnTo>
                    <a:lnTo>
                      <a:pt x="0" y="740"/>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33" name="Freeform 11"/>
              <p:cNvSpPr>
                <a:spLocks/>
              </p:cNvSpPr>
              <p:nvPr/>
            </p:nvSpPr>
            <p:spPr bwMode="blackWhite">
              <a:xfrm>
                <a:off x="2047977" y="2451581"/>
                <a:ext cx="588959" cy="887414"/>
              </a:xfrm>
              <a:custGeom>
                <a:avLst/>
                <a:gdLst>
                  <a:gd name="T0" fmla="*/ 745865719 w 623"/>
                  <a:gd name="T1" fmla="*/ 1013019434 h 735"/>
                  <a:gd name="T2" fmla="*/ 918670853 w 623"/>
                  <a:gd name="T3" fmla="*/ 855684314 h 735"/>
                  <a:gd name="T4" fmla="*/ 0 w 623"/>
                  <a:gd name="T5" fmla="*/ 0 h 735"/>
                  <a:gd name="T6" fmla="*/ 745865719 w 623"/>
                  <a:gd name="T7" fmla="*/ 1013019434 h 735"/>
                  <a:gd name="T8" fmla="*/ 0 60000 65536"/>
                  <a:gd name="T9" fmla="*/ 0 60000 65536"/>
                  <a:gd name="T10" fmla="*/ 0 60000 65536"/>
                  <a:gd name="T11" fmla="*/ 0 60000 65536"/>
                  <a:gd name="T12" fmla="*/ 0 w 623"/>
                  <a:gd name="T13" fmla="*/ 0 h 735"/>
                  <a:gd name="T14" fmla="*/ 623 w 623"/>
                  <a:gd name="T15" fmla="*/ 735 h 735"/>
                </a:gdLst>
                <a:ahLst/>
                <a:cxnLst>
                  <a:cxn ang="T8">
                    <a:pos x="T0" y="T1"/>
                  </a:cxn>
                  <a:cxn ang="T9">
                    <a:pos x="T2" y="T3"/>
                  </a:cxn>
                  <a:cxn ang="T10">
                    <a:pos x="T4" y="T5"/>
                  </a:cxn>
                  <a:cxn ang="T11">
                    <a:pos x="T6" y="T7"/>
                  </a:cxn>
                </a:cxnLst>
                <a:rect l="T12" t="T13" r="T14" b="T15"/>
                <a:pathLst>
                  <a:path w="623" h="735">
                    <a:moveTo>
                      <a:pt x="505" y="734"/>
                    </a:moveTo>
                    <a:lnTo>
                      <a:pt x="622" y="620"/>
                    </a:lnTo>
                    <a:lnTo>
                      <a:pt x="0" y="0"/>
                    </a:lnTo>
                    <a:lnTo>
                      <a:pt x="505" y="734"/>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sp>
            <p:nvSpPr>
              <p:cNvPr id="34" name="Freeform 12"/>
              <p:cNvSpPr>
                <a:spLocks/>
              </p:cNvSpPr>
              <p:nvPr/>
            </p:nvSpPr>
            <p:spPr bwMode="blackWhite">
              <a:xfrm>
                <a:off x="1571730" y="2451581"/>
                <a:ext cx="955669" cy="887414"/>
              </a:xfrm>
              <a:custGeom>
                <a:avLst/>
                <a:gdLst>
                  <a:gd name="T0" fmla="*/ 0 w 1011"/>
                  <a:gd name="T1" fmla="*/ 1013019434 h 735"/>
                  <a:gd name="T2" fmla="*/ 1488565756 w 1011"/>
                  <a:gd name="T3" fmla="*/ 1013019434 h 735"/>
                  <a:gd name="T4" fmla="*/ 744282271 w 1011"/>
                  <a:gd name="T5" fmla="*/ 0 h 735"/>
                  <a:gd name="T6" fmla="*/ 0 w 1011"/>
                  <a:gd name="T7" fmla="*/ 1013019434 h 735"/>
                  <a:gd name="T8" fmla="*/ 0 60000 65536"/>
                  <a:gd name="T9" fmla="*/ 0 60000 65536"/>
                  <a:gd name="T10" fmla="*/ 0 60000 65536"/>
                  <a:gd name="T11" fmla="*/ 0 60000 65536"/>
                  <a:gd name="T12" fmla="*/ 0 w 1011"/>
                  <a:gd name="T13" fmla="*/ 0 h 735"/>
                  <a:gd name="T14" fmla="*/ 1011 w 1011"/>
                  <a:gd name="T15" fmla="*/ 735 h 735"/>
                </a:gdLst>
                <a:ahLst/>
                <a:cxnLst>
                  <a:cxn ang="T8">
                    <a:pos x="T0" y="T1"/>
                  </a:cxn>
                  <a:cxn ang="T9">
                    <a:pos x="T2" y="T3"/>
                  </a:cxn>
                  <a:cxn ang="T10">
                    <a:pos x="T4" y="T5"/>
                  </a:cxn>
                  <a:cxn ang="T11">
                    <a:pos x="T6" y="T7"/>
                  </a:cxn>
                </a:cxnLst>
                <a:rect l="T12" t="T13" r="T14" b="T15"/>
                <a:pathLst>
                  <a:path w="1011" h="735">
                    <a:moveTo>
                      <a:pt x="0" y="734"/>
                    </a:moveTo>
                    <a:lnTo>
                      <a:pt x="1010" y="734"/>
                    </a:lnTo>
                    <a:lnTo>
                      <a:pt x="505" y="0"/>
                    </a:lnTo>
                    <a:lnTo>
                      <a:pt x="0" y="734"/>
                    </a:lnTo>
                  </a:path>
                </a:pathLst>
              </a:custGeom>
              <a:noFill/>
              <a:ln w="9525" cap="rnd">
                <a:solidFill>
                  <a:srgbClr val="00B0F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pPr>
                  <a:defRPr/>
                </a:pPr>
                <a:endParaRPr lang="zh-CN" altLang="en-US" sz="1200" b="0">
                  <a:latin typeface="+mj-ea"/>
                  <a:ea typeface="+mj-ea"/>
                </a:endParaRPr>
              </a:p>
            </p:txBody>
          </p:sp>
          <p:cxnSp>
            <p:nvCxnSpPr>
              <p:cNvPr id="35" name="直接连接符 13"/>
              <p:cNvCxnSpPr/>
              <p:nvPr/>
            </p:nvCxnSpPr>
            <p:spPr bwMode="auto">
              <a:xfrm rot="5400000">
                <a:off x="1104212" y="4946339"/>
                <a:ext cx="876301" cy="158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直接连接符 14"/>
              <p:cNvCxnSpPr/>
              <p:nvPr/>
            </p:nvCxnSpPr>
            <p:spPr bwMode="auto">
              <a:xfrm rot="5400000">
                <a:off x="2119411" y="4947133"/>
                <a:ext cx="87630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 name="直接连接符 19"/>
              <p:cNvCxnSpPr/>
              <p:nvPr/>
            </p:nvCxnSpPr>
            <p:spPr bwMode="auto">
              <a:xfrm rot="5400000">
                <a:off x="1618558" y="3920813"/>
                <a:ext cx="876301" cy="158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8" name="矩形 20"/>
            <p:cNvSpPr>
              <a:spLocks noChangeArrowheads="1"/>
            </p:cNvSpPr>
            <p:nvPr/>
          </p:nvSpPr>
          <p:spPr bwMode="auto">
            <a:xfrm>
              <a:off x="9965323" y="4331085"/>
              <a:ext cx="6737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200" b="0" dirty="0" smtClean="0">
                  <a:latin typeface="+mj-ea"/>
                  <a:ea typeface="+mj-ea"/>
                </a:rPr>
                <a:t>团队</a:t>
              </a:r>
              <a:endParaRPr lang="en-US" altLang="zh-CN" sz="1200" b="0" dirty="0" smtClean="0">
                <a:latin typeface="+mj-ea"/>
                <a:ea typeface="+mj-ea"/>
              </a:endParaRPr>
            </a:p>
            <a:p>
              <a:pPr>
                <a:defRPr/>
              </a:pPr>
              <a:r>
                <a:rPr lang="zh-CN" altLang="en-US" sz="1200" b="0" dirty="0" smtClean="0">
                  <a:latin typeface="+mj-ea"/>
                  <a:ea typeface="+mj-ea"/>
                </a:rPr>
                <a:t>合作</a:t>
              </a:r>
              <a:endParaRPr lang="zh-CN" altLang="en-US" sz="1200" b="0" dirty="0">
                <a:latin typeface="+mj-ea"/>
                <a:ea typeface="+mj-ea"/>
              </a:endParaRPr>
            </a:p>
          </p:txBody>
        </p:sp>
        <p:sp>
          <p:nvSpPr>
            <p:cNvPr id="39" name="矩形 21"/>
            <p:cNvSpPr>
              <a:spLocks noChangeArrowheads="1"/>
            </p:cNvSpPr>
            <p:nvPr/>
          </p:nvSpPr>
          <p:spPr bwMode="auto">
            <a:xfrm>
              <a:off x="9723603" y="3653396"/>
              <a:ext cx="6737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defRPr/>
              </a:pPr>
              <a:r>
                <a:rPr lang="zh-CN" altLang="en-US" sz="1000" b="0" dirty="0" smtClean="0">
                  <a:latin typeface="+mj-ea"/>
                  <a:ea typeface="+mj-ea"/>
                </a:rPr>
                <a:t>客户</a:t>
              </a:r>
              <a:endParaRPr lang="en-US" altLang="zh-CN" sz="1000" b="0" dirty="0" smtClean="0">
                <a:latin typeface="+mj-ea"/>
                <a:ea typeface="+mj-ea"/>
              </a:endParaRPr>
            </a:p>
            <a:p>
              <a:pPr>
                <a:defRPr/>
              </a:pPr>
              <a:r>
                <a:rPr lang="zh-CN" altLang="en-US" sz="1000" b="0" dirty="0" smtClean="0">
                  <a:latin typeface="+mj-ea"/>
                  <a:ea typeface="+mj-ea"/>
                </a:rPr>
                <a:t>第一</a:t>
              </a:r>
              <a:endParaRPr lang="zh-CN" altLang="en-US" sz="1000" b="0" dirty="0">
                <a:latin typeface="+mj-ea"/>
                <a:ea typeface="+mj-ea"/>
              </a:endParaRPr>
            </a:p>
          </p:txBody>
        </p:sp>
        <p:sp>
          <p:nvSpPr>
            <p:cNvPr id="40" name="TextBox 1"/>
            <p:cNvSpPr txBox="1"/>
            <p:nvPr/>
          </p:nvSpPr>
          <p:spPr>
            <a:xfrm>
              <a:off x="7949973" y="3892034"/>
              <a:ext cx="1107996" cy="369332"/>
            </a:xfrm>
            <a:prstGeom prst="rect">
              <a:avLst/>
            </a:prstGeom>
            <a:noFill/>
          </p:spPr>
          <p:txBody>
            <a:bodyPr wrap="none" rtlCol="0">
              <a:spAutoFit/>
            </a:bodyPr>
            <a:lstStyle/>
            <a:p>
              <a:r>
                <a:rPr lang="zh-CN" altLang="en-US" dirty="0">
                  <a:latin typeface="Garamond" pitchFamily="18" charset="0"/>
                  <a:ea typeface="宋体" pitchFamily="2" charset="-122"/>
                </a:rPr>
                <a:t>价值观：</a:t>
              </a:r>
            </a:p>
          </p:txBody>
        </p:sp>
      </p:grpSp>
    </p:spTree>
    <p:extLst>
      <p:ext uri="{BB962C8B-B14F-4D97-AF65-F5344CB8AC3E}">
        <p14:creationId xmlns:p14="http://schemas.microsoft.com/office/powerpoint/2010/main" val="401572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58</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914426"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t>如果您也有志于追求基业长青，请回到原点上思考，您的事业理念是什么</a:t>
            </a:r>
            <a:r>
              <a:rPr lang="zh-CN" altLang="en-US" dirty="0" smtClean="0"/>
              <a:t>？</a:t>
            </a:r>
            <a:endParaRPr lang="en-US" altLang="zh-CN" dirty="0"/>
          </a:p>
        </p:txBody>
      </p:sp>
      <p:sp>
        <p:nvSpPr>
          <p:cNvPr id="6" name="文本框 5"/>
          <p:cNvSpPr txBox="1">
            <a:spLocks noChangeArrowheads="1"/>
          </p:cNvSpPr>
          <p:nvPr/>
        </p:nvSpPr>
        <p:spPr bwMode="auto">
          <a:xfrm>
            <a:off x="2044405" y="5574217"/>
            <a:ext cx="5596404" cy="1015663"/>
          </a:xfrm>
          <a:prstGeom prst="rect">
            <a:avLst/>
          </a:prstGeom>
          <a:noFill/>
          <a:ln w="9525">
            <a:noFill/>
            <a:miter lim="800000"/>
            <a:headEnd/>
            <a:tailEnd/>
          </a:ln>
        </p:spPr>
        <p:txBody>
          <a:bodyPr wrap="none">
            <a:spAutoFit/>
          </a:bodyPr>
          <a:lstStyle/>
          <a:p>
            <a:pPr marL="533400" indent="-5334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我们是谁？</a:t>
            </a:r>
            <a:endParaRPr lang="en-US" altLang="zh-CN" sz="2000" dirty="0">
              <a:solidFill>
                <a:prstClr val="black"/>
              </a:solidFill>
              <a:latin typeface="黑体" panose="02010609060101010101" pitchFamily="49" charset="-122"/>
              <a:ea typeface="黑体" panose="02010609060101010101" pitchFamily="49" charset="-122"/>
            </a:endParaRPr>
          </a:p>
          <a:p>
            <a:pPr marL="533400" indent="-5334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我们为什么存在？</a:t>
            </a:r>
            <a:endParaRPr lang="en-US" altLang="zh-CN" sz="2000" dirty="0">
              <a:solidFill>
                <a:prstClr val="black"/>
              </a:solidFill>
              <a:latin typeface="黑体" panose="02010609060101010101" pitchFamily="49" charset="-122"/>
              <a:ea typeface="黑体" panose="02010609060101010101" pitchFamily="49" charset="-122"/>
            </a:endParaRPr>
          </a:p>
          <a:p>
            <a:pPr marL="533400" indent="-5334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做一件什么样的事业可以让我们足慰平生？</a:t>
            </a:r>
          </a:p>
        </p:txBody>
      </p:sp>
      <p:sp>
        <p:nvSpPr>
          <p:cNvPr id="7" name="文本框 11"/>
          <p:cNvSpPr txBox="1">
            <a:spLocks noChangeArrowheads="1"/>
          </p:cNvSpPr>
          <p:nvPr/>
        </p:nvSpPr>
        <p:spPr bwMode="auto">
          <a:xfrm>
            <a:off x="6765235" y="3405986"/>
            <a:ext cx="4835993" cy="1712969"/>
          </a:xfrm>
          <a:prstGeom prst="rect">
            <a:avLst/>
          </a:prstGeom>
          <a:noFill/>
          <a:ln w="9525">
            <a:noFill/>
            <a:miter lim="800000"/>
            <a:headEnd/>
            <a:tailEnd/>
          </a:ln>
        </p:spPr>
        <p:txBody>
          <a:bodyPr wrap="square">
            <a:spAutoFit/>
          </a:bodyPr>
          <a:lstStyle/>
          <a:p>
            <a:pPr marL="457200" indent="-457200" fontAlgn="base">
              <a:lnSpc>
                <a:spcPct val="130000"/>
              </a:lnSpc>
              <a:spcBef>
                <a:spcPts val="60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在通向未来的过程中，我们坚持什么样的判断标准？什么是对？什么是错？什么在先？什么在后？</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lnSpc>
                <a:spcPct val="130000"/>
              </a:lnSpc>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谁是我们的同行者？</a:t>
            </a:r>
          </a:p>
        </p:txBody>
      </p:sp>
      <p:sp>
        <p:nvSpPr>
          <p:cNvPr id="8" name="文本框 13"/>
          <p:cNvSpPr txBox="1">
            <a:spLocks noChangeArrowheads="1"/>
          </p:cNvSpPr>
          <p:nvPr/>
        </p:nvSpPr>
        <p:spPr bwMode="auto">
          <a:xfrm>
            <a:off x="7693516" y="1712356"/>
            <a:ext cx="3980577" cy="1015663"/>
          </a:xfrm>
          <a:prstGeom prst="rect">
            <a:avLst/>
          </a:prstGeom>
          <a:noFill/>
          <a:ln w="9525">
            <a:noFill/>
            <a:miter lim="800000"/>
            <a:headEnd/>
            <a:tailEnd/>
          </a:ln>
        </p:spPr>
        <p:txBody>
          <a:bodyPr wrap="none">
            <a:spAutoFit/>
          </a:bodyPr>
          <a:lstStyle/>
          <a:p>
            <a:pPr marL="457200" indent="-4572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我们希望做成什么样子？</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未来是一幅什么样的图景？</a:t>
            </a:r>
            <a:endParaRPr lang="en-US" altLang="zh-CN" sz="2000" dirty="0">
              <a:solidFill>
                <a:prstClr val="black"/>
              </a:solidFill>
              <a:latin typeface="黑体" panose="02010609060101010101" pitchFamily="49" charset="-122"/>
              <a:ea typeface="黑体" panose="02010609060101010101" pitchFamily="49" charset="-122"/>
            </a:endParaRPr>
          </a:p>
          <a:p>
            <a:pPr marL="457200" indent="-457200" fontAlgn="base">
              <a:spcBef>
                <a:spcPct val="0"/>
              </a:spcBef>
              <a:spcAft>
                <a:spcPct val="0"/>
              </a:spcAft>
              <a:buFont typeface="Wingdings" panose="05000000000000000000" pitchFamily="2" charset="2"/>
              <a:buChar char="p"/>
            </a:pPr>
            <a:r>
              <a:rPr lang="zh-CN" altLang="en-US" sz="2000" dirty="0">
                <a:solidFill>
                  <a:prstClr val="black"/>
                </a:solidFill>
                <a:latin typeface="黑体" panose="02010609060101010101" pitchFamily="49" charset="-122"/>
                <a:ea typeface="黑体" panose="02010609060101010101" pitchFamily="49" charset="-122"/>
              </a:rPr>
              <a:t>许以追随者一个什么的未来？</a:t>
            </a:r>
          </a:p>
        </p:txBody>
      </p:sp>
      <p:sp>
        <p:nvSpPr>
          <p:cNvPr id="10" name="直线 3"/>
          <p:cNvSpPr>
            <a:spLocks noChangeShapeType="1"/>
          </p:cNvSpPr>
          <p:nvPr/>
        </p:nvSpPr>
        <p:spPr bwMode="auto">
          <a:xfrm flipV="1">
            <a:off x="1416245" y="1304780"/>
            <a:ext cx="0" cy="4146530"/>
          </a:xfrm>
          <a:prstGeom prst="line">
            <a:avLst/>
          </a:pr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1" name="直线 4"/>
          <p:cNvSpPr>
            <a:spLocks noChangeShapeType="1"/>
          </p:cNvSpPr>
          <p:nvPr/>
        </p:nvSpPr>
        <p:spPr bwMode="auto">
          <a:xfrm>
            <a:off x="1416245" y="5443065"/>
            <a:ext cx="8138641" cy="0"/>
          </a:xfrm>
          <a:prstGeom prst="line">
            <a:avLst/>
          </a:pr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2" name="任意多边形 7"/>
          <p:cNvSpPr>
            <a:spLocks/>
          </p:cNvSpPr>
          <p:nvPr/>
        </p:nvSpPr>
        <p:spPr bwMode="auto">
          <a:xfrm>
            <a:off x="1473241" y="1712356"/>
            <a:ext cx="5180341" cy="3692350"/>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chemeClr val="tx1"/>
            </a:solidFill>
            <a:round/>
            <a:headEnd type="none" w="med" len="med"/>
            <a:tailEnd type="triangl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3" name="任意多边形 8"/>
          <p:cNvSpPr>
            <a:spLocks/>
          </p:cNvSpPr>
          <p:nvPr/>
        </p:nvSpPr>
        <p:spPr bwMode="auto">
          <a:xfrm rot="11218096">
            <a:off x="1681869" y="1624962"/>
            <a:ext cx="4909615" cy="4098413"/>
          </a:xfrm>
          <a:custGeom>
            <a:avLst/>
            <a:gdLst>
              <a:gd name="T0" fmla="*/ 0 w 1950"/>
              <a:gd name="T1" fmla="*/ 2147483647 h 1996"/>
              <a:gd name="T2" fmla="*/ 2147483647 w 1950"/>
              <a:gd name="T3" fmla="*/ 2147483647 h 1996"/>
              <a:gd name="T4" fmla="*/ 2147483647 w 1950"/>
              <a:gd name="T5" fmla="*/ 0 h 1996"/>
              <a:gd name="T6" fmla="*/ 0 60000 65536"/>
              <a:gd name="T7" fmla="*/ 0 60000 65536"/>
              <a:gd name="T8" fmla="*/ 0 60000 65536"/>
              <a:gd name="T9" fmla="*/ 0 w 1950"/>
              <a:gd name="T10" fmla="*/ 0 h 1996"/>
              <a:gd name="T11" fmla="*/ 1950 w 1950"/>
              <a:gd name="T12" fmla="*/ 1996 h 1996"/>
            </a:gdLst>
            <a:ahLst/>
            <a:cxnLst>
              <a:cxn ang="T6">
                <a:pos x="T0" y="T1"/>
              </a:cxn>
              <a:cxn ang="T7">
                <a:pos x="T2" y="T3"/>
              </a:cxn>
              <a:cxn ang="T8">
                <a:pos x="T4" y="T5"/>
              </a:cxn>
            </a:cxnLst>
            <a:rect l="T9" t="T10" r="T11" b="T12"/>
            <a:pathLst>
              <a:path w="1950" h="1996">
                <a:moveTo>
                  <a:pt x="0" y="1996"/>
                </a:moveTo>
                <a:cubicBezTo>
                  <a:pt x="87" y="1437"/>
                  <a:pt x="174" y="878"/>
                  <a:pt x="499" y="545"/>
                </a:cubicBezTo>
                <a:cubicBezTo>
                  <a:pt x="824" y="212"/>
                  <a:pt x="1387" y="106"/>
                  <a:pt x="1950" y="0"/>
                </a:cubicBezTo>
              </a:path>
            </a:pathLst>
          </a:custGeom>
          <a:noFill/>
          <a:ln w="28575">
            <a:solidFill>
              <a:schemeClr val="tx1"/>
            </a:solidFill>
            <a:round/>
            <a:headEnd type="triangle" w="med" len="med"/>
            <a:tailEnd type="none" w="med" len="med"/>
          </a:ln>
        </p:spPr>
        <p:txBody>
          <a:bodyPr/>
          <a:lstStyle/>
          <a:p>
            <a:pPr fontAlgn="base">
              <a:spcBef>
                <a:spcPct val="0"/>
              </a:spcBef>
              <a:spcAft>
                <a:spcPct val="0"/>
              </a:spcAft>
            </a:pPr>
            <a:endParaRPr lang="zh-CN" altLang="en-US" b="1">
              <a:solidFill>
                <a:prstClr val="black"/>
              </a:solidFill>
              <a:ea typeface="宋体" pitchFamily="2" charset="-122"/>
            </a:endParaRPr>
          </a:p>
        </p:txBody>
      </p:sp>
      <p:sp>
        <p:nvSpPr>
          <p:cNvPr id="16" name="自选图形 11"/>
          <p:cNvSpPr>
            <a:spLocks noChangeArrowheads="1"/>
          </p:cNvSpPr>
          <p:nvPr/>
        </p:nvSpPr>
        <p:spPr bwMode="auto">
          <a:xfrm>
            <a:off x="6742641" y="1306848"/>
            <a:ext cx="545899" cy="504000"/>
          </a:xfrm>
          <a:custGeom>
            <a:avLst/>
            <a:gdLst>
              <a:gd name="T0" fmla="*/ 1 w 690562"/>
              <a:gd name="T1" fmla="*/ 274686 h 719138"/>
              <a:gd name="T2" fmla="*/ 263773 w 690562"/>
              <a:gd name="T3" fmla="*/ 274688 h 719138"/>
              <a:gd name="T4" fmla="*/ 345281 w 690562"/>
              <a:gd name="T5" fmla="*/ 0 h 719138"/>
              <a:gd name="T6" fmla="*/ 426789 w 690562"/>
              <a:gd name="T7" fmla="*/ 274688 h 719138"/>
              <a:gd name="T8" fmla="*/ 690561 w 690562"/>
              <a:gd name="T9" fmla="*/ 274686 h 719138"/>
              <a:gd name="T10" fmla="*/ 477164 w 690562"/>
              <a:gd name="T11" fmla="*/ 444450 h 719138"/>
              <a:gd name="T12" fmla="*/ 558676 w 690562"/>
              <a:gd name="T13" fmla="*/ 719136 h 719138"/>
              <a:gd name="T14" fmla="*/ 345281 w 690562"/>
              <a:gd name="T15" fmla="*/ 549369 h 719138"/>
              <a:gd name="T16" fmla="*/ 131886 w 690562"/>
              <a:gd name="T17" fmla="*/ 719136 h 719138"/>
              <a:gd name="T18" fmla="*/ 213398 w 690562"/>
              <a:gd name="T19" fmla="*/ 444450 h 719138"/>
              <a:gd name="T20" fmla="*/ 1 w 690562"/>
              <a:gd name="T21" fmla="*/ 274686 h 7191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690562" h="719138">
                <a:moveTo>
                  <a:pt x="1" y="274686"/>
                </a:moveTo>
                <a:lnTo>
                  <a:pt x="263773" y="274688"/>
                </a:lnTo>
                <a:lnTo>
                  <a:pt x="345281" y="0"/>
                </a:lnTo>
                <a:lnTo>
                  <a:pt x="426789" y="274688"/>
                </a:lnTo>
                <a:lnTo>
                  <a:pt x="690561" y="274686"/>
                </a:lnTo>
                <a:lnTo>
                  <a:pt x="477164" y="444450"/>
                </a:lnTo>
                <a:lnTo>
                  <a:pt x="558676" y="719136"/>
                </a:lnTo>
                <a:lnTo>
                  <a:pt x="345281" y="549369"/>
                </a:lnTo>
                <a:lnTo>
                  <a:pt x="131886" y="719136"/>
                </a:lnTo>
                <a:lnTo>
                  <a:pt x="213398" y="444450"/>
                </a:lnTo>
                <a:lnTo>
                  <a:pt x="1" y="274686"/>
                </a:lnTo>
                <a:close/>
              </a:path>
            </a:pathLst>
          </a:custGeom>
          <a:solidFill>
            <a:srgbClr val="FF0000"/>
          </a:solidFill>
          <a:ln w="28575">
            <a:noFill/>
          </a:ln>
          <a:extLst/>
        </p:spPr>
        <p:style>
          <a:lnRef idx="1">
            <a:schemeClr val="accent3"/>
          </a:lnRef>
          <a:fillRef idx="3">
            <a:schemeClr val="accent3"/>
          </a:fillRef>
          <a:effectRef idx="2">
            <a:schemeClr val="accent3"/>
          </a:effectRef>
          <a:fontRef idx="minor">
            <a:schemeClr val="lt1"/>
          </a:fontRef>
        </p:style>
        <p:txBody>
          <a:bodyPr anchor="ctr">
            <a:spAutoFit/>
          </a:bodyPr>
          <a:lstStyle/>
          <a:p>
            <a:pPr fontAlgn="base">
              <a:spcBef>
                <a:spcPct val="0"/>
              </a:spcBef>
              <a:spcAft>
                <a:spcPct val="0"/>
              </a:spcAft>
              <a:defRPr/>
            </a:pPr>
            <a:endParaRPr lang="zh-CN" altLang="en-US" b="1">
              <a:solidFill>
                <a:srgbClr val="FF0000"/>
              </a:solidFill>
            </a:endParaRPr>
          </a:p>
        </p:txBody>
      </p:sp>
      <p:sp>
        <p:nvSpPr>
          <p:cNvPr id="17" name="文本框 5"/>
          <p:cNvSpPr txBox="1">
            <a:spLocks noChangeArrowheads="1"/>
          </p:cNvSpPr>
          <p:nvPr/>
        </p:nvSpPr>
        <p:spPr bwMode="auto">
          <a:xfrm>
            <a:off x="1086806" y="5570134"/>
            <a:ext cx="80021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使命</a:t>
            </a:r>
          </a:p>
        </p:txBody>
      </p:sp>
      <p:sp>
        <p:nvSpPr>
          <p:cNvPr id="18" name="文本框 13"/>
          <p:cNvSpPr txBox="1">
            <a:spLocks noChangeArrowheads="1"/>
          </p:cNvSpPr>
          <p:nvPr/>
        </p:nvSpPr>
        <p:spPr bwMode="auto">
          <a:xfrm>
            <a:off x="7331507" y="1304780"/>
            <a:ext cx="80021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愿景</a:t>
            </a:r>
          </a:p>
        </p:txBody>
      </p:sp>
      <p:sp>
        <p:nvSpPr>
          <p:cNvPr id="19" name="文本框 13"/>
          <p:cNvSpPr txBox="1">
            <a:spLocks noChangeArrowheads="1"/>
          </p:cNvSpPr>
          <p:nvPr/>
        </p:nvSpPr>
        <p:spPr bwMode="auto">
          <a:xfrm>
            <a:off x="6408177" y="2982682"/>
            <a:ext cx="1723549" cy="461665"/>
          </a:xfrm>
          <a:prstGeom prst="rect">
            <a:avLst/>
          </a:prstGeom>
          <a:noFill/>
          <a:ln w="9525">
            <a:noFill/>
            <a:miter lim="800000"/>
            <a:headEnd/>
            <a:tailEnd/>
          </a:ln>
        </p:spPr>
        <p:txBody>
          <a:bodyPr wrap="none">
            <a:spAutoFit/>
          </a:bodyPr>
          <a:lstStyle/>
          <a:p>
            <a:pPr fontAlgn="base">
              <a:spcBef>
                <a:spcPct val="0"/>
              </a:spcBef>
              <a:spcAft>
                <a:spcPct val="0"/>
              </a:spcAft>
            </a:pPr>
            <a:r>
              <a:rPr lang="zh-CN" altLang="en-US" sz="2400" dirty="0">
                <a:solidFill>
                  <a:srgbClr val="FF0000"/>
                </a:solidFill>
                <a:latin typeface="黑体" panose="02010609060101010101" pitchFamily="49" charset="-122"/>
                <a:ea typeface="黑体" panose="02010609060101010101" pitchFamily="49" charset="-122"/>
              </a:rPr>
              <a:t>核心价值观</a:t>
            </a:r>
          </a:p>
        </p:txBody>
      </p:sp>
      <p:sp>
        <p:nvSpPr>
          <p:cNvPr id="20" name="椭圆 19"/>
          <p:cNvSpPr/>
          <p:nvPr/>
        </p:nvSpPr>
        <p:spPr bwMode="auto">
          <a:xfrm>
            <a:off x="1294014" y="5285807"/>
            <a:ext cx="273001" cy="237796"/>
          </a:xfrm>
          <a:prstGeom prst="ellipse">
            <a:avLst/>
          </a:prstGeom>
          <a:solidFill>
            <a:srgbClr val="FF000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zh-CN" altLang="en-US" sz="1400" b="1">
              <a:solidFill>
                <a:srgbClr val="FF0000"/>
              </a:solidFill>
              <a:ea typeface="宋体" pitchFamily="2" charset="-122"/>
            </a:endParaRPr>
          </a:p>
        </p:txBody>
      </p:sp>
      <p:sp>
        <p:nvSpPr>
          <p:cNvPr id="21" name="TextBox 3"/>
          <p:cNvSpPr txBox="1"/>
          <p:nvPr/>
        </p:nvSpPr>
        <p:spPr>
          <a:xfrm>
            <a:off x="2549174" y="3296921"/>
            <a:ext cx="3430747" cy="523220"/>
          </a:xfrm>
          <a:prstGeom prst="rect">
            <a:avLst/>
          </a:prstGeom>
          <a:noFill/>
        </p:spPr>
        <p:txBody>
          <a:bodyPr wrap="none" rtlCol="0">
            <a:spAutoFit/>
          </a:bodyPr>
          <a:lstStyle/>
          <a:p>
            <a:pPr fontAlgn="base">
              <a:spcBef>
                <a:spcPct val="0"/>
              </a:spcBef>
              <a:spcAft>
                <a:spcPct val="0"/>
              </a:spcAft>
            </a:pPr>
            <a:r>
              <a:rPr lang="zh-CN" altLang="en-US" sz="2800" b="1" dirty="0">
                <a:solidFill>
                  <a:srgbClr val="FF0000"/>
                </a:solidFill>
                <a:ea typeface="宋体" pitchFamily="2" charset="-122"/>
              </a:rPr>
              <a:t>顺应天道，得合人心</a:t>
            </a:r>
          </a:p>
        </p:txBody>
      </p:sp>
    </p:spTree>
    <p:extLst>
      <p:ext uri="{BB962C8B-B14F-4D97-AF65-F5344CB8AC3E}">
        <p14:creationId xmlns:p14="http://schemas.microsoft.com/office/powerpoint/2010/main" val="406145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721943" y="269789"/>
            <a:ext cx="1042273" cy="830997"/>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4800" b="1" dirty="0">
                <a:solidFill>
                  <a:srgbClr val="969696"/>
                </a:solidFill>
                <a:ea typeface="宋体" pitchFamily="2" charset="-122"/>
              </a:rPr>
              <a:t>1</a:t>
            </a:r>
            <a:r>
              <a:rPr lang="en-US" altLang="zh-CN" sz="4800" b="1" dirty="0" smtClean="0">
                <a:solidFill>
                  <a:srgbClr val="969696"/>
                </a:solidFill>
                <a:ea typeface="宋体" pitchFamily="2" charset="-122"/>
              </a:rPr>
              <a:t>.2</a:t>
            </a:r>
            <a:endParaRPr lang="en-US" altLang="zh-CN" sz="1400"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sp>
        <p:nvSpPr>
          <p:cNvPr id="17" name="Text Box 9"/>
          <p:cNvSpPr txBox="1">
            <a:spLocks noChangeArrowheads="1"/>
          </p:cNvSpPr>
          <p:nvPr/>
        </p:nvSpPr>
        <p:spPr bwMode="auto">
          <a:xfrm>
            <a:off x="5537336" y="4483621"/>
            <a:ext cx="6996080" cy="584775"/>
          </a:xfrm>
          <a:prstGeom prst="rect">
            <a:avLst/>
          </a:prstGeom>
          <a:noFill/>
          <a:ln w="9525">
            <a:noFill/>
            <a:miter lim="800000"/>
            <a:headEnd/>
            <a:tailEnd/>
          </a:ln>
        </p:spPr>
        <p:txBody>
          <a:bodyPr wrap="square">
            <a:spAutoFit/>
          </a:bodyPr>
          <a:lstStyle/>
          <a:p>
            <a:pPr fontAlgn="base">
              <a:spcBef>
                <a:spcPct val="0"/>
              </a:spcBef>
              <a:spcAft>
                <a:spcPct val="0"/>
              </a:spcAft>
            </a:pPr>
            <a:r>
              <a:rPr lang="zh-CN" altLang="en-US" sz="3200" b="1" kern="0" dirty="0" smtClean="0">
                <a:solidFill>
                  <a:srgbClr val="000000"/>
                </a:solidFill>
                <a:latin typeface="黑体" panose="02010609060101010101" pitchFamily="49" charset="-122"/>
                <a:ea typeface="黑体" panose="02010609060101010101" pitchFamily="49" charset="-122"/>
              </a:rPr>
              <a:t>走出经营</a:t>
            </a:r>
            <a:r>
              <a:rPr lang="zh-CN" altLang="en-US" sz="3200" b="1" kern="0" dirty="0">
                <a:solidFill>
                  <a:srgbClr val="000000"/>
                </a:solidFill>
                <a:latin typeface="黑体" panose="02010609060101010101" pitchFamily="49" charset="-122"/>
                <a:ea typeface="黑体" panose="02010609060101010101" pitchFamily="49" charset="-122"/>
              </a:rPr>
              <a:t>困局</a:t>
            </a:r>
            <a:r>
              <a:rPr lang="zh-CN" altLang="en-US" sz="3200" b="1" kern="0" dirty="0" smtClean="0">
                <a:solidFill>
                  <a:srgbClr val="000000"/>
                </a:solidFill>
                <a:latin typeface="黑体" panose="02010609060101010101" pitchFamily="49" charset="-122"/>
                <a:ea typeface="黑体" panose="02010609060101010101" pitchFamily="49" charset="-122"/>
              </a:rPr>
              <a:t>的杠杆解？</a:t>
            </a:r>
            <a:r>
              <a:rPr lang="en-US" altLang="zh-CN" sz="3200" b="1" kern="0" dirty="0" smtClean="0">
                <a:solidFill>
                  <a:srgbClr val="000000"/>
                </a:solidFill>
                <a:latin typeface="黑体" panose="02010609060101010101" pitchFamily="49" charset="-122"/>
                <a:ea typeface="黑体" panose="02010609060101010101" pitchFamily="49" charset="-122"/>
              </a:rPr>
              <a:t> </a:t>
            </a:r>
            <a:endParaRPr lang="zh-CN" altLang="en-US" sz="3200" b="1" dirty="0">
              <a:solidFill>
                <a:srgbClr val="000000"/>
              </a:solidFill>
              <a:ea typeface="宋体" pitchFamily="2" charset="-122"/>
            </a:endParaRPr>
          </a:p>
        </p:txBody>
      </p:sp>
      <p:sp>
        <p:nvSpPr>
          <p:cNvPr id="2" name="矩形 1"/>
          <p:cNvSpPr/>
          <p:nvPr/>
        </p:nvSpPr>
        <p:spPr>
          <a:xfrm>
            <a:off x="4238626" y="3586687"/>
            <a:ext cx="2236510" cy="584775"/>
          </a:xfrm>
          <a:prstGeom prst="rect">
            <a:avLst/>
          </a:prstGeom>
        </p:spPr>
        <p:txBody>
          <a:bodyPr wrap="none">
            <a:spAutoFit/>
          </a:bodyPr>
          <a:lstStyle/>
          <a:p>
            <a:r>
              <a:rPr lang="zh-CN" altLang="en-US" sz="3200" b="1" kern="0" dirty="0" smtClean="0">
                <a:solidFill>
                  <a:srgbClr val="000000"/>
                </a:solidFill>
                <a:latin typeface="黑体" panose="02010609060101010101" pitchFamily="49" charset="-122"/>
                <a:ea typeface="黑体" panose="02010609060101010101" pitchFamily="49" charset="-122"/>
              </a:rPr>
              <a:t>微利时代：</a:t>
            </a:r>
            <a:endParaRPr lang="zh-CN" altLang="en-US" sz="3200" dirty="0"/>
          </a:p>
        </p:txBody>
      </p:sp>
      <p:pic>
        <p:nvPicPr>
          <p:cNvPr id="15" name="图片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59310" y="-26008"/>
            <a:ext cx="2121592" cy="2121592"/>
          </a:xfrm>
          <a:prstGeom prst="rect">
            <a:avLst/>
          </a:prstGeom>
        </p:spPr>
      </p:pic>
    </p:spTree>
    <p:extLst>
      <p:ext uri="{BB962C8B-B14F-4D97-AF65-F5344CB8AC3E}">
        <p14:creationId xmlns:p14="http://schemas.microsoft.com/office/powerpoint/2010/main" val="226118239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FLOW</a:t>
            </a:r>
            <a:r>
              <a:rPr lang="zh-CN" altLang="en-US" dirty="0" smtClean="0"/>
              <a:t>：神驰</a:t>
            </a:r>
            <a:r>
              <a:rPr lang="en-US" altLang="zh-CN" dirty="0" smtClean="0"/>
              <a:t>/</a:t>
            </a:r>
            <a:r>
              <a:rPr lang="zh-CN" altLang="en-US" dirty="0" smtClean="0"/>
              <a:t>心流</a:t>
            </a:r>
            <a:r>
              <a:rPr lang="en-US" altLang="zh-CN" dirty="0" smtClean="0"/>
              <a:t>——</a:t>
            </a:r>
            <a:r>
              <a:rPr lang="zh-CN" altLang="en-US" dirty="0" smtClean="0"/>
              <a:t>行云流水 物我两忘</a:t>
            </a:r>
            <a:endParaRPr lang="zh-CN" altLang="en-US" dirty="0"/>
          </a:p>
        </p:txBody>
      </p:sp>
      <p:sp>
        <p:nvSpPr>
          <p:cNvPr id="3" name="内容占位符 2"/>
          <p:cNvSpPr>
            <a:spLocks noGrp="1"/>
          </p:cNvSpPr>
          <p:nvPr>
            <p:ph idx="1"/>
          </p:nvPr>
        </p:nvSpPr>
        <p:spPr>
          <a:xfrm>
            <a:off x="1943100" y="1196976"/>
            <a:ext cx="9823451" cy="5203823"/>
          </a:xfrm>
        </p:spPr>
        <p:txBody>
          <a:bodyPr/>
          <a:lstStyle/>
          <a:p>
            <a:pPr>
              <a:spcBef>
                <a:spcPct val="0"/>
              </a:spcBef>
            </a:pPr>
            <a:r>
              <a:rPr lang="zh-CN" altLang="en-US" sz="2400" dirty="0" smtClean="0">
                <a:latin typeface="+mj-ea"/>
                <a:ea typeface="+mj-ea"/>
              </a:rPr>
              <a:t>铃木大拙</a:t>
            </a:r>
            <a:r>
              <a:rPr lang="zh-CN" altLang="en-US" sz="2400" dirty="0" smtClean="0">
                <a:latin typeface="+mj-ea"/>
                <a:ea typeface="+mj-ea"/>
              </a:rPr>
              <a:t>：</a:t>
            </a:r>
            <a:endParaRPr lang="en-US" altLang="zh-CN" sz="2400" dirty="0" smtClean="0">
              <a:latin typeface="+mj-ea"/>
              <a:ea typeface="+mj-ea"/>
            </a:endParaRPr>
          </a:p>
          <a:p>
            <a:pPr>
              <a:spcBef>
                <a:spcPct val="0"/>
              </a:spcBef>
            </a:pPr>
            <a:endParaRPr lang="en-US" altLang="zh-CN" sz="2400" dirty="0" smtClean="0">
              <a:latin typeface="+mj-ea"/>
              <a:ea typeface="+mj-ea"/>
            </a:endParaRPr>
          </a:p>
          <a:p>
            <a:pPr marL="522287" lvl="1" indent="0">
              <a:spcBef>
                <a:spcPct val="0"/>
              </a:spcBef>
              <a:buNone/>
            </a:pPr>
            <a:r>
              <a:rPr lang="zh-CN" altLang="en-US" b="1" dirty="0" smtClean="0">
                <a:latin typeface="楷体" panose="02010609060101010101" pitchFamily="49" charset="-122"/>
                <a:ea typeface="楷体" panose="02010609060101010101" pitchFamily="49" charset="-122"/>
              </a:rPr>
              <a:t>“</a:t>
            </a:r>
            <a:r>
              <a:rPr lang="zh-CN" altLang="zh-CN" b="1" dirty="0" smtClean="0">
                <a:solidFill>
                  <a:srgbClr val="FF0000"/>
                </a:solidFill>
                <a:latin typeface="楷体" panose="02010609060101010101" pitchFamily="49" charset="-122"/>
                <a:ea typeface="楷体" panose="02010609060101010101" pitchFamily="49" charset="-122"/>
              </a:rPr>
              <a:t>流畅</a:t>
            </a:r>
            <a:r>
              <a:rPr lang="zh-CN" altLang="zh-CN" b="1" dirty="0">
                <a:latin typeface="楷体" panose="02010609060101010101" pitchFamily="49" charset="-122"/>
                <a:ea typeface="楷体" panose="02010609060101010101" pitchFamily="49" charset="-122"/>
              </a:rPr>
              <a:t>即是无阻。让心无碍、无滞，没有停顿，不再闭塞，就</a:t>
            </a:r>
            <a:r>
              <a:rPr lang="zh-CN" altLang="zh-CN" b="1" dirty="0">
                <a:solidFill>
                  <a:srgbClr val="FF0000"/>
                </a:solidFill>
                <a:latin typeface="楷体" panose="02010609060101010101" pitchFamily="49" charset="-122"/>
                <a:ea typeface="楷体" panose="02010609060101010101" pitchFamily="49" charset="-122"/>
              </a:rPr>
              <a:t>像流水一样</a:t>
            </a:r>
            <a:r>
              <a:rPr lang="zh-CN" altLang="zh-CN" b="1" dirty="0">
                <a:latin typeface="楷体" panose="02010609060101010101" pitchFamily="49" charset="-122"/>
                <a:ea typeface="楷体" panose="02010609060101010101" pitchFamily="49" charset="-122"/>
              </a:rPr>
              <a:t>，也如风吹一般，自然任意的引导自己而行。当剑士的精神境界达到一定高度时，剑在其手中便如有似无</a:t>
            </a:r>
            <a:r>
              <a:rPr lang="zh-CN" altLang="zh-CN" b="1" dirty="0" smtClean="0">
                <a:latin typeface="楷体" panose="02010609060101010101" pitchFamily="49" charset="-122"/>
                <a:ea typeface="楷体" panose="02010609060101010101" pitchFamily="49" charset="-122"/>
              </a:rPr>
              <a:t>，</a:t>
            </a:r>
            <a:r>
              <a:rPr lang="en-US" altLang="zh-CN" b="1" dirty="0" smtClean="0">
                <a:latin typeface="楷体" panose="02010609060101010101" pitchFamily="49" charset="-122"/>
                <a:ea typeface="楷体" panose="02010609060101010101" pitchFamily="49" charset="-122"/>
              </a:rPr>
              <a:t>……</a:t>
            </a:r>
            <a:r>
              <a:rPr lang="zh-CN" altLang="zh-CN" b="1" dirty="0" smtClean="0">
                <a:latin typeface="楷体" panose="02010609060101010101" pitchFamily="49" charset="-122"/>
                <a:ea typeface="楷体" panose="02010609060101010101" pitchFamily="49" charset="-122"/>
              </a:rPr>
              <a:t>剑</a:t>
            </a:r>
            <a:r>
              <a:rPr lang="zh-CN" altLang="zh-CN" b="1" dirty="0">
                <a:latin typeface="楷体" panose="02010609060101010101" pitchFamily="49" charset="-122"/>
                <a:ea typeface="楷体" panose="02010609060101010101" pitchFamily="49" charset="-122"/>
              </a:rPr>
              <a:t>与人不可分，剑成为手臂的</a:t>
            </a:r>
            <a:r>
              <a:rPr lang="zh-CN" altLang="zh-CN" b="1" dirty="0" smtClean="0">
                <a:latin typeface="楷体" panose="02010609060101010101" pitchFamily="49" charset="-122"/>
                <a:ea typeface="楷体" panose="02010609060101010101" pitchFamily="49" charset="-122"/>
              </a:rPr>
              <a:t>延伸。</a:t>
            </a:r>
            <a:r>
              <a:rPr lang="zh-CN" altLang="zh-CN" b="1" dirty="0">
                <a:latin typeface="楷体" panose="02010609060101010101" pitchFamily="49" charset="-122"/>
                <a:ea typeface="楷体" panose="02010609060101010101" pitchFamily="49" charset="-122"/>
              </a:rPr>
              <a:t>进而身心</a:t>
            </a:r>
            <a:r>
              <a:rPr lang="zh-CN" altLang="zh-CN" b="1" dirty="0" smtClean="0">
                <a:latin typeface="楷体" panose="02010609060101010101" pitchFamily="49" charset="-122"/>
                <a:ea typeface="楷体" panose="02010609060101010101" pitchFamily="49" charset="-122"/>
              </a:rPr>
              <a:t>同步</a:t>
            </a:r>
            <a:r>
              <a:rPr lang="zh-CN" altLang="en-US" b="1" dirty="0" smtClean="0">
                <a:latin typeface="楷体" panose="02010609060101010101" pitchFamily="49" charset="-122"/>
                <a:ea typeface="楷体" panose="02010609060101010101" pitchFamily="49" charset="-122"/>
              </a:rPr>
              <a:t>，</a:t>
            </a:r>
            <a:r>
              <a:rPr lang="zh-CN" altLang="zh-CN" b="1" dirty="0" smtClean="0">
                <a:solidFill>
                  <a:srgbClr val="FF0000"/>
                </a:solidFill>
                <a:latin typeface="楷体" panose="02010609060101010101" pitchFamily="49" charset="-122"/>
                <a:ea typeface="楷体" panose="02010609060101010101" pitchFamily="49" charset="-122"/>
              </a:rPr>
              <a:t>甚至</a:t>
            </a:r>
            <a:r>
              <a:rPr lang="zh-CN" altLang="zh-CN" b="1" dirty="0">
                <a:solidFill>
                  <a:srgbClr val="FF0000"/>
                </a:solidFill>
                <a:latin typeface="楷体" panose="02010609060101010101" pitchFamily="49" charset="-122"/>
                <a:ea typeface="楷体" panose="02010609060101010101" pitchFamily="49" charset="-122"/>
              </a:rPr>
              <a:t>主客之别也消失了</a:t>
            </a:r>
            <a:r>
              <a:rPr lang="zh-CN" altLang="zh-CN" b="1" dirty="0">
                <a:latin typeface="楷体" panose="02010609060101010101" pitchFamily="49" charset="-122"/>
                <a:ea typeface="楷体" panose="02010609060101010101" pitchFamily="49" charset="-122"/>
              </a:rPr>
              <a:t>，无敌我之分，因此，自我就会</a:t>
            </a:r>
            <a:r>
              <a:rPr lang="zh-CN" altLang="zh-CN" b="1" dirty="0">
                <a:solidFill>
                  <a:srgbClr val="FF0000"/>
                </a:solidFill>
                <a:latin typeface="楷体" panose="02010609060101010101" pitchFamily="49" charset="-122"/>
                <a:ea typeface="楷体" panose="02010609060101010101" pitchFamily="49" charset="-122"/>
              </a:rPr>
              <a:t>本能地应对眼前之物</a:t>
            </a:r>
            <a:r>
              <a:rPr lang="zh-CN" altLang="zh-CN" b="1" dirty="0">
                <a:latin typeface="楷体" panose="02010609060101010101" pitchFamily="49" charset="-122"/>
                <a:ea typeface="楷体" panose="02010609060101010101" pitchFamily="49" charset="-122"/>
              </a:rPr>
              <a:t>。在这一过程中，没有主体刻意的反应，剑士不会意识到自己在运剑，剑士的无意识自动应对整个局面。而</a:t>
            </a:r>
            <a:r>
              <a:rPr lang="zh-CN" altLang="zh-CN" b="1" dirty="0">
                <a:solidFill>
                  <a:srgbClr val="FF0000"/>
                </a:solidFill>
                <a:latin typeface="楷体" panose="02010609060101010101" pitchFamily="49" charset="-122"/>
                <a:ea typeface="楷体" panose="02010609060101010101" pitchFamily="49" charset="-122"/>
              </a:rPr>
              <a:t>正是这种无意识产生了创造性的契机</a:t>
            </a:r>
            <a:r>
              <a:rPr lang="zh-CN" altLang="zh-CN" b="1" dirty="0" smtClean="0">
                <a:latin typeface="楷体" panose="02010609060101010101" pitchFamily="49" charset="-122"/>
                <a:ea typeface="楷体" panose="02010609060101010101" pitchFamily="49" charset="-122"/>
              </a:rPr>
              <a:t>。</a:t>
            </a:r>
            <a:r>
              <a:rPr lang="zh-CN" altLang="en-US" b="1" dirty="0" smtClean="0">
                <a:latin typeface="楷体" panose="02010609060101010101" pitchFamily="49" charset="-122"/>
                <a:ea typeface="楷体" panose="02010609060101010101" pitchFamily="49" charset="-122"/>
              </a:rPr>
              <a:t>”</a:t>
            </a:r>
            <a:endParaRPr lang="en-US" altLang="zh-CN" b="1" dirty="0" smtClean="0">
              <a:solidFill>
                <a:srgbClr val="000000"/>
              </a:solidFill>
              <a:latin typeface="楷体" panose="02010609060101010101" pitchFamily="49" charset="-122"/>
              <a:ea typeface="楷体" panose="02010609060101010101" pitchFamily="49" charset="-122"/>
            </a:endParaRPr>
          </a:p>
          <a:p>
            <a:endParaRPr lang="zh-CN" altLang="en-US" sz="1800" dirty="0">
              <a:latin typeface="+mj-ea"/>
              <a:ea typeface="+mj-ea"/>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a:t>
            </a:fld>
            <a:endParaRPr lang="en-US" altLang="zh-CN">
              <a:solidFill>
                <a:srgbClr val="000000">
                  <a:lumMod val="65000"/>
                  <a:lumOff val="35000"/>
                </a:srgbClr>
              </a:solidFill>
            </a:endParaRPr>
          </a:p>
        </p:txBody>
      </p:sp>
      <p:pic>
        <p:nvPicPr>
          <p:cNvPr id="1026" name="Picture 2" descr="https://timgsa.baidu.com/timg?image&amp;quality=80&amp;size=b9999_10000&amp;sec=1489752662026&amp;di=f25147509fafa8c8a6ced3b698a929b2&amp;imgtype=0&amp;src=http%3A%2F%2Fimgsrc.baidu.com%2Fforum%2Fw%3D580%2Fsign%3D934a2861900a304e5222a0f2e1c9a7c3%2F02aff9f9d72a60594b78bd7f2f34349b023bba8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552" y="2349500"/>
            <a:ext cx="2116797" cy="32575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9910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60</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smtClean="0">
                <a:latin typeface="微软雅黑" pitchFamily="34" charset="-122"/>
                <a:ea typeface="微软雅黑" pitchFamily="34" charset="-122"/>
              </a:rPr>
              <a:t>微利、打劫年代，如何破解当前困局</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8" name="TextBox 10"/>
          <p:cNvSpPr txBox="1">
            <a:spLocks noChangeArrowheads="1"/>
          </p:cNvSpPr>
          <p:nvPr/>
        </p:nvSpPr>
        <p:spPr bwMode="auto">
          <a:xfrm>
            <a:off x="6657965" y="5379327"/>
            <a:ext cx="114411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lnSpc>
                <a:spcPct val="130000"/>
              </a:lnSpc>
              <a:spcBef>
                <a:spcPct val="0"/>
              </a:spcBef>
              <a:spcAft>
                <a:spcPct val="0"/>
              </a:spcAft>
            </a:pPr>
            <a:r>
              <a:rPr lang="zh-CN" altLang="en-US" sz="2400" b="1" dirty="0">
                <a:solidFill>
                  <a:srgbClr val="FF0000"/>
                </a:solidFill>
                <a:latin typeface="黑体" panose="02010609060101010101" pitchFamily="49" charset="-122"/>
                <a:ea typeface="黑体" panose="02010609060101010101" pitchFamily="49" charset="-122"/>
              </a:rPr>
              <a:t>症状</a:t>
            </a:r>
            <a:r>
              <a:rPr lang="zh-CN" altLang="en-US" sz="2400" b="1" dirty="0" smtClean="0">
                <a:solidFill>
                  <a:srgbClr val="FF0000"/>
                </a:solidFill>
                <a:latin typeface="黑体" panose="02010609060101010101" pitchFamily="49" charset="-122"/>
                <a:ea typeface="黑体" panose="02010609060101010101" pitchFamily="49" charset="-122"/>
              </a:rPr>
              <a:t>解</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10" name="圆角矩形 9"/>
          <p:cNvSpPr/>
          <p:nvPr/>
        </p:nvSpPr>
        <p:spPr bwMode="auto">
          <a:xfrm>
            <a:off x="6788667" y="1836261"/>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a:latin typeface="黑体" panose="02010609060101010101" pitchFamily="49" charset="-122"/>
                <a:ea typeface="黑体" panose="02010609060101010101" pitchFamily="49" charset="-122"/>
              </a:rPr>
              <a:t>紧急问题</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1" name="圆角矩形 10"/>
          <p:cNvSpPr/>
          <p:nvPr/>
        </p:nvSpPr>
        <p:spPr bwMode="auto">
          <a:xfrm>
            <a:off x="9426936" y="1836261"/>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压力</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2" name="圆角矩形 11"/>
          <p:cNvSpPr/>
          <p:nvPr/>
        </p:nvSpPr>
        <p:spPr bwMode="auto">
          <a:xfrm>
            <a:off x="8092358" y="2972393"/>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应急行动</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3" name="圆角矩形 12"/>
          <p:cNvSpPr/>
          <p:nvPr/>
        </p:nvSpPr>
        <p:spPr bwMode="auto">
          <a:xfrm>
            <a:off x="6367494" y="3470858"/>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问题隐患</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4" name="圆角矩形 13"/>
          <p:cNvSpPr/>
          <p:nvPr/>
        </p:nvSpPr>
        <p:spPr bwMode="auto">
          <a:xfrm>
            <a:off x="9766063" y="3470858"/>
            <a:ext cx="1405706"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反思性学习</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5" name="圆角矩形 14"/>
          <p:cNvSpPr/>
          <p:nvPr/>
        </p:nvSpPr>
        <p:spPr bwMode="auto">
          <a:xfrm>
            <a:off x="8076884" y="4559761"/>
            <a:ext cx="1405706"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管理改进</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cxnSp>
        <p:nvCxnSpPr>
          <p:cNvPr id="17" name="直接箭头连接符 16"/>
          <p:cNvCxnSpPr>
            <a:stCxn id="10" idx="3"/>
            <a:endCxn id="11" idx="1"/>
          </p:cNvCxnSpPr>
          <p:nvPr/>
        </p:nvCxnSpPr>
        <p:spPr bwMode="auto">
          <a:xfrm>
            <a:off x="8092358" y="2046630"/>
            <a:ext cx="1334578" cy="0"/>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8" name="直接箭头连接符 17"/>
          <p:cNvCxnSpPr>
            <a:stCxn id="12" idx="1"/>
            <a:endCxn id="10" idx="2"/>
          </p:cNvCxnSpPr>
          <p:nvPr/>
        </p:nvCxnSpPr>
        <p:spPr bwMode="auto">
          <a:xfrm flipH="1" flipV="1">
            <a:off x="7440513" y="2256998"/>
            <a:ext cx="651845" cy="925764"/>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22" name="直接箭头连接符 21"/>
          <p:cNvCxnSpPr>
            <a:stCxn id="11" idx="2"/>
            <a:endCxn id="12" idx="3"/>
          </p:cNvCxnSpPr>
          <p:nvPr/>
        </p:nvCxnSpPr>
        <p:spPr bwMode="auto">
          <a:xfrm flipH="1">
            <a:off x="9396049" y="2256998"/>
            <a:ext cx="682733" cy="925764"/>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25" name="直接箭头连接符 24"/>
          <p:cNvCxnSpPr>
            <a:stCxn id="11" idx="2"/>
            <a:endCxn id="14" idx="0"/>
          </p:cNvCxnSpPr>
          <p:nvPr/>
        </p:nvCxnSpPr>
        <p:spPr bwMode="auto">
          <a:xfrm>
            <a:off x="10078782" y="2256998"/>
            <a:ext cx="390134" cy="1213860"/>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28" name="直接箭头连接符 27"/>
          <p:cNvCxnSpPr>
            <a:stCxn id="14" idx="2"/>
            <a:endCxn id="15" idx="3"/>
          </p:cNvCxnSpPr>
          <p:nvPr/>
        </p:nvCxnSpPr>
        <p:spPr bwMode="auto">
          <a:xfrm flipH="1">
            <a:off x="9482590" y="3891595"/>
            <a:ext cx="986326" cy="878535"/>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31" name="直接箭头连接符 30"/>
          <p:cNvCxnSpPr>
            <a:stCxn id="15" idx="1"/>
            <a:endCxn id="13" idx="2"/>
          </p:cNvCxnSpPr>
          <p:nvPr/>
        </p:nvCxnSpPr>
        <p:spPr bwMode="auto">
          <a:xfrm flipH="1" flipV="1">
            <a:off x="7019340" y="3891595"/>
            <a:ext cx="1057544" cy="878535"/>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34" name="直接箭头连接符 33"/>
          <p:cNvCxnSpPr>
            <a:stCxn id="13" idx="0"/>
            <a:endCxn id="10" idx="2"/>
          </p:cNvCxnSpPr>
          <p:nvPr/>
        </p:nvCxnSpPr>
        <p:spPr bwMode="auto">
          <a:xfrm flipV="1">
            <a:off x="7019340" y="2256998"/>
            <a:ext cx="421173" cy="1213860"/>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sp>
        <p:nvSpPr>
          <p:cNvPr id="37" name="TextBox 10"/>
          <p:cNvSpPr txBox="1">
            <a:spLocks noChangeArrowheads="1"/>
          </p:cNvSpPr>
          <p:nvPr/>
        </p:nvSpPr>
        <p:spPr bwMode="auto">
          <a:xfrm>
            <a:off x="8550295" y="1620418"/>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38" name="TextBox 10"/>
          <p:cNvSpPr txBox="1">
            <a:spLocks noChangeArrowheads="1"/>
          </p:cNvSpPr>
          <p:nvPr/>
        </p:nvSpPr>
        <p:spPr bwMode="auto">
          <a:xfrm>
            <a:off x="7153823" y="2791694"/>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39" name="TextBox 10"/>
          <p:cNvSpPr txBox="1">
            <a:spLocks noChangeArrowheads="1"/>
          </p:cNvSpPr>
          <p:nvPr/>
        </p:nvSpPr>
        <p:spPr bwMode="auto">
          <a:xfrm>
            <a:off x="9347359" y="2355540"/>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40" name="TextBox 10"/>
          <p:cNvSpPr txBox="1">
            <a:spLocks noChangeArrowheads="1"/>
          </p:cNvSpPr>
          <p:nvPr/>
        </p:nvSpPr>
        <p:spPr bwMode="auto">
          <a:xfrm>
            <a:off x="9869429" y="4375752"/>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41" name="TextBox 10"/>
          <p:cNvSpPr txBox="1">
            <a:spLocks noChangeArrowheads="1"/>
          </p:cNvSpPr>
          <p:nvPr/>
        </p:nvSpPr>
        <p:spPr bwMode="auto">
          <a:xfrm>
            <a:off x="7757566" y="2410354"/>
            <a:ext cx="319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42" name="TextBox 10"/>
          <p:cNvSpPr txBox="1">
            <a:spLocks noChangeArrowheads="1"/>
          </p:cNvSpPr>
          <p:nvPr/>
        </p:nvSpPr>
        <p:spPr bwMode="auto">
          <a:xfrm>
            <a:off x="9984306" y="2767114"/>
            <a:ext cx="319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43" name="TextBox 10"/>
          <p:cNvSpPr txBox="1">
            <a:spLocks noChangeArrowheads="1"/>
          </p:cNvSpPr>
          <p:nvPr/>
        </p:nvSpPr>
        <p:spPr bwMode="auto">
          <a:xfrm>
            <a:off x="7484116" y="4326593"/>
            <a:ext cx="319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pic>
        <p:nvPicPr>
          <p:cNvPr id="52" name="图片 5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11831" y="1455099"/>
            <a:ext cx="1972175" cy="2290799"/>
          </a:xfrm>
          <a:prstGeom prst="rect">
            <a:avLst/>
          </a:prstGeom>
        </p:spPr>
      </p:pic>
      <p:sp>
        <p:nvSpPr>
          <p:cNvPr id="53" name="TextBox 10"/>
          <p:cNvSpPr txBox="1">
            <a:spLocks noChangeArrowheads="1"/>
          </p:cNvSpPr>
          <p:nvPr/>
        </p:nvSpPr>
        <p:spPr bwMode="auto">
          <a:xfrm>
            <a:off x="8250114" y="5379327"/>
            <a:ext cx="114411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lnSpc>
                <a:spcPct val="130000"/>
              </a:lnSpc>
              <a:spcBef>
                <a:spcPct val="0"/>
              </a:spcBef>
              <a:spcAft>
                <a:spcPct val="0"/>
              </a:spcAft>
            </a:pPr>
            <a:r>
              <a:rPr lang="zh-CN" altLang="en-US" sz="2400" b="1" dirty="0" smtClean="0">
                <a:solidFill>
                  <a:srgbClr val="FF0000"/>
                </a:solidFill>
                <a:latin typeface="黑体" panose="02010609060101010101" pitchFamily="49" charset="-122"/>
                <a:ea typeface="黑体" panose="02010609060101010101" pitchFamily="49" charset="-122"/>
              </a:rPr>
              <a:t>系统解</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54" name="TextBox 10"/>
          <p:cNvSpPr txBox="1">
            <a:spLocks noChangeArrowheads="1"/>
          </p:cNvSpPr>
          <p:nvPr/>
        </p:nvSpPr>
        <p:spPr bwMode="auto">
          <a:xfrm>
            <a:off x="9842263" y="5379327"/>
            <a:ext cx="114411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lnSpc>
                <a:spcPct val="130000"/>
              </a:lnSpc>
              <a:spcBef>
                <a:spcPct val="0"/>
              </a:spcBef>
              <a:spcAft>
                <a:spcPct val="0"/>
              </a:spcAft>
            </a:pPr>
            <a:r>
              <a:rPr lang="zh-CN" altLang="en-US" sz="2400" b="1" dirty="0" smtClean="0">
                <a:solidFill>
                  <a:srgbClr val="FF0000"/>
                </a:solidFill>
                <a:latin typeface="黑体" panose="02010609060101010101" pitchFamily="49" charset="-122"/>
                <a:ea typeface="黑体" panose="02010609060101010101" pitchFamily="49" charset="-122"/>
              </a:rPr>
              <a:t>杠杆</a:t>
            </a:r>
            <a:r>
              <a:rPr lang="zh-CN" altLang="en-US" sz="2400" b="1" dirty="0">
                <a:solidFill>
                  <a:srgbClr val="FF0000"/>
                </a:solidFill>
                <a:latin typeface="黑体" panose="02010609060101010101" pitchFamily="49" charset="-122"/>
                <a:ea typeface="黑体" panose="02010609060101010101" pitchFamily="49" charset="-122"/>
              </a:rPr>
              <a:t>解</a:t>
            </a:r>
          </a:p>
        </p:txBody>
      </p:sp>
      <p:pic>
        <p:nvPicPr>
          <p:cNvPr id="4102" name="Picture 6" descr="http://www.lzfinance.gov.cn/uploadfile/2014/0925/20140925044604100.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39482" y="1438376"/>
            <a:ext cx="3308182" cy="212668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dcf.qingk.cn/pageimages/800312/editor/800312_1402272057015.jpg"/>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271326" y="3745898"/>
            <a:ext cx="5576338" cy="253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32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5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11" grpId="0" animBg="1"/>
      <p:bldP spid="12" grpId="0" animBg="1"/>
      <p:bldP spid="13" grpId="0" animBg="1"/>
      <p:bldP spid="14" grpId="0" animBg="1"/>
      <p:bldP spid="15" grpId="0" animBg="1"/>
      <p:bldP spid="37" grpId="0"/>
      <p:bldP spid="38" grpId="0"/>
      <p:bldP spid="39" grpId="0"/>
      <p:bldP spid="40" grpId="0"/>
      <p:bldP spid="41" grpId="0"/>
      <p:bldP spid="42" grpId="0"/>
      <p:bldP spid="43" grpId="0"/>
      <p:bldP spid="53" grpId="0"/>
      <p:bldP spid="5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61</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t>寻找系统解和杠杆解</a:t>
            </a:r>
            <a:endParaRPr lang="en-US" altLang="zh-CN" dirty="0">
              <a:latin typeface="微软雅黑" pitchFamily="34" charset="-122"/>
              <a:ea typeface="微软雅黑" pitchFamily="34" charset="-122"/>
            </a:endParaRPr>
          </a:p>
        </p:txBody>
      </p:sp>
      <p:sp>
        <p:nvSpPr>
          <p:cNvPr id="6" name="TextBox 10"/>
          <p:cNvSpPr txBox="1">
            <a:spLocks noChangeArrowheads="1"/>
          </p:cNvSpPr>
          <p:nvPr/>
        </p:nvSpPr>
        <p:spPr bwMode="auto">
          <a:xfrm>
            <a:off x="6657965" y="5379327"/>
            <a:ext cx="114411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lnSpc>
                <a:spcPct val="130000"/>
              </a:lnSpc>
              <a:spcBef>
                <a:spcPct val="0"/>
              </a:spcBef>
              <a:spcAft>
                <a:spcPct val="0"/>
              </a:spcAft>
            </a:pPr>
            <a:r>
              <a:rPr lang="zh-CN" altLang="en-US" sz="2400" b="1" dirty="0">
                <a:solidFill>
                  <a:srgbClr val="000000"/>
                </a:solidFill>
                <a:latin typeface="黑体" panose="02010609060101010101" pitchFamily="49" charset="-122"/>
                <a:ea typeface="黑体" panose="02010609060101010101" pitchFamily="49" charset="-122"/>
              </a:rPr>
              <a:t>症状</a:t>
            </a:r>
            <a:r>
              <a:rPr lang="zh-CN" altLang="en-US" sz="2400" b="1" dirty="0" smtClean="0">
                <a:solidFill>
                  <a:srgbClr val="000000"/>
                </a:solidFill>
                <a:latin typeface="黑体" panose="02010609060101010101" pitchFamily="49" charset="-122"/>
                <a:ea typeface="黑体" panose="02010609060101010101" pitchFamily="49" charset="-122"/>
              </a:rPr>
              <a:t>解</a:t>
            </a:r>
            <a:endParaRPr lang="en-US" altLang="zh-CN" sz="2400" b="1" dirty="0">
              <a:solidFill>
                <a:srgbClr val="000000"/>
              </a:solidFill>
              <a:latin typeface="黑体" panose="02010609060101010101" pitchFamily="49" charset="-122"/>
              <a:ea typeface="黑体" panose="02010609060101010101" pitchFamily="49" charset="-122"/>
            </a:endParaRPr>
          </a:p>
        </p:txBody>
      </p:sp>
      <p:sp>
        <p:nvSpPr>
          <p:cNvPr id="7" name="圆角矩形 6"/>
          <p:cNvSpPr/>
          <p:nvPr/>
        </p:nvSpPr>
        <p:spPr bwMode="auto">
          <a:xfrm>
            <a:off x="6788667" y="1836261"/>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a:latin typeface="黑体" panose="02010609060101010101" pitchFamily="49" charset="-122"/>
                <a:ea typeface="黑体" panose="02010609060101010101" pitchFamily="49" charset="-122"/>
              </a:rPr>
              <a:t>紧急问题</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8" name="圆角矩形 7"/>
          <p:cNvSpPr/>
          <p:nvPr/>
        </p:nvSpPr>
        <p:spPr bwMode="auto">
          <a:xfrm>
            <a:off x="9426936" y="1836261"/>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压力</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9" name="圆角矩形 8"/>
          <p:cNvSpPr/>
          <p:nvPr/>
        </p:nvSpPr>
        <p:spPr bwMode="auto">
          <a:xfrm>
            <a:off x="8092358" y="2972393"/>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应急行动</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0" name="圆角矩形 9"/>
          <p:cNvSpPr/>
          <p:nvPr/>
        </p:nvSpPr>
        <p:spPr bwMode="auto">
          <a:xfrm>
            <a:off x="6367494" y="3470858"/>
            <a:ext cx="1303691"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问题隐患</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1" name="圆角矩形 10"/>
          <p:cNvSpPr/>
          <p:nvPr/>
        </p:nvSpPr>
        <p:spPr bwMode="auto">
          <a:xfrm>
            <a:off x="9766063" y="3470858"/>
            <a:ext cx="1405706"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反思性学习</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sp>
        <p:nvSpPr>
          <p:cNvPr id="12" name="圆角矩形 11"/>
          <p:cNvSpPr/>
          <p:nvPr/>
        </p:nvSpPr>
        <p:spPr bwMode="auto">
          <a:xfrm>
            <a:off x="8076884" y="4559761"/>
            <a:ext cx="1405706" cy="420737"/>
          </a:xfrm>
          <a:prstGeom prst="roundRect">
            <a:avLst/>
          </a:prstGeom>
          <a:solidFill>
            <a:schemeClr val="bg1"/>
          </a:solid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zh-CN" altLang="en-US" b="1" dirty="0" smtClean="0">
                <a:latin typeface="黑体" panose="02010609060101010101" pitchFamily="49" charset="-122"/>
                <a:ea typeface="黑体" panose="02010609060101010101" pitchFamily="49" charset="-122"/>
              </a:rPr>
              <a:t>管理改进</a:t>
            </a:r>
            <a:endParaRPr kumimoji="0" lang="zh-CN" altLang="en-US" sz="1800" b="1" i="0" u="none" strike="noStrike" cap="none" normalizeH="0" baseline="0" dirty="0" smtClean="0">
              <a:ln>
                <a:noFill/>
              </a:ln>
              <a:solidFill>
                <a:schemeClr val="tx1"/>
              </a:solidFill>
              <a:effectLst/>
              <a:latin typeface="黑体" panose="02010609060101010101" pitchFamily="49" charset="-122"/>
              <a:ea typeface="黑体" panose="02010609060101010101" pitchFamily="49" charset="-122"/>
            </a:endParaRPr>
          </a:p>
        </p:txBody>
      </p:sp>
      <p:cxnSp>
        <p:nvCxnSpPr>
          <p:cNvPr id="13" name="直接箭头连接符 12"/>
          <p:cNvCxnSpPr>
            <a:stCxn id="7" idx="3"/>
            <a:endCxn id="8" idx="1"/>
          </p:cNvCxnSpPr>
          <p:nvPr/>
        </p:nvCxnSpPr>
        <p:spPr bwMode="auto">
          <a:xfrm>
            <a:off x="8092358" y="2046630"/>
            <a:ext cx="1334578" cy="0"/>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4" name="直接箭头连接符 13"/>
          <p:cNvCxnSpPr>
            <a:stCxn id="9" idx="1"/>
            <a:endCxn id="7" idx="2"/>
          </p:cNvCxnSpPr>
          <p:nvPr/>
        </p:nvCxnSpPr>
        <p:spPr bwMode="auto">
          <a:xfrm flipH="1" flipV="1">
            <a:off x="7440513" y="2256998"/>
            <a:ext cx="651845" cy="925764"/>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5" name="直接箭头连接符 14"/>
          <p:cNvCxnSpPr>
            <a:stCxn id="8" idx="2"/>
            <a:endCxn id="9" idx="3"/>
          </p:cNvCxnSpPr>
          <p:nvPr/>
        </p:nvCxnSpPr>
        <p:spPr bwMode="auto">
          <a:xfrm flipH="1">
            <a:off x="9396049" y="2256998"/>
            <a:ext cx="682733" cy="925764"/>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6" name="直接箭头连接符 15"/>
          <p:cNvCxnSpPr>
            <a:stCxn id="8" idx="2"/>
            <a:endCxn id="11" idx="0"/>
          </p:cNvCxnSpPr>
          <p:nvPr/>
        </p:nvCxnSpPr>
        <p:spPr bwMode="auto">
          <a:xfrm>
            <a:off x="10078782" y="2256998"/>
            <a:ext cx="390134" cy="1213860"/>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7" name="直接箭头连接符 16"/>
          <p:cNvCxnSpPr>
            <a:stCxn id="11" idx="2"/>
            <a:endCxn id="12" idx="3"/>
          </p:cNvCxnSpPr>
          <p:nvPr/>
        </p:nvCxnSpPr>
        <p:spPr bwMode="auto">
          <a:xfrm flipH="1">
            <a:off x="9482590" y="3891595"/>
            <a:ext cx="986326" cy="878535"/>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8" name="直接箭头连接符 17"/>
          <p:cNvCxnSpPr>
            <a:stCxn id="12" idx="1"/>
            <a:endCxn id="10" idx="2"/>
          </p:cNvCxnSpPr>
          <p:nvPr/>
        </p:nvCxnSpPr>
        <p:spPr bwMode="auto">
          <a:xfrm flipH="1" flipV="1">
            <a:off x="7019340" y="3891595"/>
            <a:ext cx="1057544" cy="878535"/>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cxnSp>
        <p:nvCxnSpPr>
          <p:cNvPr id="19" name="直接箭头连接符 18"/>
          <p:cNvCxnSpPr>
            <a:stCxn id="10" idx="0"/>
            <a:endCxn id="7" idx="2"/>
          </p:cNvCxnSpPr>
          <p:nvPr/>
        </p:nvCxnSpPr>
        <p:spPr bwMode="auto">
          <a:xfrm flipV="1">
            <a:off x="7019340" y="2256998"/>
            <a:ext cx="421173" cy="1213860"/>
          </a:xfrm>
          <a:prstGeom prst="straightConnector1">
            <a:avLst/>
          </a:prstGeom>
          <a:solidFill>
            <a:schemeClr val="accent1"/>
          </a:solidFill>
          <a:ln w="25400" cap="flat" cmpd="sng" algn="ctr">
            <a:solidFill>
              <a:schemeClr val="accent1">
                <a:lumMod val="50000"/>
              </a:schemeClr>
            </a:solidFill>
            <a:prstDash val="solid"/>
            <a:round/>
            <a:headEnd type="none" w="med" len="med"/>
            <a:tailEnd type="triangle"/>
          </a:ln>
          <a:effectLst/>
        </p:spPr>
      </p:cxnSp>
      <p:sp>
        <p:nvSpPr>
          <p:cNvPr id="20" name="TextBox 10"/>
          <p:cNvSpPr txBox="1">
            <a:spLocks noChangeArrowheads="1"/>
          </p:cNvSpPr>
          <p:nvPr/>
        </p:nvSpPr>
        <p:spPr bwMode="auto">
          <a:xfrm>
            <a:off x="8550295" y="1620418"/>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1" name="TextBox 10"/>
          <p:cNvSpPr txBox="1">
            <a:spLocks noChangeArrowheads="1"/>
          </p:cNvSpPr>
          <p:nvPr/>
        </p:nvSpPr>
        <p:spPr bwMode="auto">
          <a:xfrm>
            <a:off x="7153823" y="2791694"/>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2" name="TextBox 10"/>
          <p:cNvSpPr txBox="1">
            <a:spLocks noChangeArrowheads="1"/>
          </p:cNvSpPr>
          <p:nvPr/>
        </p:nvSpPr>
        <p:spPr bwMode="auto">
          <a:xfrm>
            <a:off x="9347359" y="2355540"/>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3" name="TextBox 10"/>
          <p:cNvSpPr txBox="1">
            <a:spLocks noChangeArrowheads="1"/>
          </p:cNvSpPr>
          <p:nvPr/>
        </p:nvSpPr>
        <p:spPr bwMode="auto">
          <a:xfrm>
            <a:off x="9869429" y="4375752"/>
            <a:ext cx="4187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4" name="TextBox 10"/>
          <p:cNvSpPr txBox="1">
            <a:spLocks noChangeArrowheads="1"/>
          </p:cNvSpPr>
          <p:nvPr/>
        </p:nvSpPr>
        <p:spPr bwMode="auto">
          <a:xfrm>
            <a:off x="7757566" y="2410354"/>
            <a:ext cx="319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5" name="TextBox 10"/>
          <p:cNvSpPr txBox="1">
            <a:spLocks noChangeArrowheads="1"/>
          </p:cNvSpPr>
          <p:nvPr/>
        </p:nvSpPr>
        <p:spPr bwMode="auto">
          <a:xfrm>
            <a:off x="9984306" y="2767114"/>
            <a:ext cx="319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6" name="TextBox 10"/>
          <p:cNvSpPr txBox="1">
            <a:spLocks noChangeArrowheads="1"/>
          </p:cNvSpPr>
          <p:nvPr/>
        </p:nvSpPr>
        <p:spPr bwMode="auto">
          <a:xfrm>
            <a:off x="7484116" y="4326593"/>
            <a:ext cx="31931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en-US" altLang="zh-CN" sz="2400" b="1" dirty="0" smtClean="0">
                <a:solidFill>
                  <a:srgbClr val="000000"/>
                </a:solidFill>
                <a:latin typeface="微软雅黑" pitchFamily="34" charset="-122"/>
                <a:ea typeface="微软雅黑" pitchFamily="34" charset="-122"/>
              </a:rPr>
              <a:t>-</a:t>
            </a:r>
            <a:endParaRPr lang="zh-CN" altLang="en-US" sz="2400" b="1" dirty="0">
              <a:solidFill>
                <a:srgbClr val="000000"/>
              </a:solidFill>
              <a:latin typeface="微软雅黑" pitchFamily="34" charset="-122"/>
              <a:ea typeface="微软雅黑" pitchFamily="34" charset="-122"/>
            </a:endParaRPr>
          </a:p>
        </p:txBody>
      </p:sp>
      <p:sp>
        <p:nvSpPr>
          <p:cNvPr id="27" name="TextBox 10"/>
          <p:cNvSpPr txBox="1">
            <a:spLocks noChangeArrowheads="1"/>
          </p:cNvSpPr>
          <p:nvPr/>
        </p:nvSpPr>
        <p:spPr bwMode="auto">
          <a:xfrm>
            <a:off x="8250114" y="5379327"/>
            <a:ext cx="114411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lnSpc>
                <a:spcPct val="130000"/>
              </a:lnSpc>
              <a:spcBef>
                <a:spcPct val="0"/>
              </a:spcBef>
              <a:spcAft>
                <a:spcPct val="0"/>
              </a:spcAft>
            </a:pPr>
            <a:r>
              <a:rPr lang="zh-CN" altLang="en-US" sz="2400" b="1" dirty="0" smtClean="0">
                <a:solidFill>
                  <a:srgbClr val="000000"/>
                </a:solidFill>
                <a:latin typeface="黑体" panose="02010609060101010101" pitchFamily="49" charset="-122"/>
                <a:ea typeface="黑体" panose="02010609060101010101" pitchFamily="49" charset="-122"/>
              </a:rPr>
              <a:t>系统解</a:t>
            </a:r>
            <a:endParaRPr lang="en-US" altLang="zh-CN" sz="2400" b="1" dirty="0">
              <a:solidFill>
                <a:srgbClr val="000000"/>
              </a:solidFill>
              <a:latin typeface="黑体" panose="02010609060101010101" pitchFamily="49" charset="-122"/>
              <a:ea typeface="黑体" panose="02010609060101010101" pitchFamily="49" charset="-122"/>
            </a:endParaRPr>
          </a:p>
        </p:txBody>
      </p:sp>
      <p:sp>
        <p:nvSpPr>
          <p:cNvPr id="28" name="TextBox 10"/>
          <p:cNvSpPr txBox="1">
            <a:spLocks noChangeArrowheads="1"/>
          </p:cNvSpPr>
          <p:nvPr/>
        </p:nvSpPr>
        <p:spPr bwMode="auto">
          <a:xfrm>
            <a:off x="9842263" y="5379327"/>
            <a:ext cx="1144115" cy="50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fontAlgn="base" hangingPunct="1">
              <a:lnSpc>
                <a:spcPct val="130000"/>
              </a:lnSpc>
              <a:spcBef>
                <a:spcPct val="0"/>
              </a:spcBef>
              <a:spcAft>
                <a:spcPct val="0"/>
              </a:spcAft>
            </a:pPr>
            <a:r>
              <a:rPr lang="zh-CN" altLang="en-US" sz="2400" b="1" dirty="0" smtClean="0">
                <a:solidFill>
                  <a:srgbClr val="000000"/>
                </a:solidFill>
                <a:latin typeface="黑体" panose="02010609060101010101" pitchFamily="49" charset="-122"/>
                <a:ea typeface="黑体" panose="02010609060101010101" pitchFamily="49" charset="-122"/>
              </a:rPr>
              <a:t>杠杆</a:t>
            </a:r>
            <a:r>
              <a:rPr lang="zh-CN" altLang="en-US" sz="2400" b="1" dirty="0">
                <a:solidFill>
                  <a:srgbClr val="000000"/>
                </a:solidFill>
                <a:latin typeface="黑体" panose="02010609060101010101" pitchFamily="49" charset="-122"/>
                <a:ea typeface="黑体" panose="02010609060101010101" pitchFamily="49" charset="-122"/>
              </a:rPr>
              <a:t>解</a:t>
            </a:r>
          </a:p>
        </p:txBody>
      </p:sp>
      <p:sp>
        <p:nvSpPr>
          <p:cNvPr id="30" name="TextBox 1"/>
          <p:cNvSpPr txBox="1">
            <a:spLocks noChangeArrowheads="1"/>
          </p:cNvSpPr>
          <p:nvPr/>
        </p:nvSpPr>
        <p:spPr bwMode="auto">
          <a:xfrm>
            <a:off x="1287561" y="1599026"/>
            <a:ext cx="923330" cy="206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en-US" sz="3600" b="1" dirty="0">
                <a:solidFill>
                  <a:srgbClr val="FF0000"/>
                </a:solidFill>
                <a:latin typeface="隶书" pitchFamily="49" charset="-122"/>
                <a:ea typeface="隶书" pitchFamily="49" charset="-122"/>
              </a:rPr>
              <a:t>以人为</a:t>
            </a:r>
            <a:r>
              <a:rPr lang="zh-CN" altLang="en-US" sz="4800" b="1" dirty="0">
                <a:solidFill>
                  <a:srgbClr val="FF0000"/>
                </a:solidFill>
                <a:latin typeface="隶书" pitchFamily="49" charset="-122"/>
                <a:ea typeface="隶书" pitchFamily="49" charset="-122"/>
              </a:rPr>
              <a:t>本</a:t>
            </a:r>
            <a:endParaRPr lang="zh-CN" altLang="en-US" sz="3600" b="1" dirty="0">
              <a:solidFill>
                <a:srgbClr val="FF0000"/>
              </a:solidFill>
              <a:latin typeface="隶书" pitchFamily="49" charset="-122"/>
              <a:ea typeface="隶书" pitchFamily="49" charset="-122"/>
            </a:endParaRPr>
          </a:p>
        </p:txBody>
      </p:sp>
      <p:pic>
        <p:nvPicPr>
          <p:cNvPr id="31" name="Picture 10" descr="c:\users\ADMINI~1\appdata\roaming\360se6\USERDA~1\Temp\200709~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39360" y="1486691"/>
            <a:ext cx="3024336" cy="2243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2" name="矩形 31"/>
          <p:cNvSpPr/>
          <p:nvPr/>
        </p:nvSpPr>
        <p:spPr>
          <a:xfrm>
            <a:off x="957680" y="4154183"/>
            <a:ext cx="4895481" cy="1477328"/>
          </a:xfrm>
          <a:prstGeom prst="rect">
            <a:avLst/>
          </a:prstGeom>
        </p:spPr>
        <p:txBody>
          <a:bodyPr wrap="square">
            <a:spAutoFit/>
          </a:bodyPr>
          <a:lstStyle/>
          <a:p>
            <a:pPr marL="342900" lvl="1" indent="-342900">
              <a:lnSpc>
                <a:spcPct val="150000"/>
              </a:lnSpc>
              <a:buFont typeface="Wingdings" panose="05000000000000000000" pitchFamily="2" charset="2"/>
              <a:buChar char="p"/>
              <a:defRPr/>
            </a:pPr>
            <a:r>
              <a:rPr lang="zh-CN" altLang="en-US" sz="2000" b="1" dirty="0">
                <a:latin typeface="黑体" panose="02010609060101010101" pitchFamily="49" charset="-122"/>
                <a:ea typeface="黑体" panose="02010609060101010101" pitchFamily="49" charset="-122"/>
              </a:rPr>
              <a:t>人力资本是</a:t>
            </a:r>
            <a:r>
              <a:rPr lang="zh-CN" altLang="en-US" sz="2000" b="1" dirty="0">
                <a:solidFill>
                  <a:srgbClr val="FF0000"/>
                </a:solidFill>
                <a:latin typeface="黑体" panose="02010609060101010101" pitchFamily="49" charset="-122"/>
                <a:ea typeface="黑体" panose="02010609060101010101" pitchFamily="49" charset="-122"/>
              </a:rPr>
              <a:t>弹性最大的资本</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撬动人力资本也许是一个可行的杠杆解</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pPr marL="342900" lvl="1" indent="-342900">
              <a:lnSpc>
                <a:spcPct val="150000"/>
              </a:lnSpc>
              <a:buFont typeface="Wingdings" panose="05000000000000000000" pitchFamily="2" charset="2"/>
              <a:buChar char="p"/>
              <a:defRPr/>
            </a:pPr>
            <a:r>
              <a:rPr lang="zh-CN" altLang="en-US" sz="2000" dirty="0" smtClean="0">
                <a:solidFill>
                  <a:srgbClr val="FF0000"/>
                </a:solidFill>
                <a:latin typeface="黑体" panose="02010609060101010101" pitchFamily="49" charset="-122"/>
                <a:ea typeface="黑体" panose="02010609060101010101" pitchFamily="49" charset="-122"/>
              </a:rPr>
              <a:t>人才管理</a:t>
            </a:r>
            <a:r>
              <a:rPr lang="zh-CN" altLang="en-US" sz="2000" dirty="0" smtClean="0">
                <a:latin typeface="黑体" panose="02010609060101010101" pitchFamily="49" charset="-122"/>
                <a:ea typeface="黑体" panose="02010609060101010101" pitchFamily="49" charset="-122"/>
              </a:rPr>
              <a:t>，而不是人力资源管理！</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7785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2">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62</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t>杠杆解</a:t>
            </a:r>
            <a:r>
              <a:rPr lang="en-US" altLang="zh-CN" dirty="0"/>
              <a:t>——</a:t>
            </a:r>
            <a:r>
              <a:rPr lang="zh-CN" altLang="en-US" dirty="0"/>
              <a:t>撬动人力资本</a:t>
            </a:r>
            <a:endParaRPr lang="en-US" altLang="zh-CN" dirty="0">
              <a:latin typeface="微软雅黑" pitchFamily="34" charset="-122"/>
              <a:ea typeface="微软雅黑" pitchFamily="34" charset="-122"/>
            </a:endParaRPr>
          </a:p>
        </p:txBody>
      </p:sp>
      <p:sp>
        <p:nvSpPr>
          <p:cNvPr id="6" name="内容占位符 57"/>
          <p:cNvSpPr>
            <a:spLocks noGrp="1"/>
          </p:cNvSpPr>
          <p:nvPr>
            <p:ph idx="1"/>
          </p:nvPr>
        </p:nvSpPr>
        <p:spPr>
          <a:xfrm>
            <a:off x="952500" y="1402110"/>
            <a:ext cx="10325099" cy="1931640"/>
          </a:xfrm>
        </p:spPr>
        <p:txBody>
          <a:bodyPr/>
          <a:lstStyle/>
          <a:p>
            <a:pPr marL="533400" indent="-533400">
              <a:lnSpc>
                <a:spcPct val="150000"/>
              </a:lnSpc>
              <a:buClr>
                <a:schemeClr val="tx1"/>
              </a:buClr>
              <a:defRPr/>
            </a:pPr>
            <a:r>
              <a:rPr lang="zh-CN" altLang="en-US" sz="2400" b="1" dirty="0">
                <a:solidFill>
                  <a:srgbClr val="FF0000"/>
                </a:solidFill>
                <a:latin typeface="黑体" panose="02010609060101010101" pitchFamily="49" charset="-122"/>
                <a:ea typeface="黑体" panose="02010609060101010101" pitchFamily="49" charset="-122"/>
              </a:rPr>
              <a:t>选足够</a:t>
            </a:r>
            <a:r>
              <a:rPr lang="zh-CN" altLang="en-US" sz="2400" b="1" dirty="0" smtClean="0">
                <a:solidFill>
                  <a:srgbClr val="FF0000"/>
                </a:solidFill>
                <a:latin typeface="黑体" panose="02010609060101010101" pitchFamily="49" charset="-122"/>
                <a:ea typeface="黑体" panose="02010609060101010101" pitchFamily="49" charset="-122"/>
              </a:rPr>
              <a:t>优秀（适合）的</a:t>
            </a:r>
            <a:r>
              <a:rPr lang="zh-CN" altLang="en-US" sz="2400" b="1" dirty="0">
                <a:solidFill>
                  <a:srgbClr val="FF0000"/>
                </a:solidFill>
                <a:latin typeface="黑体" panose="02010609060101010101" pitchFamily="49" charset="-122"/>
                <a:ea typeface="黑体" panose="02010609060101010101" pitchFamily="49" charset="-122"/>
              </a:rPr>
              <a:t>人</a:t>
            </a:r>
            <a:r>
              <a:rPr lang="zh-CN" altLang="en-US" sz="2400" dirty="0">
                <a:latin typeface="黑体" panose="02010609060101010101" pitchFamily="49" charset="-122"/>
                <a:ea typeface="黑体" panose="02010609060101010101" pitchFamily="49" charset="-122"/>
              </a:rPr>
              <a:t>：与其训练火鸡上树，不如从开始就招一只猴</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好</a:t>
            </a:r>
            <a:r>
              <a:rPr lang="zh-CN" altLang="en-US" sz="2400" dirty="0" smtClean="0">
                <a:latin typeface="黑体" panose="02010609060101010101" pitchFamily="49" charset="-122"/>
                <a:ea typeface="黑体" panose="02010609060101010101" pitchFamily="49" charset="-122"/>
              </a:rPr>
              <a:t>员工首先是</a:t>
            </a:r>
            <a:r>
              <a:rPr lang="zh-CN" altLang="en-US" sz="2400" dirty="0">
                <a:latin typeface="黑体" panose="02010609060101010101" pitchFamily="49" charset="-122"/>
                <a:ea typeface="黑体" panose="02010609060101010101" pitchFamily="49" charset="-122"/>
              </a:rPr>
              <a:t>选出来的！</a:t>
            </a:r>
            <a:endParaRPr lang="en-US" altLang="zh-CN" sz="2400" dirty="0">
              <a:latin typeface="黑体" panose="02010609060101010101" pitchFamily="49" charset="-122"/>
              <a:ea typeface="黑体" panose="02010609060101010101" pitchFamily="49" charset="-122"/>
            </a:endParaRPr>
          </a:p>
          <a:p>
            <a:pPr marL="533400" indent="-533400">
              <a:lnSpc>
                <a:spcPct val="150000"/>
              </a:lnSpc>
              <a:buClr>
                <a:schemeClr val="tx1"/>
              </a:buClr>
              <a:defRPr/>
            </a:pPr>
            <a:r>
              <a:rPr lang="zh-CN" altLang="en-US" sz="2400" b="1" dirty="0">
                <a:solidFill>
                  <a:srgbClr val="FF0000"/>
                </a:solidFill>
                <a:latin typeface="黑体" panose="02010609060101010101" pitchFamily="49" charset="-122"/>
                <a:ea typeface="黑体" panose="02010609060101010101" pitchFamily="49" charset="-122"/>
              </a:rPr>
              <a:t>给足激励</a:t>
            </a:r>
            <a:r>
              <a:rPr lang="zh-CN" altLang="en-US" sz="2400" dirty="0">
                <a:latin typeface="黑体" panose="02010609060101010101" pitchFamily="49" charset="-122"/>
                <a:ea typeface="黑体" panose="02010609060101010101" pitchFamily="49" charset="-122"/>
              </a:rPr>
              <a:t>：把爱给够，把话说透</a:t>
            </a:r>
            <a:r>
              <a:rPr lang="zh-CN" altLang="en-US" sz="2400" dirty="0" smtClean="0">
                <a:latin typeface="黑体" panose="02010609060101010101" pitchFamily="49" charset="-122"/>
                <a:ea typeface="黑体" panose="02010609060101010101" pitchFamily="49" charset="-122"/>
              </a:rPr>
              <a:t>！（自由与责任！）</a:t>
            </a:r>
            <a:endParaRPr lang="en-US" altLang="zh-CN" sz="2400" dirty="0">
              <a:latin typeface="黑体" panose="02010609060101010101" pitchFamily="49" charset="-122"/>
              <a:ea typeface="黑体" panose="02010609060101010101" pitchFamily="49" charset="-122"/>
            </a:endParaRPr>
          </a:p>
        </p:txBody>
      </p:sp>
      <p:pic>
        <p:nvPicPr>
          <p:cNvPr id="7" name="Picture 2" descr="http://img10.360buyimg.com/n11/11567/90e2a9e4-dce1-4983-adfa-5afe6540b211.jp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54559" y="3704258"/>
            <a:ext cx="1498600" cy="2201863"/>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187631" y="4894759"/>
            <a:ext cx="3544560" cy="769441"/>
          </a:xfrm>
          <a:prstGeom prst="rect">
            <a:avLst/>
          </a:prstGeom>
        </p:spPr>
        <p:txBody>
          <a:bodyPr wrap="none">
            <a:spAutoFit/>
          </a:bodyPr>
          <a:lstStyle/>
          <a:p>
            <a:pPr lvl="1" algn="ctr">
              <a:defRPr/>
            </a:pPr>
            <a:r>
              <a:rPr lang="zh-CN" altLang="en-US" sz="4000" b="1" dirty="0" smtClean="0">
                <a:solidFill>
                  <a:srgbClr val="FF0000"/>
                </a:solidFill>
                <a:latin typeface="微软雅黑" pitchFamily="34" charset="-122"/>
                <a:ea typeface="微软雅黑" pitchFamily="34" charset="-122"/>
              </a:rPr>
              <a:t>“</a:t>
            </a:r>
            <a:r>
              <a:rPr lang="en-US" altLang="zh-CN" sz="3200" dirty="0" smtClean="0">
                <a:solidFill>
                  <a:srgbClr val="FF0000"/>
                </a:solidFill>
                <a:latin typeface="微软雅黑" pitchFamily="34" charset="-122"/>
                <a:ea typeface="微软雅黑" pitchFamily="34" charset="-122"/>
                <a:cs typeface="方正中等线简体"/>
              </a:rPr>
              <a:t>1</a:t>
            </a:r>
            <a:r>
              <a:rPr lang="en-US" altLang="zh-CN" sz="4400" dirty="0" smtClean="0">
                <a:solidFill>
                  <a:srgbClr val="FF0000"/>
                </a:solidFill>
                <a:latin typeface="微软雅黑" pitchFamily="34" charset="-122"/>
                <a:ea typeface="微软雅黑" pitchFamily="34" charset="-122"/>
                <a:cs typeface="方正中等线简体"/>
              </a:rPr>
              <a:t>2</a:t>
            </a:r>
            <a:r>
              <a:rPr lang="en-US" altLang="zh-CN" sz="3200" dirty="0" smtClean="0">
                <a:solidFill>
                  <a:srgbClr val="FF0000"/>
                </a:solidFill>
                <a:latin typeface="微软雅黑" pitchFamily="34" charset="-122"/>
                <a:ea typeface="微软雅黑" pitchFamily="34" charset="-122"/>
                <a:cs typeface="方正中等线简体"/>
              </a:rPr>
              <a:t>45</a:t>
            </a:r>
            <a:r>
              <a:rPr lang="zh-CN" altLang="en-US" sz="3200" dirty="0" smtClean="0">
                <a:solidFill>
                  <a:srgbClr val="FF0000"/>
                </a:solidFill>
                <a:latin typeface="微软雅黑" pitchFamily="34" charset="-122"/>
                <a:ea typeface="微软雅黑" pitchFamily="34" charset="-122"/>
                <a:cs typeface="方正中等线简体"/>
              </a:rPr>
              <a:t>原则</a:t>
            </a:r>
            <a:r>
              <a:rPr lang="zh-CN" altLang="en-US" sz="4000" b="1" dirty="0" smtClean="0">
                <a:solidFill>
                  <a:srgbClr val="FF0000"/>
                </a:solidFill>
                <a:latin typeface="微软雅黑" pitchFamily="34" charset="-122"/>
                <a:ea typeface="微软雅黑" pitchFamily="34" charset="-122"/>
              </a:rPr>
              <a:t>”</a:t>
            </a:r>
            <a:endParaRPr lang="en-US" altLang="zh-CN" sz="4000" b="1" dirty="0">
              <a:solidFill>
                <a:srgbClr val="FF0000"/>
              </a:solidFill>
              <a:latin typeface="微软雅黑" pitchFamily="34" charset="-122"/>
              <a:ea typeface="微软雅黑" pitchFamily="34" charset="-122"/>
            </a:endParaRPr>
          </a:p>
        </p:txBody>
      </p:sp>
      <p:sp>
        <p:nvSpPr>
          <p:cNvPr id="3" name="矩形 2"/>
          <p:cNvSpPr/>
          <p:nvPr/>
        </p:nvSpPr>
        <p:spPr>
          <a:xfrm>
            <a:off x="4770209" y="4102146"/>
            <a:ext cx="4339650" cy="584775"/>
          </a:xfrm>
          <a:prstGeom prst="rect">
            <a:avLst/>
          </a:prstGeom>
        </p:spPr>
        <p:txBody>
          <a:bodyPr wrap="none">
            <a:spAutoFit/>
          </a:bodyPr>
          <a:lstStyle/>
          <a:p>
            <a:pPr lvl="1" algn="ctr">
              <a:defRPr/>
            </a:pPr>
            <a:r>
              <a:rPr lang="zh-CN" altLang="en-US" sz="3200" dirty="0" smtClean="0">
                <a:solidFill>
                  <a:srgbClr val="FF0000"/>
                </a:solidFill>
                <a:latin typeface="微软雅黑" pitchFamily="34" charset="-122"/>
                <a:ea typeface="微软雅黑" pitchFamily="34" charset="-122"/>
                <a:cs typeface="方正中等线简体"/>
              </a:rPr>
              <a:t>精兵简政，宽严并济</a:t>
            </a:r>
            <a:endParaRPr lang="en-US" altLang="zh-CN" sz="3200" dirty="0" smtClean="0">
              <a:solidFill>
                <a:srgbClr val="FF0000"/>
              </a:solidFill>
              <a:latin typeface="微软雅黑" pitchFamily="34" charset="-122"/>
              <a:ea typeface="微软雅黑" pitchFamily="34" charset="-122"/>
              <a:cs typeface="方正中等线简体"/>
            </a:endParaRPr>
          </a:p>
        </p:txBody>
      </p:sp>
      <p:sp>
        <p:nvSpPr>
          <p:cNvPr id="8" name="矩形 7"/>
          <p:cNvSpPr/>
          <p:nvPr/>
        </p:nvSpPr>
        <p:spPr>
          <a:xfrm>
            <a:off x="4193258" y="5906121"/>
            <a:ext cx="5862502" cy="523220"/>
          </a:xfrm>
          <a:prstGeom prst="rect">
            <a:avLst/>
          </a:prstGeom>
        </p:spPr>
        <p:txBody>
          <a:bodyPr wrap="none">
            <a:spAutoFit/>
          </a:bodyPr>
          <a:lstStyle/>
          <a:p>
            <a:pPr lvl="1" algn="ctr">
              <a:defRPr/>
            </a:pPr>
            <a:r>
              <a:rPr lang="zh-CN" altLang="en-US" sz="2800" b="1" dirty="0" smtClean="0">
                <a:solidFill>
                  <a:srgbClr val="FF0000"/>
                </a:solidFill>
                <a:latin typeface="Microsoft YaHei" charset="-122"/>
                <a:ea typeface="Microsoft YaHei" charset="-122"/>
                <a:cs typeface="Microsoft YaHei" charset="-122"/>
              </a:rPr>
              <a:t>重仓年轻人</a:t>
            </a:r>
            <a:r>
              <a:rPr lang="en-US" altLang="zh-CN" sz="2800" b="1" dirty="0" smtClean="0">
                <a:solidFill>
                  <a:srgbClr val="FF0000"/>
                </a:solidFill>
                <a:latin typeface="Microsoft YaHei" charset="-122"/>
                <a:ea typeface="Microsoft YaHei" charset="-122"/>
                <a:cs typeface="Microsoft YaHei" charset="-122"/>
              </a:rPr>
              <a:t>+</a:t>
            </a:r>
            <a:r>
              <a:rPr lang="zh-CN" altLang="en-US" sz="2800" b="1" dirty="0" smtClean="0">
                <a:solidFill>
                  <a:srgbClr val="FF0000"/>
                </a:solidFill>
                <a:latin typeface="Microsoft YaHei" charset="-122"/>
                <a:ea typeface="Microsoft YaHei" charset="-122"/>
                <a:cs typeface="Microsoft YaHei" charset="-122"/>
              </a:rPr>
              <a:t>精英团队</a:t>
            </a:r>
            <a:r>
              <a:rPr lang="en-US" altLang="zh-CN" sz="2800" b="1" dirty="0" smtClean="0">
                <a:solidFill>
                  <a:srgbClr val="FF0000"/>
                </a:solidFill>
                <a:latin typeface="Microsoft YaHei" charset="-122"/>
                <a:ea typeface="Microsoft YaHei" charset="-122"/>
                <a:cs typeface="Microsoft YaHei" charset="-122"/>
              </a:rPr>
              <a:t>+</a:t>
            </a:r>
            <a:r>
              <a:rPr lang="zh-CN" altLang="en-US" sz="2800" b="1" dirty="0" smtClean="0">
                <a:solidFill>
                  <a:srgbClr val="FF0000"/>
                </a:solidFill>
                <a:latin typeface="Microsoft YaHei" charset="-122"/>
                <a:ea typeface="Microsoft YaHei" charset="-122"/>
                <a:cs typeface="Microsoft YaHei" charset="-122"/>
              </a:rPr>
              <a:t>人才生态</a:t>
            </a:r>
            <a:endParaRPr lang="en-US" altLang="zh-CN" sz="2800" b="1" dirty="0">
              <a:solidFill>
                <a:srgbClr val="FF0000"/>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148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P spid="3" grpId="0"/>
      <p:bldP spid="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smtClean="0"/>
              <a:t>激励</a:t>
            </a:r>
            <a:r>
              <a:rPr lang="zh-CN" altLang="en-US" dirty="0"/>
              <a:t>命题的</a:t>
            </a:r>
            <a:r>
              <a:rPr lang="zh-CN" altLang="en-US" dirty="0" smtClean="0"/>
              <a:t>本质</a:t>
            </a:r>
            <a:endParaRPr lang="zh-CN" altLang="en-US" kern="0" dirty="0" smtClean="0">
              <a:latin typeface="黑体" pitchFamily="49" charset="-122"/>
              <a:ea typeface="黑体" pitchFamily="49" charset="-122"/>
            </a:endParaRPr>
          </a:p>
        </p:txBody>
      </p:sp>
      <p:sp>
        <p:nvSpPr>
          <p:cNvPr id="23" name="等腰三角形 22"/>
          <p:cNvSpPr/>
          <p:nvPr/>
        </p:nvSpPr>
        <p:spPr bwMode="auto">
          <a:xfrm>
            <a:off x="263294" y="1807472"/>
            <a:ext cx="3577765" cy="4136128"/>
          </a:xfrm>
          <a:prstGeom prst="triangle">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ea typeface="宋体" pitchFamily="2" charset="-122"/>
            </a:endParaRPr>
          </a:p>
        </p:txBody>
      </p:sp>
      <p:sp>
        <p:nvSpPr>
          <p:cNvPr id="30" name="Text Box 4"/>
          <p:cNvSpPr txBox="1">
            <a:spLocks noChangeArrowheads="1"/>
          </p:cNvSpPr>
          <p:nvPr/>
        </p:nvSpPr>
        <p:spPr bwMode="auto">
          <a:xfrm>
            <a:off x="1490196" y="1220596"/>
            <a:ext cx="11619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400" dirty="0">
                <a:solidFill>
                  <a:srgbClr val="000000"/>
                </a:solidFill>
                <a:latin typeface="黑体" pitchFamily="49" charset="-122"/>
                <a:ea typeface="黑体" pitchFamily="49" charset="-122"/>
              </a:rPr>
              <a:t>马斯洛</a:t>
            </a:r>
          </a:p>
        </p:txBody>
      </p:sp>
      <p:sp>
        <p:nvSpPr>
          <p:cNvPr id="39" name="Text Box 5"/>
          <p:cNvSpPr txBox="1">
            <a:spLocks noChangeArrowheads="1"/>
          </p:cNvSpPr>
          <p:nvPr/>
        </p:nvSpPr>
        <p:spPr bwMode="auto">
          <a:xfrm>
            <a:off x="5789360" y="1220596"/>
            <a:ext cx="15084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a:t>赫兹伯格</a:t>
            </a:r>
          </a:p>
        </p:txBody>
      </p:sp>
      <p:sp>
        <p:nvSpPr>
          <p:cNvPr id="40" name="Text Box 6"/>
          <p:cNvSpPr txBox="1">
            <a:spLocks noChangeArrowheads="1"/>
          </p:cNvSpPr>
          <p:nvPr/>
        </p:nvSpPr>
        <p:spPr bwMode="auto">
          <a:xfrm>
            <a:off x="3887772" y="2661852"/>
            <a:ext cx="13985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内在动机</a:t>
            </a:r>
          </a:p>
        </p:txBody>
      </p:sp>
      <p:sp>
        <p:nvSpPr>
          <p:cNvPr id="41" name="Text Box 7"/>
          <p:cNvSpPr txBox="1">
            <a:spLocks noChangeArrowheads="1"/>
          </p:cNvSpPr>
          <p:nvPr/>
        </p:nvSpPr>
        <p:spPr bwMode="auto">
          <a:xfrm>
            <a:off x="3974455" y="4916914"/>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外在激励</a:t>
            </a:r>
          </a:p>
        </p:txBody>
      </p:sp>
      <p:sp>
        <p:nvSpPr>
          <p:cNvPr id="42" name="Text Box 9"/>
          <p:cNvSpPr txBox="1">
            <a:spLocks noChangeArrowheads="1"/>
          </p:cNvSpPr>
          <p:nvPr/>
        </p:nvSpPr>
        <p:spPr bwMode="auto">
          <a:xfrm>
            <a:off x="5794691" y="2661852"/>
            <a:ext cx="14978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激励因素</a:t>
            </a:r>
          </a:p>
        </p:txBody>
      </p:sp>
      <p:sp>
        <p:nvSpPr>
          <p:cNvPr id="43" name="Text Box 10"/>
          <p:cNvSpPr txBox="1">
            <a:spLocks noChangeArrowheads="1"/>
          </p:cNvSpPr>
          <p:nvPr/>
        </p:nvSpPr>
        <p:spPr bwMode="auto">
          <a:xfrm>
            <a:off x="5794691" y="4916914"/>
            <a:ext cx="14978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保健因素</a:t>
            </a:r>
          </a:p>
        </p:txBody>
      </p:sp>
      <p:sp>
        <p:nvSpPr>
          <p:cNvPr id="46" name="Text Box 4"/>
          <p:cNvSpPr txBox="1">
            <a:spLocks noChangeArrowheads="1"/>
          </p:cNvSpPr>
          <p:nvPr/>
        </p:nvSpPr>
        <p:spPr bwMode="auto">
          <a:xfrm>
            <a:off x="3463681" y="1207407"/>
            <a:ext cx="224672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a:t>波特与劳勒</a:t>
            </a:r>
          </a:p>
        </p:txBody>
      </p:sp>
      <p:sp>
        <p:nvSpPr>
          <p:cNvPr id="47" name="Text Box 5"/>
          <p:cNvSpPr txBox="1">
            <a:spLocks noChangeArrowheads="1"/>
          </p:cNvSpPr>
          <p:nvPr/>
        </p:nvSpPr>
        <p:spPr bwMode="auto">
          <a:xfrm>
            <a:off x="7420707" y="1220596"/>
            <a:ext cx="167530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smtClean="0"/>
              <a:t>麦格雷格</a:t>
            </a:r>
            <a:endParaRPr lang="zh-CN" altLang="en-US" dirty="0"/>
          </a:p>
        </p:txBody>
      </p:sp>
      <p:sp>
        <p:nvSpPr>
          <p:cNvPr id="48" name="Text Box 9"/>
          <p:cNvSpPr txBox="1">
            <a:spLocks noChangeArrowheads="1"/>
          </p:cNvSpPr>
          <p:nvPr/>
        </p:nvSpPr>
        <p:spPr bwMode="auto">
          <a:xfrm>
            <a:off x="7779425" y="2661852"/>
            <a:ext cx="9578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en-US" altLang="zh-CN" sz="2000" b="0" dirty="0">
                <a:solidFill>
                  <a:srgbClr val="808080"/>
                </a:solidFill>
                <a:latin typeface="黑体" pitchFamily="49" charset="-122"/>
                <a:ea typeface="黑体" pitchFamily="49" charset="-122"/>
              </a:rPr>
              <a:t>Y</a:t>
            </a:r>
            <a:r>
              <a:rPr lang="zh-CN" altLang="en-US" sz="2000" b="0" dirty="0" smtClean="0">
                <a:solidFill>
                  <a:srgbClr val="808080"/>
                </a:solidFill>
                <a:latin typeface="黑体" pitchFamily="49" charset="-122"/>
                <a:ea typeface="黑体" pitchFamily="49" charset="-122"/>
              </a:rPr>
              <a:t>理论</a:t>
            </a:r>
            <a:endParaRPr lang="zh-CN" altLang="en-US" sz="2000" b="0" dirty="0">
              <a:solidFill>
                <a:srgbClr val="808080"/>
              </a:solidFill>
              <a:latin typeface="黑体" pitchFamily="49" charset="-122"/>
              <a:ea typeface="黑体" pitchFamily="49" charset="-122"/>
            </a:endParaRPr>
          </a:p>
        </p:txBody>
      </p:sp>
      <p:sp>
        <p:nvSpPr>
          <p:cNvPr id="49" name="Text Box 9"/>
          <p:cNvSpPr txBox="1">
            <a:spLocks noChangeArrowheads="1"/>
          </p:cNvSpPr>
          <p:nvPr/>
        </p:nvSpPr>
        <p:spPr bwMode="auto">
          <a:xfrm>
            <a:off x="7720744" y="4916914"/>
            <a:ext cx="10752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en-US" altLang="zh-CN" sz="2000" b="0" dirty="0">
                <a:solidFill>
                  <a:srgbClr val="808080"/>
                </a:solidFill>
                <a:latin typeface="黑体" pitchFamily="49" charset="-122"/>
                <a:ea typeface="黑体" pitchFamily="49" charset="-122"/>
              </a:rPr>
              <a:t>X</a:t>
            </a:r>
            <a:r>
              <a:rPr lang="zh-CN" altLang="en-US" sz="2000" b="0" dirty="0" smtClean="0">
                <a:solidFill>
                  <a:srgbClr val="808080"/>
                </a:solidFill>
                <a:latin typeface="黑体" pitchFamily="49" charset="-122"/>
                <a:ea typeface="黑体" pitchFamily="49" charset="-122"/>
              </a:rPr>
              <a:t>理论</a:t>
            </a:r>
            <a:endParaRPr lang="zh-CN" altLang="en-US" sz="2000" b="0" dirty="0">
              <a:solidFill>
                <a:srgbClr val="808080"/>
              </a:solidFill>
              <a:latin typeface="黑体" pitchFamily="49" charset="-122"/>
              <a:ea typeface="黑体" pitchFamily="49" charset="-122"/>
            </a:endParaRPr>
          </a:p>
        </p:txBody>
      </p:sp>
      <p:sp>
        <p:nvSpPr>
          <p:cNvPr id="50" name="Text Box 7"/>
          <p:cNvSpPr txBox="1">
            <a:spLocks noChangeArrowheads="1"/>
          </p:cNvSpPr>
          <p:nvPr/>
        </p:nvSpPr>
        <p:spPr bwMode="auto">
          <a:xfrm>
            <a:off x="1450184" y="5393359"/>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生理</a:t>
            </a:r>
          </a:p>
        </p:txBody>
      </p:sp>
      <p:sp>
        <p:nvSpPr>
          <p:cNvPr id="51" name="Text Box 7"/>
          <p:cNvSpPr txBox="1">
            <a:spLocks noChangeArrowheads="1"/>
          </p:cNvSpPr>
          <p:nvPr/>
        </p:nvSpPr>
        <p:spPr bwMode="auto">
          <a:xfrm>
            <a:off x="1450184" y="4688906"/>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安全</a:t>
            </a:r>
          </a:p>
        </p:txBody>
      </p:sp>
      <p:sp>
        <p:nvSpPr>
          <p:cNvPr id="52" name="Text Box 7"/>
          <p:cNvSpPr txBox="1">
            <a:spLocks noChangeArrowheads="1"/>
          </p:cNvSpPr>
          <p:nvPr/>
        </p:nvSpPr>
        <p:spPr bwMode="auto">
          <a:xfrm>
            <a:off x="1450184" y="3992200"/>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社会</a:t>
            </a:r>
          </a:p>
        </p:txBody>
      </p:sp>
      <p:sp>
        <p:nvSpPr>
          <p:cNvPr id="53" name="Text Box 7"/>
          <p:cNvSpPr txBox="1">
            <a:spLocks noChangeArrowheads="1"/>
          </p:cNvSpPr>
          <p:nvPr/>
        </p:nvSpPr>
        <p:spPr bwMode="auto">
          <a:xfrm>
            <a:off x="1450184" y="3261604"/>
            <a:ext cx="12156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a:solidFill>
                  <a:srgbClr val="000000"/>
                </a:solidFill>
                <a:latin typeface="黑体" pitchFamily="49" charset="-122"/>
                <a:ea typeface="黑体" pitchFamily="49" charset="-122"/>
              </a:rPr>
              <a:t>尊重</a:t>
            </a:r>
          </a:p>
        </p:txBody>
      </p:sp>
      <p:sp>
        <p:nvSpPr>
          <p:cNvPr id="54" name="Text Box 7"/>
          <p:cNvSpPr txBox="1">
            <a:spLocks noChangeArrowheads="1"/>
          </p:cNvSpPr>
          <p:nvPr/>
        </p:nvSpPr>
        <p:spPr bwMode="auto">
          <a:xfrm>
            <a:off x="1450184" y="2359417"/>
            <a:ext cx="12156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000000"/>
                </a:solidFill>
                <a:latin typeface="黑体" pitchFamily="49" charset="-122"/>
                <a:ea typeface="黑体" pitchFamily="49" charset="-122"/>
              </a:rPr>
              <a:t>自我</a:t>
            </a:r>
            <a:endParaRPr lang="en-US" altLang="zh-CN" sz="2000" b="0" dirty="0" smtClean="0">
              <a:solidFill>
                <a:srgbClr val="000000"/>
              </a:solidFill>
              <a:latin typeface="黑体" pitchFamily="49" charset="-122"/>
              <a:ea typeface="黑体" pitchFamily="49" charset="-122"/>
            </a:endParaRPr>
          </a:p>
          <a:p>
            <a:pPr algn="ctr" eaLnBrk="1" fontAlgn="base" hangingPunct="1">
              <a:spcAft>
                <a:spcPct val="0"/>
              </a:spcAft>
            </a:pPr>
            <a:r>
              <a:rPr lang="zh-CN" altLang="en-US" sz="2000" b="0" dirty="0" smtClean="0">
                <a:solidFill>
                  <a:srgbClr val="000000"/>
                </a:solidFill>
                <a:latin typeface="黑体" pitchFamily="49" charset="-122"/>
                <a:ea typeface="黑体" pitchFamily="49" charset="-122"/>
              </a:rPr>
              <a:t>实现</a:t>
            </a:r>
            <a:endParaRPr lang="zh-CN" altLang="en-US" sz="2000" b="0" dirty="0">
              <a:solidFill>
                <a:srgbClr val="000000"/>
              </a:solidFill>
              <a:latin typeface="黑体" pitchFamily="49" charset="-122"/>
              <a:ea typeface="黑体" pitchFamily="49" charset="-122"/>
            </a:endParaRPr>
          </a:p>
        </p:txBody>
      </p:sp>
      <p:sp>
        <p:nvSpPr>
          <p:cNvPr id="55" name="Text Box 5"/>
          <p:cNvSpPr txBox="1">
            <a:spLocks noChangeArrowheads="1"/>
          </p:cNvSpPr>
          <p:nvPr/>
        </p:nvSpPr>
        <p:spPr bwMode="auto">
          <a:xfrm>
            <a:off x="10918462" y="1220596"/>
            <a:ext cx="9476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smtClean="0"/>
              <a:t>布</a:t>
            </a:r>
            <a:r>
              <a:rPr lang="zh-CN" altLang="en-US" dirty="0"/>
              <a:t>劳</a:t>
            </a:r>
          </a:p>
        </p:txBody>
      </p:sp>
      <p:sp>
        <p:nvSpPr>
          <p:cNvPr id="56" name="Text Box 5"/>
          <p:cNvSpPr txBox="1">
            <a:spLocks noChangeArrowheads="1"/>
          </p:cNvSpPr>
          <p:nvPr/>
        </p:nvSpPr>
        <p:spPr bwMode="auto">
          <a:xfrm>
            <a:off x="9253988" y="1207407"/>
            <a:ext cx="11398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zh-CN"/>
            </a:defPPr>
            <a:lvl1pPr algn="ctr" fontAlgn="base">
              <a:spcBef>
                <a:spcPct val="50000"/>
              </a:spcBef>
              <a:spcAft>
                <a:spcPct val="0"/>
              </a:spcAft>
              <a:defRPr sz="2400" b="1">
                <a:solidFill>
                  <a:srgbClr val="000000"/>
                </a:solidFill>
                <a:latin typeface="黑体" pitchFamily="49" charset="-122"/>
                <a:ea typeface="黑体" pitchFamily="49" charset="-122"/>
              </a:defRPr>
            </a:lvl1pPr>
            <a:lvl2pPr marL="742950" indent="-285750" eaLnBrk="0" hangingPunct="0">
              <a:defRPr b="1">
                <a:latin typeface="Arial" pitchFamily="34" charset="0"/>
                <a:ea typeface="宋体" pitchFamily="2" charset="-122"/>
              </a:defRPr>
            </a:lvl2pPr>
            <a:lvl3pPr marL="1143000" indent="-228600" eaLnBrk="0" hangingPunct="0">
              <a:defRPr b="1">
                <a:latin typeface="Arial" pitchFamily="34" charset="0"/>
                <a:ea typeface="宋体" pitchFamily="2" charset="-122"/>
              </a:defRPr>
            </a:lvl3pPr>
            <a:lvl4pPr marL="1600200" indent="-228600" eaLnBrk="0" hangingPunct="0">
              <a:defRPr b="1">
                <a:latin typeface="Arial" pitchFamily="34" charset="0"/>
                <a:ea typeface="宋体" pitchFamily="2" charset="-122"/>
              </a:defRPr>
            </a:lvl4pPr>
            <a:lvl5pPr marL="2057400" indent="-228600" eaLnBrk="0" hangingPunct="0">
              <a:defRPr b="1">
                <a:latin typeface="Arial" pitchFamily="34" charset="0"/>
                <a:ea typeface="宋体" pitchFamily="2" charset="-122"/>
              </a:defRPr>
            </a:lvl5pPr>
            <a:lvl6pPr marL="2514600" indent="-228600" eaLnBrk="0" fontAlgn="base" hangingPunct="0">
              <a:spcBef>
                <a:spcPct val="0"/>
              </a:spcBef>
              <a:spcAft>
                <a:spcPct val="0"/>
              </a:spcAft>
              <a:defRPr b="1">
                <a:latin typeface="Arial" pitchFamily="34" charset="0"/>
                <a:ea typeface="宋体" pitchFamily="2" charset="-122"/>
              </a:defRPr>
            </a:lvl6pPr>
            <a:lvl7pPr marL="2971800" indent="-228600" eaLnBrk="0" fontAlgn="base" hangingPunct="0">
              <a:spcBef>
                <a:spcPct val="0"/>
              </a:spcBef>
              <a:spcAft>
                <a:spcPct val="0"/>
              </a:spcAft>
              <a:defRPr b="1">
                <a:latin typeface="Arial" pitchFamily="34" charset="0"/>
                <a:ea typeface="宋体" pitchFamily="2" charset="-122"/>
              </a:defRPr>
            </a:lvl7pPr>
            <a:lvl8pPr marL="3429000" indent="-228600" eaLnBrk="0" fontAlgn="base" hangingPunct="0">
              <a:spcBef>
                <a:spcPct val="0"/>
              </a:spcBef>
              <a:spcAft>
                <a:spcPct val="0"/>
              </a:spcAft>
              <a:defRPr b="1">
                <a:latin typeface="Arial" pitchFamily="34" charset="0"/>
                <a:ea typeface="宋体" pitchFamily="2" charset="-122"/>
              </a:defRPr>
            </a:lvl8pPr>
            <a:lvl9pPr marL="3886200" indent="-228600" eaLnBrk="0" fontAlgn="base" hangingPunct="0">
              <a:spcBef>
                <a:spcPct val="0"/>
              </a:spcBef>
              <a:spcAft>
                <a:spcPct val="0"/>
              </a:spcAft>
              <a:defRPr b="1">
                <a:latin typeface="Arial" pitchFamily="34" charset="0"/>
                <a:ea typeface="宋体" pitchFamily="2" charset="-122"/>
              </a:defRPr>
            </a:lvl9pPr>
          </a:lstStyle>
          <a:p>
            <a:r>
              <a:rPr lang="zh-CN" altLang="en-US" dirty="0" smtClean="0"/>
              <a:t>沙因</a:t>
            </a:r>
            <a:endParaRPr lang="zh-CN" altLang="en-US" dirty="0"/>
          </a:p>
        </p:txBody>
      </p:sp>
      <p:cxnSp>
        <p:nvCxnSpPr>
          <p:cNvPr id="3" name="直接连接符 2"/>
          <p:cNvCxnSpPr/>
          <p:nvPr/>
        </p:nvCxnSpPr>
        <p:spPr bwMode="auto">
          <a:xfrm>
            <a:off x="579706" y="5256207"/>
            <a:ext cx="2944544"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59" name="直接连接符 58"/>
          <p:cNvCxnSpPr/>
          <p:nvPr/>
        </p:nvCxnSpPr>
        <p:spPr bwMode="auto">
          <a:xfrm>
            <a:off x="917615" y="4564136"/>
            <a:ext cx="2307128"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60" name="直接连接符 59"/>
          <p:cNvCxnSpPr>
            <a:endCxn id="23" idx="5"/>
          </p:cNvCxnSpPr>
          <p:nvPr/>
        </p:nvCxnSpPr>
        <p:spPr bwMode="auto">
          <a:xfrm>
            <a:off x="1141639" y="3875536"/>
            <a:ext cx="1804979"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61" name="直接连接符 60"/>
          <p:cNvCxnSpPr/>
          <p:nvPr/>
        </p:nvCxnSpPr>
        <p:spPr bwMode="auto">
          <a:xfrm>
            <a:off x="1498817" y="3105403"/>
            <a:ext cx="1080000"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20" name="直接连接符 19"/>
          <p:cNvCxnSpPr/>
          <p:nvPr/>
        </p:nvCxnSpPr>
        <p:spPr bwMode="auto">
          <a:xfrm>
            <a:off x="3300943" y="4564136"/>
            <a:ext cx="8230658" cy="0"/>
          </a:xfrm>
          <a:prstGeom prst="line">
            <a:avLst/>
          </a:prstGeom>
          <a:solidFill>
            <a:schemeClr val="accent1"/>
          </a:solidFill>
          <a:ln w="28575" cap="flat" cmpd="sng" algn="ctr">
            <a:solidFill>
              <a:srgbClr val="FF0000"/>
            </a:solidFill>
            <a:prstDash val="dash"/>
            <a:round/>
            <a:headEnd type="none" w="med" len="med"/>
            <a:tailEnd type="none" w="med" len="med"/>
          </a:ln>
          <a:effectLst/>
        </p:spPr>
      </p:cxnSp>
      <p:sp>
        <p:nvSpPr>
          <p:cNvPr id="66" name="Text Box 9"/>
          <p:cNvSpPr txBox="1">
            <a:spLocks noChangeArrowheads="1"/>
          </p:cNvSpPr>
          <p:nvPr/>
        </p:nvSpPr>
        <p:spPr bwMode="auto">
          <a:xfrm>
            <a:off x="9145792" y="2661852"/>
            <a:ext cx="13562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心理契约</a:t>
            </a:r>
            <a:endParaRPr lang="zh-CN" altLang="en-US" sz="2000" b="0" dirty="0">
              <a:solidFill>
                <a:srgbClr val="808080"/>
              </a:solidFill>
              <a:latin typeface="黑体" pitchFamily="49" charset="-122"/>
              <a:ea typeface="黑体" pitchFamily="49" charset="-122"/>
            </a:endParaRPr>
          </a:p>
        </p:txBody>
      </p:sp>
      <p:sp>
        <p:nvSpPr>
          <p:cNvPr id="67" name="Text Box 9"/>
          <p:cNvSpPr txBox="1">
            <a:spLocks noChangeArrowheads="1"/>
          </p:cNvSpPr>
          <p:nvPr/>
        </p:nvSpPr>
        <p:spPr bwMode="auto">
          <a:xfrm>
            <a:off x="10716277" y="2661852"/>
            <a:ext cx="13520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社会</a:t>
            </a:r>
            <a:r>
              <a:rPr lang="zh-CN" altLang="en-US" sz="2000" b="0" dirty="0">
                <a:solidFill>
                  <a:srgbClr val="808080"/>
                </a:solidFill>
                <a:latin typeface="黑体" pitchFamily="49" charset="-122"/>
                <a:ea typeface="黑体" pitchFamily="49" charset="-122"/>
              </a:rPr>
              <a:t>交换</a:t>
            </a:r>
          </a:p>
        </p:txBody>
      </p:sp>
      <p:sp>
        <p:nvSpPr>
          <p:cNvPr id="68" name="Text Box 9"/>
          <p:cNvSpPr txBox="1">
            <a:spLocks noChangeArrowheads="1"/>
          </p:cNvSpPr>
          <p:nvPr/>
        </p:nvSpPr>
        <p:spPr bwMode="auto">
          <a:xfrm>
            <a:off x="9175936" y="4916914"/>
            <a:ext cx="12959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劳动合同</a:t>
            </a:r>
            <a:endParaRPr lang="zh-CN" altLang="en-US" sz="2000" b="0" dirty="0">
              <a:solidFill>
                <a:srgbClr val="808080"/>
              </a:solidFill>
              <a:latin typeface="黑体" pitchFamily="49" charset="-122"/>
              <a:ea typeface="黑体" pitchFamily="49" charset="-122"/>
            </a:endParaRPr>
          </a:p>
        </p:txBody>
      </p:sp>
      <p:sp>
        <p:nvSpPr>
          <p:cNvPr id="69" name="Text Box 9"/>
          <p:cNvSpPr txBox="1">
            <a:spLocks noChangeArrowheads="1"/>
          </p:cNvSpPr>
          <p:nvPr/>
        </p:nvSpPr>
        <p:spPr bwMode="auto">
          <a:xfrm>
            <a:off x="10631653" y="4916914"/>
            <a:ext cx="15213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b="1">
                <a:solidFill>
                  <a:schemeClr val="tx1"/>
                </a:solidFill>
                <a:latin typeface="Arial" pitchFamily="34" charset="0"/>
                <a:ea typeface="宋体" pitchFamily="2" charset="-122"/>
              </a:defRPr>
            </a:lvl1pPr>
            <a:lvl2pPr marL="742950" indent="-285750" eaLnBrk="0" hangingPunct="0">
              <a:defRPr b="1">
                <a:solidFill>
                  <a:schemeClr val="tx1"/>
                </a:solidFill>
                <a:latin typeface="Arial" pitchFamily="34" charset="0"/>
                <a:ea typeface="宋体" pitchFamily="2" charset="-122"/>
              </a:defRPr>
            </a:lvl2pPr>
            <a:lvl3pPr marL="1143000" indent="-228600" eaLnBrk="0" hangingPunct="0">
              <a:defRPr b="1">
                <a:solidFill>
                  <a:schemeClr val="tx1"/>
                </a:solidFill>
                <a:latin typeface="Arial" pitchFamily="34" charset="0"/>
                <a:ea typeface="宋体" pitchFamily="2" charset="-122"/>
              </a:defRPr>
            </a:lvl3pPr>
            <a:lvl4pPr marL="1600200" indent="-228600" eaLnBrk="0" hangingPunct="0">
              <a:defRPr b="1">
                <a:solidFill>
                  <a:schemeClr val="tx1"/>
                </a:solidFill>
                <a:latin typeface="Arial" pitchFamily="34" charset="0"/>
                <a:ea typeface="宋体" pitchFamily="2" charset="-122"/>
              </a:defRPr>
            </a:lvl4pPr>
            <a:lvl5pPr marL="2057400" indent="-228600" eaLnBrk="0" hangingPunct="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lgn="ctr" eaLnBrk="1" fontAlgn="base" hangingPunct="1">
              <a:spcBef>
                <a:spcPct val="50000"/>
              </a:spcBef>
              <a:spcAft>
                <a:spcPct val="0"/>
              </a:spcAft>
            </a:pPr>
            <a:r>
              <a:rPr lang="zh-CN" altLang="en-US" sz="2000" b="0" dirty="0" smtClean="0">
                <a:solidFill>
                  <a:srgbClr val="808080"/>
                </a:solidFill>
                <a:latin typeface="黑体" pitchFamily="49" charset="-122"/>
                <a:ea typeface="黑体" pitchFamily="49" charset="-122"/>
              </a:rPr>
              <a:t>经济</a:t>
            </a:r>
            <a:r>
              <a:rPr lang="zh-CN" altLang="en-US" sz="2000" b="0" dirty="0">
                <a:solidFill>
                  <a:srgbClr val="808080"/>
                </a:solidFill>
                <a:latin typeface="黑体" pitchFamily="49" charset="-122"/>
                <a:ea typeface="黑体" pitchFamily="49" charset="-122"/>
              </a:rPr>
              <a:t>交换</a:t>
            </a:r>
          </a:p>
        </p:txBody>
      </p:sp>
      <p:sp>
        <p:nvSpPr>
          <p:cNvPr id="2" name="矩形 1"/>
          <p:cNvSpPr/>
          <p:nvPr/>
        </p:nvSpPr>
        <p:spPr>
          <a:xfrm>
            <a:off x="9145792" y="4655304"/>
            <a:ext cx="1481201" cy="923330"/>
          </a:xfrm>
          <a:prstGeom prst="rect">
            <a:avLst/>
          </a:prstGeom>
          <a:noFill/>
        </p:spPr>
        <p:txBody>
          <a:bodyPr wrap="square" lIns="91440" tIns="45720" rIns="91440" bIns="45720">
            <a:spAutoFit/>
          </a:bodyPr>
          <a:lstStyle/>
          <a:p>
            <a:pPr algn="ctr"/>
            <a:r>
              <a:rPr lang="en-US" altLang="zh-CN" sz="5400" b="1" cap="none" spc="0" smtClean="0">
                <a:ln w="6600">
                  <a:solidFill>
                    <a:schemeClr val="accent2"/>
                  </a:solidFill>
                  <a:prstDash val="solid"/>
                </a:ln>
                <a:solidFill>
                  <a:srgbClr val="FF0000"/>
                </a:solidFill>
                <a:effectLst>
                  <a:outerShdw dist="38100" dir="2700000" algn="tl" rotWithShape="0">
                    <a:schemeClr val="accent2"/>
                  </a:outerShdw>
                </a:effectLst>
              </a:rPr>
              <a:t>2</a:t>
            </a:r>
            <a:endParaRPr lang="zh-CN" altLang="en-US" sz="5400" b="1" cap="none" spc="0" dirty="0">
              <a:ln w="6600">
                <a:solidFill>
                  <a:schemeClr val="accent2"/>
                </a:solidFill>
                <a:prstDash val="solid"/>
              </a:ln>
              <a:solidFill>
                <a:srgbClr val="FF0000"/>
              </a:solidFill>
              <a:effectLst>
                <a:outerShdw dist="38100" dir="2700000" algn="tl" rotWithShape="0">
                  <a:schemeClr val="accent2"/>
                </a:outerShdw>
              </a:effectLst>
            </a:endParaRPr>
          </a:p>
        </p:txBody>
      </p:sp>
      <p:sp>
        <p:nvSpPr>
          <p:cNvPr id="31" name="矩形 30"/>
          <p:cNvSpPr/>
          <p:nvPr/>
        </p:nvSpPr>
        <p:spPr>
          <a:xfrm>
            <a:off x="9145791" y="2411426"/>
            <a:ext cx="1481201" cy="923330"/>
          </a:xfrm>
          <a:prstGeom prst="rect">
            <a:avLst/>
          </a:prstGeom>
          <a:noFill/>
        </p:spPr>
        <p:txBody>
          <a:bodyPr wrap="square" lIns="91440" tIns="45720" rIns="91440" bIns="45720">
            <a:spAutoFit/>
          </a:bodyPr>
          <a:lstStyle/>
          <a:p>
            <a:pPr algn="ctr"/>
            <a:r>
              <a:rPr lang="en-US" altLang="zh-CN" sz="5400" b="1" cap="none" spc="0" dirty="0" smtClean="0">
                <a:ln w="6600">
                  <a:solidFill>
                    <a:schemeClr val="accent2"/>
                  </a:solidFill>
                  <a:prstDash val="solid"/>
                </a:ln>
                <a:solidFill>
                  <a:srgbClr val="FF0000"/>
                </a:solidFill>
                <a:effectLst>
                  <a:outerShdw dist="38100" dir="2700000" algn="tl" rotWithShape="0">
                    <a:schemeClr val="accent2"/>
                  </a:outerShdw>
                </a:effectLst>
              </a:rPr>
              <a:t>5</a:t>
            </a:r>
            <a:endParaRPr lang="zh-CN" altLang="en-US" sz="5400" b="1" cap="none" spc="0" dirty="0">
              <a:ln w="6600">
                <a:solidFill>
                  <a:schemeClr val="accent2"/>
                </a:solidFill>
                <a:prstDash val="solid"/>
              </a:ln>
              <a:solidFill>
                <a:srgbClr val="FF0000"/>
              </a:solidFill>
              <a:effectLst>
                <a:outerShdw dist="38100" dir="2700000" algn="tl" rotWithShape="0">
                  <a:schemeClr val="accent2"/>
                </a:outerShdw>
              </a:effectLst>
            </a:endParaRPr>
          </a:p>
        </p:txBody>
      </p:sp>
    </p:spTree>
    <p:extLst>
      <p:ext uri="{BB962C8B-B14F-4D97-AF65-F5344CB8AC3E}">
        <p14:creationId xmlns:p14="http://schemas.microsoft.com/office/powerpoint/2010/main" val="189147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64</a:t>
            </a:fld>
            <a:endParaRPr lang="en-US" altLang="zh-CN">
              <a:solidFill>
                <a:srgbClr val="000000">
                  <a:lumMod val="65000"/>
                  <a:lumOff val="35000"/>
                </a:srgbClr>
              </a:solidFill>
            </a:endParaRPr>
          </a:p>
        </p:txBody>
      </p:sp>
      <p:sp>
        <p:nvSpPr>
          <p:cNvPr id="6" name="Rectangle 3"/>
          <p:cNvSpPr txBox="1">
            <a:spLocks noChangeArrowheads="1"/>
          </p:cNvSpPr>
          <p:nvPr/>
        </p:nvSpPr>
        <p:spPr bwMode="auto">
          <a:xfrm>
            <a:off x="983685" y="1403350"/>
            <a:ext cx="2438549" cy="1797173"/>
          </a:xfrm>
          <a:prstGeom prst="rect">
            <a:avLst/>
          </a:prstGeom>
          <a:noFill/>
          <a:ln w="9525">
            <a:noFill/>
            <a:miter lim="800000"/>
            <a:headEnd/>
            <a:tailEnd/>
          </a:ln>
          <a:effectLst/>
        </p:spPr>
        <p:txBody>
          <a:bodyPr/>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金钱与晋升</a:t>
            </a:r>
            <a:endParaRPr lang="zh-CN" altLang="en-US" sz="2000" b="1" kern="0" dirty="0">
              <a:solidFill>
                <a:srgbClr val="000000"/>
              </a:solidFill>
              <a:latin typeface="黑体"/>
              <a:ea typeface="黑体"/>
            </a:endParaRPr>
          </a:p>
          <a:p>
            <a:pPr marL="895350" lvl="1" indent="-373063"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高薪</a:t>
            </a:r>
          </a:p>
          <a:p>
            <a:pPr marL="895350" lvl="1" indent="-373063"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分红</a:t>
            </a:r>
            <a:endParaRPr lang="en-US" altLang="zh-CN" b="1" kern="0" dirty="0" smtClean="0">
              <a:solidFill>
                <a:srgbClr val="000000"/>
              </a:solidFill>
              <a:latin typeface="黑体"/>
              <a:ea typeface="黑体"/>
            </a:endParaRPr>
          </a:p>
          <a:p>
            <a:pPr marL="895350" lvl="1" indent="-373063"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升职</a:t>
            </a:r>
          </a:p>
        </p:txBody>
      </p:sp>
      <p:sp>
        <p:nvSpPr>
          <p:cNvPr id="7" name="Line 4"/>
          <p:cNvSpPr>
            <a:spLocks noChangeShapeType="1"/>
          </p:cNvSpPr>
          <p:nvPr/>
        </p:nvSpPr>
        <p:spPr bwMode="auto">
          <a:xfrm flipV="1">
            <a:off x="983685" y="3623219"/>
            <a:ext cx="10217715" cy="0"/>
          </a:xfrm>
          <a:prstGeom prst="line">
            <a:avLst/>
          </a:prstGeom>
          <a:noFill/>
          <a:ln w="28575">
            <a:solidFill>
              <a:schemeClr val="accent1">
                <a:lumMod val="50000"/>
              </a:schemeClr>
            </a:solidFill>
            <a:round/>
            <a:headEnd/>
            <a:tailEnd/>
          </a:ln>
        </p:spPr>
        <p:txBody>
          <a:bodyPr wrap="none" lIns="0" tIns="0" rIns="0" bIns="0" anchor="ctr"/>
          <a:lstStyle/>
          <a:p>
            <a:pPr algn="ctr" fontAlgn="base">
              <a:spcBef>
                <a:spcPct val="0"/>
              </a:spcBef>
              <a:spcAft>
                <a:spcPct val="0"/>
              </a:spcAft>
              <a:defRPr/>
            </a:pPr>
            <a:endParaRPr lang="zh-CN" altLang="en-US" b="1">
              <a:solidFill>
                <a:srgbClr val="000000"/>
              </a:solidFill>
              <a:latin typeface="黑体"/>
              <a:ea typeface="黑体"/>
            </a:endParaRPr>
          </a:p>
        </p:txBody>
      </p:sp>
      <p:sp>
        <p:nvSpPr>
          <p:cNvPr id="8" name="Line 5"/>
          <p:cNvSpPr>
            <a:spLocks noChangeShapeType="1"/>
          </p:cNvSpPr>
          <p:nvPr/>
        </p:nvSpPr>
        <p:spPr bwMode="auto">
          <a:xfrm>
            <a:off x="4463272" y="1574800"/>
            <a:ext cx="0" cy="4158676"/>
          </a:xfrm>
          <a:prstGeom prst="line">
            <a:avLst/>
          </a:prstGeom>
          <a:noFill/>
          <a:ln w="28575">
            <a:solidFill>
              <a:schemeClr val="accent1">
                <a:lumMod val="50000"/>
              </a:schemeClr>
            </a:solidFill>
            <a:round/>
            <a:headEnd/>
            <a:tailEnd/>
          </a:ln>
        </p:spPr>
        <p:txBody>
          <a:bodyPr wrap="none" lIns="0" tIns="0" rIns="0" bIns="0" anchor="ctr"/>
          <a:lstStyle/>
          <a:p>
            <a:pPr algn="ctr" fontAlgn="base">
              <a:spcBef>
                <a:spcPct val="0"/>
              </a:spcBef>
              <a:spcAft>
                <a:spcPct val="0"/>
              </a:spcAft>
              <a:defRPr/>
            </a:pPr>
            <a:endParaRPr lang="zh-CN" altLang="en-US" b="1">
              <a:solidFill>
                <a:srgbClr val="000000"/>
              </a:solidFill>
              <a:latin typeface="黑体"/>
              <a:ea typeface="黑体"/>
            </a:endParaRPr>
          </a:p>
        </p:txBody>
      </p:sp>
      <p:sp>
        <p:nvSpPr>
          <p:cNvPr id="9" name="AutoShape 6"/>
          <p:cNvSpPr>
            <a:spLocks noChangeArrowheads="1"/>
          </p:cNvSpPr>
          <p:nvPr/>
        </p:nvSpPr>
        <p:spPr bwMode="auto">
          <a:xfrm>
            <a:off x="3611279" y="2805358"/>
            <a:ext cx="1692859" cy="1635722"/>
          </a:xfrm>
          <a:prstGeom prst="diamond">
            <a:avLst/>
          </a:prstGeom>
          <a:solidFill>
            <a:schemeClr val="tx1">
              <a:lumMod val="50000"/>
              <a:lumOff val="50000"/>
            </a:schemeClr>
          </a:solidFill>
          <a:ln w="6350">
            <a:noFill/>
            <a:miter lim="800000"/>
            <a:headEnd/>
            <a:tailEnd/>
          </a:ln>
          <a:effectLst/>
        </p:spPr>
        <p:txBody>
          <a:bodyPr wrap="none" lIns="0" tIns="0" rIns="0" bIns="0" anchor="ctr"/>
          <a:lstStyle/>
          <a:p>
            <a:pPr algn="ctr" fontAlgn="base">
              <a:lnSpc>
                <a:spcPct val="150000"/>
              </a:lnSpc>
              <a:spcBef>
                <a:spcPct val="0"/>
              </a:spcBef>
              <a:spcAft>
                <a:spcPct val="0"/>
              </a:spcAft>
              <a:defRPr/>
            </a:pPr>
            <a:r>
              <a:rPr lang="zh-CN" altLang="en-US" b="1" dirty="0">
                <a:solidFill>
                  <a:schemeClr val="bg1"/>
                </a:solidFill>
                <a:latin typeface="黑体"/>
                <a:ea typeface="黑体"/>
              </a:rPr>
              <a:t>人力资本的</a:t>
            </a:r>
          </a:p>
          <a:p>
            <a:pPr algn="ctr" fontAlgn="base">
              <a:lnSpc>
                <a:spcPct val="130000"/>
              </a:lnSpc>
              <a:spcBef>
                <a:spcPct val="0"/>
              </a:spcBef>
              <a:spcAft>
                <a:spcPct val="0"/>
              </a:spcAft>
              <a:defRPr/>
            </a:pPr>
            <a:r>
              <a:rPr lang="zh-CN" altLang="en-US" b="1" dirty="0">
                <a:solidFill>
                  <a:schemeClr val="bg1"/>
                </a:solidFill>
                <a:latin typeface="黑体"/>
                <a:ea typeface="黑体"/>
              </a:rPr>
              <a:t>四种回报</a:t>
            </a:r>
          </a:p>
        </p:txBody>
      </p:sp>
      <p:sp>
        <p:nvSpPr>
          <p:cNvPr id="10" name="Rectangle 7"/>
          <p:cNvSpPr>
            <a:spLocks noRot="1" noChangeArrowheads="1"/>
          </p:cNvSpPr>
          <p:nvPr/>
        </p:nvSpPr>
        <p:spPr bwMode="auto">
          <a:xfrm>
            <a:off x="4937620" y="1403350"/>
            <a:ext cx="3336830" cy="1428185"/>
          </a:xfrm>
          <a:prstGeom prst="rect">
            <a:avLst/>
          </a:prstGeom>
          <a:noFill/>
          <a:ln w="9525">
            <a:noFill/>
            <a:miter lim="800000"/>
            <a:headEnd/>
            <a:tailEnd/>
          </a:ln>
          <a:effectLst/>
        </p:spPr>
        <p:txBody>
          <a:bodyPr lIns="91306" tIns="45653" rIns="91306" bIns="45653"/>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肯定与赞赏</a:t>
            </a:r>
            <a:endParaRPr lang="zh-CN" altLang="en-US" sz="2000"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上级的肯定</a:t>
            </a:r>
            <a:endParaRPr lang="en-US" altLang="zh-CN"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同事的肯定与尊敬</a:t>
            </a:r>
          </a:p>
          <a:p>
            <a:pPr marL="895350" lvl="1" indent="-4381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社会的肯定与尊敬</a:t>
            </a:r>
          </a:p>
        </p:txBody>
      </p:sp>
      <p:sp>
        <p:nvSpPr>
          <p:cNvPr id="12" name="矩形 11"/>
          <p:cNvSpPr/>
          <p:nvPr/>
        </p:nvSpPr>
        <p:spPr>
          <a:xfrm>
            <a:off x="2809172" y="1838430"/>
            <a:ext cx="1276455" cy="1338828"/>
          </a:xfrm>
          <a:prstGeom prst="rect">
            <a:avLst/>
          </a:prstGeom>
        </p:spPr>
        <p:txBody>
          <a:bodyPr wrap="square">
            <a:spAutoFit/>
          </a:bodyPr>
          <a:lstStyle/>
          <a:p>
            <a:pPr marL="361950" lvl="1" indent="-361950" fontAlgn="base">
              <a:lnSpc>
                <a:spcPct val="150000"/>
              </a:lnSpc>
              <a:spcAft>
                <a:spcPct val="0"/>
              </a:spcAft>
              <a:buClr>
                <a:srgbClr val="336699"/>
              </a:buClr>
              <a:buFont typeface="Wingdings" pitchFamily="2" charset="2"/>
              <a:buChar char="Ø"/>
              <a:defRPr/>
            </a:pPr>
            <a:r>
              <a:rPr lang="zh-CN" altLang="en-US" b="1" kern="0" dirty="0">
                <a:solidFill>
                  <a:srgbClr val="000000"/>
                </a:solidFill>
                <a:latin typeface="黑体"/>
                <a:ea typeface="黑体"/>
              </a:rPr>
              <a:t>奖金</a:t>
            </a:r>
          </a:p>
          <a:p>
            <a:pPr marL="361950" lvl="1" indent="-3619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福利</a:t>
            </a:r>
            <a:endParaRPr lang="en-US" altLang="zh-CN" b="1" kern="0" dirty="0" smtClean="0">
              <a:solidFill>
                <a:srgbClr val="000000"/>
              </a:solidFill>
              <a:latin typeface="黑体"/>
              <a:ea typeface="黑体"/>
            </a:endParaRPr>
          </a:p>
          <a:p>
            <a:pPr marL="361950" lvl="1" indent="-361950" fontAlgn="base">
              <a:lnSpc>
                <a:spcPct val="150000"/>
              </a:lnSpc>
              <a:spcAft>
                <a:spcPct val="0"/>
              </a:spcAft>
              <a:buClr>
                <a:srgbClr val="336699"/>
              </a:buClr>
              <a:buFont typeface="Wingdings" pitchFamily="2" charset="2"/>
              <a:buChar char="Ø"/>
              <a:defRPr/>
            </a:pPr>
            <a:endParaRPr lang="zh-CN" altLang="en-US" b="1" kern="0" dirty="0">
              <a:solidFill>
                <a:srgbClr val="000000"/>
              </a:solidFill>
              <a:latin typeface="黑体"/>
              <a:ea typeface="黑体"/>
            </a:endParaRPr>
          </a:p>
        </p:txBody>
      </p:sp>
      <p:sp>
        <p:nvSpPr>
          <p:cNvPr id="15" name="TextBox 14"/>
          <p:cNvSpPr txBox="1"/>
          <p:nvPr/>
        </p:nvSpPr>
        <p:spPr>
          <a:xfrm>
            <a:off x="9926974" y="3788713"/>
            <a:ext cx="517562" cy="1944763"/>
          </a:xfrm>
          <a:prstGeom prst="rect">
            <a:avLst/>
          </a:prstGeom>
          <a:noFill/>
        </p:spPr>
        <p:txBody>
          <a:bodyPr wrap="square" rtlCol="0">
            <a:spAutoFit/>
          </a:bodyPr>
          <a:lstStyle/>
          <a:p>
            <a:pPr algn="ctr" fontAlgn="base">
              <a:lnSpc>
                <a:spcPct val="130000"/>
              </a:lnSpc>
              <a:spcBef>
                <a:spcPts val="600"/>
              </a:spcBef>
              <a:spcAft>
                <a:spcPct val="0"/>
              </a:spcAft>
            </a:pPr>
            <a:r>
              <a:rPr lang="zh-CN" altLang="en-US" sz="2400" b="1" dirty="0" smtClean="0">
                <a:solidFill>
                  <a:srgbClr val="FF0000"/>
                </a:solidFill>
                <a:latin typeface="黑体" panose="02010609060101010101" pitchFamily="49" charset="-122"/>
                <a:ea typeface="黑体" panose="02010609060101010101" pitchFamily="49" charset="-122"/>
                <a:cs typeface="方正中等线简体"/>
              </a:rPr>
              <a:t>内在动机</a:t>
            </a:r>
            <a:endParaRPr lang="zh-CN" altLang="en-US" sz="2400" b="1" dirty="0">
              <a:solidFill>
                <a:srgbClr val="FF0000"/>
              </a:solidFill>
              <a:latin typeface="黑体" panose="02010609060101010101" pitchFamily="49" charset="-122"/>
              <a:ea typeface="黑体" panose="02010609060101010101" pitchFamily="49" charset="-122"/>
              <a:cs typeface="方正中等线简体"/>
            </a:endParaRPr>
          </a:p>
        </p:txBody>
      </p:sp>
      <p:sp>
        <p:nvSpPr>
          <p:cNvPr id="16"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r>
              <a:rPr lang="zh-CN" altLang="en-US" dirty="0">
                <a:solidFill>
                  <a:schemeClr val="tx1">
                    <a:lumMod val="95000"/>
                    <a:lumOff val="5000"/>
                  </a:schemeClr>
                </a:solidFill>
              </a:rPr>
              <a:t>什么</a:t>
            </a:r>
            <a:r>
              <a:rPr lang="zh-CN" altLang="en-US" dirty="0" smtClean="0">
                <a:solidFill>
                  <a:schemeClr val="tx1">
                    <a:lumMod val="95000"/>
                    <a:lumOff val="5000"/>
                  </a:schemeClr>
                </a:solidFill>
              </a:rPr>
              <a:t>才是最“走心”的激励方式？</a:t>
            </a:r>
            <a:endParaRPr lang="zh-CN" altLang="en-US" dirty="0">
              <a:solidFill>
                <a:srgbClr val="000000"/>
              </a:solidFill>
              <a:latin typeface="黑体" pitchFamily="49" charset="-122"/>
              <a:ea typeface="黑体" pitchFamily="49" charset="-122"/>
            </a:endParaRPr>
          </a:p>
        </p:txBody>
      </p:sp>
      <p:sp>
        <p:nvSpPr>
          <p:cNvPr id="17" name="TextBox 16"/>
          <p:cNvSpPr txBox="1"/>
          <p:nvPr/>
        </p:nvSpPr>
        <p:spPr>
          <a:xfrm>
            <a:off x="9939674" y="1363013"/>
            <a:ext cx="517562" cy="1944763"/>
          </a:xfrm>
          <a:prstGeom prst="rect">
            <a:avLst/>
          </a:prstGeom>
          <a:noFill/>
        </p:spPr>
        <p:txBody>
          <a:bodyPr wrap="square" rtlCol="0">
            <a:spAutoFit/>
          </a:bodyPr>
          <a:lstStyle/>
          <a:p>
            <a:pPr algn="ctr" fontAlgn="base">
              <a:lnSpc>
                <a:spcPct val="130000"/>
              </a:lnSpc>
              <a:spcBef>
                <a:spcPts val="600"/>
              </a:spcBef>
              <a:spcAft>
                <a:spcPct val="0"/>
              </a:spcAft>
            </a:pPr>
            <a:r>
              <a:rPr lang="zh-CN" altLang="en-US" sz="2400" b="1" dirty="0" smtClean="0">
                <a:solidFill>
                  <a:srgbClr val="FF0000"/>
                </a:solidFill>
                <a:latin typeface="黑体" panose="02010609060101010101" pitchFamily="49" charset="-122"/>
                <a:ea typeface="黑体" panose="02010609060101010101" pitchFamily="49" charset="-122"/>
                <a:cs typeface="方正中等线简体"/>
              </a:rPr>
              <a:t>外在激励</a:t>
            </a:r>
            <a:endParaRPr lang="zh-CN" altLang="en-US" sz="2400" b="1" dirty="0">
              <a:solidFill>
                <a:srgbClr val="FF0000"/>
              </a:solidFill>
              <a:latin typeface="黑体" panose="02010609060101010101" pitchFamily="49" charset="-122"/>
              <a:ea typeface="黑体" panose="02010609060101010101" pitchFamily="49" charset="-122"/>
              <a:cs typeface="方正中等线简体"/>
            </a:endParaRPr>
          </a:p>
        </p:txBody>
      </p:sp>
      <p:sp>
        <p:nvSpPr>
          <p:cNvPr id="18" name="Rectangle 7"/>
          <p:cNvSpPr>
            <a:spLocks noRot="1" noChangeArrowheads="1"/>
          </p:cNvSpPr>
          <p:nvPr/>
        </p:nvSpPr>
        <p:spPr bwMode="auto">
          <a:xfrm>
            <a:off x="4937620" y="3890301"/>
            <a:ext cx="3787280" cy="1428185"/>
          </a:xfrm>
          <a:prstGeom prst="rect">
            <a:avLst/>
          </a:prstGeom>
          <a:noFill/>
          <a:ln w="9525">
            <a:noFill/>
            <a:miter lim="800000"/>
            <a:headEnd/>
            <a:tailEnd/>
          </a:ln>
          <a:effectLst/>
        </p:spPr>
        <p:txBody>
          <a:bodyPr lIns="91306" tIns="45653" rIns="91306" bIns="45653"/>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使命与承诺</a:t>
            </a:r>
            <a:endParaRPr lang="zh-CN" altLang="en-US" sz="2000"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责任感</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使命感</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升华感</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成为更广阔追求的一部分</a:t>
            </a:r>
            <a:endParaRPr lang="zh-CN" altLang="en-US" b="1" kern="0" dirty="0">
              <a:solidFill>
                <a:srgbClr val="000000"/>
              </a:solidFill>
              <a:latin typeface="黑体"/>
              <a:ea typeface="黑体"/>
            </a:endParaRPr>
          </a:p>
        </p:txBody>
      </p:sp>
      <p:sp>
        <p:nvSpPr>
          <p:cNvPr id="19" name="Rectangle 7"/>
          <p:cNvSpPr>
            <a:spLocks noRot="1" noChangeArrowheads="1"/>
          </p:cNvSpPr>
          <p:nvPr/>
        </p:nvSpPr>
        <p:spPr bwMode="auto">
          <a:xfrm>
            <a:off x="983685" y="3890301"/>
            <a:ext cx="3336830" cy="1428185"/>
          </a:xfrm>
          <a:prstGeom prst="rect">
            <a:avLst/>
          </a:prstGeom>
          <a:noFill/>
          <a:ln w="9525">
            <a:noFill/>
            <a:miter lim="800000"/>
            <a:headEnd/>
            <a:tailEnd/>
          </a:ln>
          <a:effectLst/>
        </p:spPr>
        <p:txBody>
          <a:bodyPr lIns="91306" tIns="45653" rIns="91306" bIns="45653"/>
          <a:lstStyle/>
          <a:p>
            <a:pPr marL="342900" indent="-342900" fontAlgn="base">
              <a:lnSpc>
                <a:spcPct val="150000"/>
              </a:lnSpc>
              <a:spcBef>
                <a:spcPct val="30000"/>
              </a:spcBef>
              <a:spcAft>
                <a:spcPct val="0"/>
              </a:spcAft>
              <a:buClr>
                <a:srgbClr val="336699"/>
              </a:buClr>
              <a:buFont typeface="Wingdings" pitchFamily="2" charset="2"/>
              <a:buChar char="v"/>
              <a:defRPr/>
            </a:pPr>
            <a:r>
              <a:rPr lang="zh-CN" altLang="en-US" sz="2000" b="1" kern="0" dirty="0" smtClean="0">
                <a:solidFill>
                  <a:srgbClr val="000000"/>
                </a:solidFill>
                <a:latin typeface="黑体"/>
                <a:ea typeface="黑体"/>
              </a:rPr>
              <a:t>兴趣与挑战</a:t>
            </a:r>
            <a:endParaRPr lang="zh-CN" altLang="en-US" sz="2000" b="1" kern="0" dirty="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有趣性</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挑战性</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创造性</a:t>
            </a:r>
            <a:endParaRPr lang="en-US" altLang="zh-CN" b="1" kern="0" dirty="0" smtClean="0">
              <a:solidFill>
                <a:srgbClr val="000000"/>
              </a:solidFill>
              <a:latin typeface="黑体"/>
              <a:ea typeface="黑体"/>
            </a:endParaRPr>
          </a:p>
          <a:p>
            <a:pPr marL="895350" lvl="1" indent="-438150" fontAlgn="base">
              <a:lnSpc>
                <a:spcPct val="150000"/>
              </a:lnSpc>
              <a:spcAft>
                <a:spcPct val="0"/>
              </a:spcAft>
              <a:buClr>
                <a:srgbClr val="336699"/>
              </a:buClr>
              <a:buFont typeface="Wingdings" pitchFamily="2" charset="2"/>
              <a:buChar char="Ø"/>
              <a:defRPr/>
            </a:pPr>
            <a:r>
              <a:rPr lang="zh-CN" altLang="en-US" b="1" kern="0" dirty="0" smtClean="0">
                <a:solidFill>
                  <a:srgbClr val="000000"/>
                </a:solidFill>
                <a:latin typeface="黑体"/>
                <a:ea typeface="黑体"/>
              </a:rPr>
              <a:t>学习与成长</a:t>
            </a:r>
            <a:endParaRPr lang="zh-CN" altLang="en-US" b="1" kern="0" dirty="0">
              <a:solidFill>
                <a:srgbClr val="000000"/>
              </a:solidFill>
              <a:latin typeface="黑体"/>
              <a:ea typeface="黑体"/>
            </a:endParaRPr>
          </a:p>
        </p:txBody>
      </p:sp>
    </p:spTree>
    <p:extLst>
      <p:ext uri="{BB962C8B-B14F-4D97-AF65-F5344CB8AC3E}">
        <p14:creationId xmlns:p14="http://schemas.microsoft.com/office/powerpoint/2010/main" val="147245369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bwMode="auto">
          <a:xfrm rot="13492318">
            <a:off x="2901226" y="2049798"/>
            <a:ext cx="1174984" cy="2959773"/>
          </a:xfrm>
          <a:prstGeom prst="triangle">
            <a:avLst>
              <a:gd name="adj" fmla="val 49627"/>
            </a:avLst>
          </a:prstGeom>
          <a:solidFill>
            <a:schemeClr val="accent3">
              <a:lumMod val="75000"/>
            </a:schemeClr>
          </a:solidFill>
          <a:ln w="9525" cap="flat" cmpd="sng" algn="ctr">
            <a:noFill/>
            <a:prstDash val="solid"/>
            <a:round/>
            <a:headEnd type="none" w="med" len="med"/>
            <a:tailEnd type="none" w="med" len="med"/>
          </a:ln>
          <a:effectLst>
            <a:softEdge rad="63500"/>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 name="内容占位符 2"/>
          <p:cNvSpPr>
            <a:spLocks noGrp="1"/>
          </p:cNvSpPr>
          <p:nvPr>
            <p:ph idx="1"/>
          </p:nvPr>
        </p:nvSpPr>
        <p:spPr>
          <a:xfrm>
            <a:off x="5969000" y="1196976"/>
            <a:ext cx="5797551" cy="5203823"/>
          </a:xfrm>
        </p:spPr>
        <p:txBody>
          <a:bodyPr/>
          <a:lstStyle/>
          <a:p>
            <a:pPr>
              <a:spcBef>
                <a:spcPct val="0"/>
              </a:spcBef>
            </a:pP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r>
              <a:rPr lang="en-US" altLang="zh-CN" sz="2400" b="1" dirty="0">
                <a:solidFill>
                  <a:srgbClr val="000000"/>
                </a:solidFill>
                <a:latin typeface="黑体" panose="02010609060101010101" pitchFamily="49" charset="-122"/>
                <a:ea typeface="黑体" panose="02010609060101010101" pitchFamily="49" charset="-122"/>
              </a:rPr>
              <a:t>FLOW</a:t>
            </a:r>
            <a:r>
              <a:rPr lang="zh-CN" altLang="en-US" sz="2400" b="1" dirty="0">
                <a:solidFill>
                  <a:srgbClr val="000000"/>
                </a:solidFill>
                <a:latin typeface="黑体" panose="02010609060101010101" pitchFamily="49" charset="-122"/>
                <a:ea typeface="黑体" panose="02010609060101010101" pitchFamily="49" charset="-122"/>
              </a:rPr>
              <a:t>：神驰</a:t>
            </a:r>
            <a:r>
              <a:rPr lang="en-US" altLang="zh-CN" sz="2400" b="1" dirty="0">
                <a:solidFill>
                  <a:srgbClr val="000000"/>
                </a:solidFill>
                <a:latin typeface="黑体" panose="02010609060101010101" pitchFamily="49" charset="-122"/>
                <a:ea typeface="黑体" panose="02010609060101010101" pitchFamily="49" charset="-122"/>
              </a:rPr>
              <a:t>/</a:t>
            </a:r>
            <a:r>
              <a:rPr lang="zh-CN" altLang="en-US" sz="2400" b="1" dirty="0">
                <a:solidFill>
                  <a:srgbClr val="000000"/>
                </a:solidFill>
                <a:latin typeface="黑体" panose="02010609060101010101" pitchFamily="49" charset="-122"/>
                <a:ea typeface="黑体" panose="02010609060101010101" pitchFamily="49" charset="-122"/>
              </a:rPr>
              <a:t>心流</a:t>
            </a:r>
            <a:endParaRPr lang="en-US" altLang="zh-CN" sz="2400" b="1" dirty="0">
              <a:solidFill>
                <a:srgbClr val="000000"/>
              </a:solidFill>
              <a:latin typeface="黑体" panose="02010609060101010101" pitchFamily="49" charset="-122"/>
              <a:ea typeface="黑体" panose="02010609060101010101" pitchFamily="49"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全神贯注，时光飞逝，物我两忘</a:t>
            </a: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聚精会神，行云流水，有如神助</a:t>
            </a:r>
            <a:r>
              <a:rPr lang="en-US" altLang="zh-CN" sz="2400" b="1" dirty="0" smtClean="0">
                <a:solidFill>
                  <a:srgbClr val="000000"/>
                </a:solidFill>
                <a:latin typeface="宋体" panose="02010600030101010101" pitchFamily="2" charset="-122"/>
                <a:ea typeface="宋体" panose="02010600030101010101" pitchFamily="2" charset="-122"/>
              </a:rPr>
              <a:t>……</a:t>
            </a:r>
          </a:p>
          <a:p>
            <a:pPr>
              <a:spcBef>
                <a:spcPct val="0"/>
              </a:spcBef>
            </a:pP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天道酬情，以此为乐</a:t>
            </a: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最高可能性的自我</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将心注入，自然流现</a:t>
            </a: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endParaRPr lang="en-US" altLang="zh-CN" sz="2400" b="1" dirty="0" smtClean="0">
              <a:solidFill>
                <a:srgbClr val="000000"/>
              </a:solidFill>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65</a:t>
            </a:fld>
            <a:endParaRPr lang="en-US" altLang="zh-CN">
              <a:solidFill>
                <a:srgbClr val="000000">
                  <a:lumMod val="65000"/>
                  <a:lumOff val="35000"/>
                </a:srgbClr>
              </a:solidFill>
            </a:endParaRPr>
          </a:p>
        </p:txBody>
      </p:sp>
      <p:cxnSp>
        <p:nvCxnSpPr>
          <p:cNvPr id="7" name="直接箭头连接符 6"/>
          <p:cNvCxnSpPr/>
          <p:nvPr/>
        </p:nvCxnSpPr>
        <p:spPr bwMode="auto">
          <a:xfrm>
            <a:off x="1149175" y="5714047"/>
            <a:ext cx="3744416" cy="0"/>
          </a:xfrm>
          <a:prstGeom prst="straightConnector1">
            <a:avLst/>
          </a:prstGeom>
          <a:solidFill>
            <a:schemeClr val="accent1"/>
          </a:solidFill>
          <a:ln w="9525" cap="flat" cmpd="sng" algn="ctr">
            <a:solidFill>
              <a:schemeClr val="tx2"/>
            </a:solidFill>
            <a:prstDash val="solid"/>
            <a:round/>
            <a:headEnd type="none" w="med" len="med"/>
            <a:tailEnd type="triangle" w="med" len="med"/>
          </a:ln>
          <a:effectLst>
            <a:outerShdw blurRad="50800" dist="38100" dir="2700000" algn="tl" rotWithShape="0">
              <a:prstClr val="black">
                <a:alpha val="40000"/>
              </a:prstClr>
            </a:outerShdw>
          </a:effectLst>
        </p:spPr>
      </p:cxnSp>
      <p:cxnSp>
        <p:nvCxnSpPr>
          <p:cNvPr id="8" name="直接箭头连接符 7"/>
          <p:cNvCxnSpPr/>
          <p:nvPr/>
        </p:nvCxnSpPr>
        <p:spPr bwMode="auto">
          <a:xfrm flipV="1">
            <a:off x="1149175" y="2368959"/>
            <a:ext cx="0" cy="3345091"/>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9" name="TextBox 21"/>
          <p:cNvSpPr txBox="1"/>
          <p:nvPr/>
        </p:nvSpPr>
        <p:spPr>
          <a:xfrm>
            <a:off x="2654858" y="3612423"/>
            <a:ext cx="806631" cy="830997"/>
          </a:xfrm>
          <a:prstGeom prst="rect">
            <a:avLst/>
          </a:prstGeom>
          <a:noFill/>
        </p:spPr>
        <p:txBody>
          <a:bodyPr wrap="none" rtlCol="0">
            <a:spAutoFit/>
          </a:bodyPr>
          <a:lstStyle/>
          <a:p>
            <a:pPr fontAlgn="base">
              <a:spcBef>
                <a:spcPct val="0"/>
              </a:spcBef>
              <a:spcAft>
                <a:spcPct val="0"/>
              </a:spcAft>
            </a:pPr>
            <a:r>
              <a:rPr lang="en-US" altLang="zh-CN" sz="2400" b="1" dirty="0" smtClean="0">
                <a:solidFill>
                  <a:srgbClr val="FF0000"/>
                </a:solidFill>
                <a:latin typeface="黑体" panose="02010609060101010101" pitchFamily="49" charset="-122"/>
                <a:ea typeface="黑体" panose="02010609060101010101" pitchFamily="49" charset="-122"/>
                <a:cs typeface="方正中等线简体"/>
              </a:rPr>
              <a:t>Flow</a:t>
            </a:r>
          </a:p>
          <a:p>
            <a:pPr fontAlgn="base">
              <a:spcBef>
                <a:spcPct val="0"/>
              </a:spcBef>
              <a:spcAft>
                <a:spcPct val="0"/>
              </a:spcAft>
            </a:pPr>
            <a:endParaRPr lang="zh-CN" altLang="en-US" sz="2400" b="1" dirty="0">
              <a:solidFill>
                <a:srgbClr val="FF0000"/>
              </a:solidFill>
              <a:latin typeface="黑体" panose="02010609060101010101" pitchFamily="49" charset="-122"/>
              <a:ea typeface="黑体" panose="02010609060101010101" pitchFamily="49" charset="-122"/>
              <a:cs typeface="方正中等线简体"/>
            </a:endParaRPr>
          </a:p>
        </p:txBody>
      </p:sp>
      <p:sp>
        <p:nvSpPr>
          <p:cNvPr id="10" name="TextBox 22"/>
          <p:cNvSpPr txBox="1"/>
          <p:nvPr/>
        </p:nvSpPr>
        <p:spPr>
          <a:xfrm>
            <a:off x="736374" y="1880006"/>
            <a:ext cx="700833" cy="400110"/>
          </a:xfrm>
          <a:prstGeom prst="rect">
            <a:avLst/>
          </a:prstGeom>
          <a:noFill/>
        </p:spPr>
        <p:txBody>
          <a:bodyPr wrap="none" rtlCol="0">
            <a:spAutoFit/>
          </a:bodyPr>
          <a:lstStyle/>
          <a:p>
            <a:pPr algn="ct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挑战</a:t>
            </a:r>
          </a:p>
        </p:txBody>
      </p:sp>
      <p:sp>
        <p:nvSpPr>
          <p:cNvPr id="11" name="TextBox 23"/>
          <p:cNvSpPr txBox="1"/>
          <p:nvPr/>
        </p:nvSpPr>
        <p:spPr>
          <a:xfrm>
            <a:off x="4893591" y="5768446"/>
            <a:ext cx="798658" cy="400110"/>
          </a:xfrm>
          <a:prstGeom prst="rect">
            <a:avLst/>
          </a:prstGeom>
          <a:noFill/>
        </p:spPr>
        <p:txBody>
          <a:bodyPr vert="horz" wrap="square" rtlCol="0">
            <a:spAutoFit/>
          </a:bodyPr>
          <a:lstStyle/>
          <a:p>
            <a:pPr algn="ct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能力</a:t>
            </a:r>
          </a:p>
        </p:txBody>
      </p:sp>
      <p:sp>
        <p:nvSpPr>
          <p:cNvPr id="12" name="TextBox 25"/>
          <p:cNvSpPr txBox="1"/>
          <p:nvPr/>
        </p:nvSpPr>
        <p:spPr>
          <a:xfrm>
            <a:off x="1449239" y="3214461"/>
            <a:ext cx="700833" cy="400110"/>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焦虑</a:t>
            </a:r>
          </a:p>
        </p:txBody>
      </p:sp>
      <p:sp>
        <p:nvSpPr>
          <p:cNvPr id="13" name="TextBox 26"/>
          <p:cNvSpPr txBox="1"/>
          <p:nvPr/>
        </p:nvSpPr>
        <p:spPr>
          <a:xfrm>
            <a:off x="3776469" y="4876395"/>
            <a:ext cx="700833" cy="400110"/>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厌烦</a:t>
            </a:r>
          </a:p>
        </p:txBody>
      </p:sp>
      <p:cxnSp>
        <p:nvCxnSpPr>
          <p:cNvPr id="14" name="直接连接符 13"/>
          <p:cNvCxnSpPr/>
          <p:nvPr/>
        </p:nvCxnSpPr>
        <p:spPr bwMode="auto">
          <a:xfrm flipH="1">
            <a:off x="1406869" y="2181996"/>
            <a:ext cx="2614410" cy="267112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5" name="直接连接符 14"/>
          <p:cNvCxnSpPr/>
          <p:nvPr/>
        </p:nvCxnSpPr>
        <p:spPr bwMode="auto">
          <a:xfrm flipH="1">
            <a:off x="2251471" y="2939593"/>
            <a:ext cx="2614410" cy="2671123"/>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r>
              <a:rPr lang="zh-CN" altLang="en-US" dirty="0">
                <a:solidFill>
                  <a:schemeClr val="tx1">
                    <a:lumMod val="95000"/>
                    <a:lumOff val="5000"/>
                  </a:schemeClr>
                </a:solidFill>
              </a:rPr>
              <a:t>什么才是最“走心”的激励方式？</a:t>
            </a:r>
            <a:endParaRPr lang="zh-CN" altLang="en-US" dirty="0">
              <a:solidFill>
                <a:srgbClr val="000000"/>
              </a:solidFill>
              <a:latin typeface="黑体" pitchFamily="49" charset="-122"/>
              <a:ea typeface="黑体" pitchFamily="49" charset="-122"/>
            </a:endParaRPr>
          </a:p>
        </p:txBody>
      </p:sp>
    </p:spTree>
    <p:extLst>
      <p:ext uri="{BB962C8B-B14F-4D97-AF65-F5344CB8AC3E}">
        <p14:creationId xmlns:p14="http://schemas.microsoft.com/office/powerpoint/2010/main" val="20261027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xie haoran\appdata\roaming\360se6\User Data\temp\003EYWfqgy6LMIaFkeu2a.jpg"/>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t="13264"/>
          <a:stretch/>
        </p:blipFill>
        <p:spPr bwMode="auto">
          <a:xfrm>
            <a:off x="3197833" y="1277956"/>
            <a:ext cx="8623752" cy="385037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smtClean="0"/>
              <a:t>视源电子</a:t>
            </a:r>
            <a:endParaRPr lang="zh-CN" altLang="en-US" dirty="0"/>
          </a:p>
        </p:txBody>
      </p:sp>
      <p:sp>
        <p:nvSpPr>
          <p:cNvPr id="3" name="内容占位符 2"/>
          <p:cNvSpPr>
            <a:spLocks noGrp="1"/>
          </p:cNvSpPr>
          <p:nvPr>
            <p:ph idx="1"/>
          </p:nvPr>
        </p:nvSpPr>
        <p:spPr>
          <a:xfrm>
            <a:off x="478368" y="1196974"/>
            <a:ext cx="11343217" cy="5256213"/>
          </a:xfrm>
        </p:spPr>
        <p:txBody>
          <a:bodyPr/>
          <a:lstStyle/>
          <a:p>
            <a:r>
              <a:rPr lang="zh-CN" altLang="en-US" dirty="0" smtClean="0">
                <a:latin typeface="+mj-ea"/>
                <a:ea typeface="+mj-ea"/>
              </a:rPr>
              <a:t>选足够优秀的人（千分之一的选拔比例）</a:t>
            </a:r>
            <a:endParaRPr lang="en-US" altLang="zh-CN" dirty="0" smtClean="0">
              <a:latin typeface="+mj-ea"/>
              <a:ea typeface="+mj-ea"/>
            </a:endParaRPr>
          </a:p>
          <a:p>
            <a:r>
              <a:rPr lang="zh-CN" altLang="en-US" dirty="0" smtClean="0">
                <a:latin typeface="+mj-ea"/>
                <a:ea typeface="+mj-ea"/>
              </a:rPr>
              <a:t>给足激励</a:t>
            </a:r>
            <a:endParaRPr lang="en-US" altLang="zh-CN" dirty="0" smtClean="0">
              <a:latin typeface="+mj-ea"/>
              <a:ea typeface="+mj-ea"/>
            </a:endParaRPr>
          </a:p>
          <a:p>
            <a:pPr lvl="1"/>
            <a:r>
              <a:rPr lang="zh-CN" altLang="en-US" dirty="0" smtClean="0">
                <a:latin typeface="+mj-ea"/>
                <a:ea typeface="+mj-ea"/>
              </a:rPr>
              <a:t>事业部源于内部创业项目</a:t>
            </a:r>
            <a:endParaRPr lang="en-US" altLang="zh-CN" dirty="0" smtClean="0">
              <a:latin typeface="+mj-ea"/>
              <a:ea typeface="+mj-ea"/>
            </a:endParaRPr>
          </a:p>
          <a:p>
            <a:pPr lvl="1"/>
            <a:r>
              <a:rPr lang="zh-CN" altLang="en-US" dirty="0" smtClean="0">
                <a:latin typeface="+mj-ea"/>
                <a:ea typeface="+mj-ea"/>
              </a:rPr>
              <a:t>父母体检游</a:t>
            </a:r>
            <a:endParaRPr lang="en-US" altLang="zh-CN" dirty="0" smtClean="0">
              <a:latin typeface="+mj-ea"/>
              <a:ea typeface="+mj-ea"/>
            </a:endParaRPr>
          </a:p>
          <a:p>
            <a:pPr lvl="1"/>
            <a:r>
              <a:rPr lang="zh-CN" altLang="en-US" dirty="0">
                <a:latin typeface="+mj-ea"/>
                <a:ea typeface="+mj-ea"/>
              </a:rPr>
              <a:t>自</a:t>
            </a:r>
            <a:r>
              <a:rPr lang="zh-CN" altLang="en-US" dirty="0" smtClean="0">
                <a:latin typeface="+mj-ea"/>
                <a:ea typeface="+mj-ea"/>
              </a:rPr>
              <a:t>建幼儿园</a:t>
            </a:r>
            <a:endParaRPr lang="en-US" altLang="zh-CN" dirty="0" smtClean="0">
              <a:latin typeface="+mj-ea"/>
              <a:ea typeface="+mj-ea"/>
            </a:endParaRPr>
          </a:p>
          <a:p>
            <a:pPr lvl="1"/>
            <a:r>
              <a:rPr lang="zh-CN" altLang="en-US" dirty="0" smtClean="0">
                <a:latin typeface="+mj-ea"/>
                <a:ea typeface="+mj-ea"/>
              </a:rPr>
              <a:t>身心自由：不打卡，鼓励说走就走的旅行</a:t>
            </a:r>
            <a:endParaRPr lang="en-US" altLang="zh-CN" dirty="0" smtClean="0">
              <a:latin typeface="+mj-ea"/>
              <a:ea typeface="+mj-ea"/>
            </a:endParaRPr>
          </a:p>
          <a:p>
            <a:pPr lvl="1"/>
            <a:r>
              <a:rPr lang="en-US" altLang="zh-CN" sz="3200" b="1" dirty="0" smtClean="0">
                <a:solidFill>
                  <a:srgbClr val="FF0000"/>
                </a:solidFill>
                <a:latin typeface="+mj-ea"/>
                <a:ea typeface="+mj-ea"/>
              </a:rPr>
              <a:t>p(</a:t>
            </a:r>
            <a:r>
              <a:rPr lang="zh-CN" altLang="en-US" sz="3200" b="1" dirty="0" smtClean="0">
                <a:solidFill>
                  <a:srgbClr val="FF0000"/>
                </a:solidFill>
                <a:latin typeface="+mj-ea"/>
                <a:ea typeface="+mj-ea"/>
              </a:rPr>
              <a:t>业绩</a:t>
            </a:r>
            <a:r>
              <a:rPr lang="en-US" altLang="zh-CN" sz="3200" b="1" dirty="0" smtClean="0">
                <a:solidFill>
                  <a:srgbClr val="FF0000"/>
                </a:solidFill>
                <a:latin typeface="+mj-ea"/>
                <a:ea typeface="+mj-ea"/>
              </a:rPr>
              <a:t>)=P</a:t>
            </a:r>
            <a:r>
              <a:rPr lang="zh-CN" altLang="en-US" sz="3200" b="1" dirty="0" smtClean="0">
                <a:solidFill>
                  <a:srgbClr val="FF0000"/>
                </a:solidFill>
                <a:latin typeface="+mj-ea"/>
                <a:ea typeface="+mj-ea"/>
              </a:rPr>
              <a:t>（潜力）</a:t>
            </a:r>
            <a:r>
              <a:rPr lang="en-US" altLang="zh-CN" sz="3200" b="1" dirty="0" smtClean="0">
                <a:solidFill>
                  <a:srgbClr val="FF0000"/>
                </a:solidFill>
                <a:latin typeface="+mj-ea"/>
                <a:ea typeface="+mj-ea"/>
              </a:rPr>
              <a:t>-</a:t>
            </a:r>
            <a:r>
              <a:rPr lang="en-US" altLang="zh-CN" sz="3200" b="1" dirty="0" err="1" smtClean="0">
                <a:solidFill>
                  <a:srgbClr val="FF0000"/>
                </a:solidFill>
                <a:latin typeface="+mj-ea"/>
                <a:ea typeface="+mj-ea"/>
              </a:rPr>
              <a:t>i</a:t>
            </a:r>
            <a:r>
              <a:rPr lang="zh-CN" altLang="en-US" sz="3200" b="1" dirty="0" smtClean="0">
                <a:solidFill>
                  <a:srgbClr val="FF0000"/>
                </a:solidFill>
                <a:latin typeface="+mj-ea"/>
                <a:ea typeface="+mj-ea"/>
              </a:rPr>
              <a:t>（干扰）</a:t>
            </a:r>
            <a:endParaRPr lang="en-US" altLang="zh-CN" sz="3200" b="1" dirty="0" smtClean="0">
              <a:latin typeface="+mj-ea"/>
              <a:ea typeface="+mj-ea"/>
            </a:endParaRPr>
          </a:p>
          <a:p>
            <a:pPr lvl="1"/>
            <a:endParaRPr lang="en-US" altLang="zh-CN" b="1" dirty="0">
              <a:latin typeface="+mj-ea"/>
              <a:ea typeface="+mj-ea"/>
            </a:endParaRPr>
          </a:p>
          <a:p>
            <a:pPr lvl="1"/>
            <a:endParaRPr lang="en-US" altLang="zh-CN" dirty="0" smtClean="0">
              <a:latin typeface="+mj-ea"/>
              <a:ea typeface="+mj-ea"/>
            </a:endParaRPr>
          </a:p>
          <a:p>
            <a:pPr marL="522287" lvl="1" indent="0">
              <a:buNone/>
            </a:pPr>
            <a:endParaRPr lang="zh-CN" altLang="en-US" dirty="0">
              <a:latin typeface="+mj-ea"/>
              <a:ea typeface="+mj-ea"/>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66</a:t>
            </a:fld>
            <a:endParaRPr lang="en-US" altLang="zh-CN">
              <a:solidFill>
                <a:srgbClr val="000000">
                  <a:lumMod val="65000"/>
                  <a:lumOff val="35000"/>
                </a:srgbClr>
              </a:solidFill>
            </a:endParaRPr>
          </a:p>
        </p:txBody>
      </p:sp>
      <p:pic>
        <p:nvPicPr>
          <p:cNvPr id="6" name="Picture 2" descr="c:\users\xie haoran\appdata\roaming\360se6\User Data\temp\54xci+FesfI=.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021346" y="1196975"/>
            <a:ext cx="3128130" cy="508650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516170" y="5637154"/>
            <a:ext cx="6096000" cy="646331"/>
          </a:xfrm>
          <a:prstGeom prst="rect">
            <a:avLst/>
          </a:prstGeom>
        </p:spPr>
        <p:txBody>
          <a:bodyPr>
            <a:spAutoFit/>
          </a:bodyPr>
          <a:lstStyle/>
          <a:p>
            <a:r>
              <a:rPr lang="zh-CN" altLang="en-US" b="1" dirty="0"/>
              <a:t>企业购买的只是雇员的“劳动时间”，而真正需要的却是“劳动努力”，因此，必须征得员工真心实意的承诺</a:t>
            </a:r>
            <a:endParaRPr lang="zh-CN" altLang="en-US" dirty="0"/>
          </a:p>
        </p:txBody>
      </p:sp>
    </p:spTree>
    <p:extLst>
      <p:ext uri="{BB962C8B-B14F-4D97-AF65-F5344CB8AC3E}">
        <p14:creationId xmlns:p14="http://schemas.microsoft.com/office/powerpoint/2010/main" val="347084667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a:xfrm>
            <a:off x="372140" y="260649"/>
            <a:ext cx="7311356" cy="633435"/>
          </a:xfrm>
        </p:spPr>
        <p:txBody>
          <a:bodyPr/>
          <a:lstStyle/>
          <a:p>
            <a:pPr algn="l"/>
            <a:r>
              <a:rPr lang="zh-CN" altLang="en-US" dirty="0" smtClean="0">
                <a:solidFill>
                  <a:schemeClr val="tx1"/>
                </a:solidFill>
                <a:latin typeface="黑体" pitchFamily="49" charset="-122"/>
                <a:ea typeface="黑体" pitchFamily="49" charset="-122"/>
              </a:rPr>
              <a:t>把爱给够：海底捞的员工福利</a:t>
            </a:r>
          </a:p>
        </p:txBody>
      </p:sp>
      <p:sp>
        <p:nvSpPr>
          <p:cNvPr id="6" name="TextBox 5"/>
          <p:cNvSpPr txBox="1"/>
          <p:nvPr/>
        </p:nvSpPr>
        <p:spPr>
          <a:xfrm>
            <a:off x="680484" y="1650359"/>
            <a:ext cx="11164186" cy="3785652"/>
          </a:xfrm>
          <a:prstGeom prst="rect">
            <a:avLst/>
          </a:prstGeom>
          <a:noFill/>
        </p:spPr>
        <p:txBody>
          <a:bodyPr wrap="square">
            <a:spAutoFit/>
          </a:bodyPr>
          <a:lstStyle/>
          <a:p>
            <a:pPr marL="285750" indent="-285750">
              <a:defRPr/>
            </a:pPr>
            <a:r>
              <a:rPr lang="zh-CN" altLang="en-US" sz="2000" dirty="0">
                <a:latin typeface="+mj-ea"/>
                <a:ea typeface="+mj-ea"/>
              </a:rPr>
              <a:t>海底捞的做法：</a:t>
            </a:r>
            <a:endParaRPr lang="en-US" altLang="zh-CN" sz="2000" dirty="0">
              <a:latin typeface="+mj-ea"/>
              <a:ea typeface="+mj-ea"/>
            </a:endParaRPr>
          </a:p>
          <a:p>
            <a:pPr marL="285750" indent="-285750">
              <a:defRPr/>
            </a:pPr>
            <a:endParaRPr lang="en-US" altLang="zh-CN" sz="2000" dirty="0">
              <a:latin typeface="+mj-ea"/>
              <a:ea typeface="+mj-ea"/>
            </a:endParaRPr>
          </a:p>
          <a:p>
            <a:pPr marL="285750" indent="-285750">
              <a:buFont typeface="Arial" pitchFamily="34" charset="0"/>
              <a:buChar char="•"/>
              <a:defRPr/>
            </a:pPr>
            <a:r>
              <a:rPr lang="zh-CN" altLang="en-US" sz="2000" dirty="0">
                <a:latin typeface="+mj-ea"/>
                <a:ea typeface="+mj-ea"/>
              </a:rPr>
              <a:t>善待员工：</a:t>
            </a:r>
            <a:r>
              <a:rPr lang="zh-CN" altLang="en-US" sz="2000" dirty="0">
                <a:solidFill>
                  <a:srgbClr val="FF0000"/>
                </a:solidFill>
                <a:latin typeface="+mj-ea"/>
                <a:ea typeface="+mj-ea"/>
              </a:rPr>
              <a:t>中上水平的工资，住</a:t>
            </a:r>
            <a:r>
              <a:rPr lang="en-US" sz="2000" dirty="0">
                <a:solidFill>
                  <a:srgbClr val="FF0000"/>
                </a:solidFill>
                <a:latin typeface="+mj-ea"/>
                <a:ea typeface="+mj-ea"/>
              </a:rPr>
              <a:t>24</a:t>
            </a:r>
            <a:r>
              <a:rPr lang="zh-CN" altLang="en-US" sz="2000" dirty="0">
                <a:solidFill>
                  <a:srgbClr val="FF0000"/>
                </a:solidFill>
                <a:latin typeface="+mj-ea"/>
                <a:ea typeface="+mj-ea"/>
              </a:rPr>
              <a:t>小时空调和热水的公寓，宿舍可免费上网，公司还雇人给员工宿舍打扫卫生，换洗被单。</a:t>
            </a:r>
            <a:r>
              <a:rPr lang="zh-CN" altLang="en-US" sz="2000" dirty="0">
                <a:latin typeface="+mj-ea"/>
                <a:ea typeface="+mj-ea"/>
              </a:rPr>
              <a:t>每天饭桌上都会有一两道可口的荤菜，周末供应水果，并在晚</a:t>
            </a:r>
            <a:r>
              <a:rPr lang="en-US" sz="2000" dirty="0">
                <a:latin typeface="+mj-ea"/>
                <a:ea typeface="+mj-ea"/>
              </a:rPr>
              <a:t>9</a:t>
            </a:r>
            <a:r>
              <a:rPr lang="zh-CN" altLang="en-US" sz="2000" dirty="0">
                <a:latin typeface="+mj-ea"/>
                <a:ea typeface="+mj-ea"/>
              </a:rPr>
              <a:t>点提供面包和酸奶作为夜宵。如果生病了，不用担心，会有宿舍管理员照顾，同事们会带来饭菜，领导还会来看望。</a:t>
            </a:r>
            <a:r>
              <a:rPr lang="zh-CN" altLang="en-US" sz="2000" dirty="0">
                <a:solidFill>
                  <a:srgbClr val="FF0000"/>
                </a:solidFill>
                <a:latin typeface="+mj-ea"/>
                <a:ea typeface="+mj-ea"/>
              </a:rPr>
              <a:t>小孩可以免费上公司在四川简阳办的寄宿学校。优秀员工的一部分奖金，每月由公司直接寄给在家乡的父母</a:t>
            </a:r>
            <a:r>
              <a:rPr lang="en-US" altLang="zh-CN" sz="2000" dirty="0">
                <a:solidFill>
                  <a:srgbClr val="FF0000"/>
                </a:solidFill>
                <a:latin typeface="+mj-ea"/>
                <a:ea typeface="+mj-ea"/>
              </a:rPr>
              <a:t>……</a:t>
            </a:r>
          </a:p>
          <a:p>
            <a:pPr marL="285750" indent="-285750">
              <a:buFont typeface="Arial" pitchFamily="34" charset="0"/>
              <a:buChar char="•"/>
              <a:defRPr/>
            </a:pPr>
            <a:endParaRPr lang="en-US" altLang="zh-CN" sz="2000" dirty="0">
              <a:latin typeface="+mj-ea"/>
              <a:ea typeface="+mj-ea"/>
            </a:endParaRPr>
          </a:p>
          <a:p>
            <a:pPr marL="285750" indent="-285750">
              <a:buFont typeface="Arial" pitchFamily="34" charset="0"/>
              <a:buChar char="•"/>
              <a:defRPr/>
            </a:pPr>
            <a:r>
              <a:rPr lang="zh-CN" altLang="en-US" sz="2000" dirty="0" smtClean="0">
                <a:latin typeface="+mj-ea"/>
                <a:ea typeface="+mj-ea"/>
              </a:rPr>
              <a:t>海底</a:t>
            </a:r>
            <a:r>
              <a:rPr lang="zh-CN" altLang="en-US" sz="2000" dirty="0">
                <a:latin typeface="+mj-ea"/>
                <a:ea typeface="+mj-ea"/>
              </a:rPr>
              <a:t>捞的很多员工来自农村，来到繁华都市，很多人都有一种自卑感，而通过家政服务让他们也“享受”到被别人服务的感觉，感到了公司对自己的重视，感到了自己的价值，满足了他们的自尊心，提高了他们的自信心，有利于他们以一种平和、平等的心态而非自卑和压抑的心态去服务顾客。</a:t>
            </a:r>
          </a:p>
        </p:txBody>
      </p:sp>
    </p:spTree>
    <p:extLst>
      <p:ext uri="{BB962C8B-B14F-4D97-AF65-F5344CB8AC3E}">
        <p14:creationId xmlns:p14="http://schemas.microsoft.com/office/powerpoint/2010/main" val="197442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68</a:t>
            </a:fld>
            <a:endParaRPr lang="en-US" altLang="zh-CN">
              <a:solidFill>
                <a:srgbClr val="000000">
                  <a:lumMod val="65000"/>
                  <a:lumOff val="35000"/>
                </a:srgbClr>
              </a:solidFill>
            </a:endParaRPr>
          </a:p>
        </p:txBody>
      </p:sp>
      <p:sp>
        <p:nvSpPr>
          <p:cNvPr id="5" name="标题 1"/>
          <p:cNvSpPr txBox="1">
            <a:spLocks/>
          </p:cNvSpPr>
          <p:nvPr/>
        </p:nvSpPr>
        <p:spPr bwMode="auto">
          <a:xfrm>
            <a:off x="335360" y="89694"/>
            <a:ext cx="903724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defRPr/>
            </a:pPr>
            <a:r>
              <a:rPr lang="zh-CN" altLang="en-US" dirty="0"/>
              <a:t>杠杆解</a:t>
            </a:r>
            <a:r>
              <a:rPr lang="en-US" altLang="zh-CN" dirty="0"/>
              <a:t>——</a:t>
            </a:r>
            <a:r>
              <a:rPr lang="zh-CN" altLang="en-US" dirty="0"/>
              <a:t>撬动人力资本</a:t>
            </a:r>
            <a:endParaRPr lang="en-US" altLang="zh-CN" dirty="0">
              <a:latin typeface="微软雅黑" pitchFamily="34" charset="-122"/>
              <a:ea typeface="微软雅黑" pitchFamily="34" charset="-122"/>
            </a:endParaRPr>
          </a:p>
        </p:txBody>
      </p:sp>
      <p:sp>
        <p:nvSpPr>
          <p:cNvPr id="6" name="内容占位符 57"/>
          <p:cNvSpPr>
            <a:spLocks noGrp="1"/>
          </p:cNvSpPr>
          <p:nvPr>
            <p:ph idx="1"/>
          </p:nvPr>
        </p:nvSpPr>
        <p:spPr>
          <a:xfrm>
            <a:off x="764119" y="1051236"/>
            <a:ext cx="10538290" cy="1931640"/>
          </a:xfrm>
        </p:spPr>
        <p:txBody>
          <a:bodyPr/>
          <a:lstStyle/>
          <a:p>
            <a:pPr marL="533400" indent="-533400">
              <a:lnSpc>
                <a:spcPct val="150000"/>
              </a:lnSpc>
              <a:buClr>
                <a:schemeClr val="tx1"/>
              </a:buClr>
              <a:defRPr/>
            </a:pPr>
            <a:r>
              <a:rPr lang="zh-CN" altLang="en-US" sz="2000" b="1" dirty="0">
                <a:solidFill>
                  <a:srgbClr val="FF0000"/>
                </a:solidFill>
                <a:latin typeface="黑体" panose="02010609060101010101" pitchFamily="49" charset="-122"/>
                <a:ea typeface="黑体" panose="02010609060101010101" pitchFamily="49" charset="-122"/>
              </a:rPr>
              <a:t>选足够优秀的人</a:t>
            </a:r>
            <a:r>
              <a:rPr lang="zh-CN" altLang="en-US" sz="2000" dirty="0">
                <a:latin typeface="黑体" panose="02010609060101010101" pitchFamily="49" charset="-122"/>
                <a:ea typeface="黑体" panose="02010609060101010101" pitchFamily="49" charset="-122"/>
              </a:rPr>
              <a:t>：与其训练火鸡上树，不如从开始就招一只猴</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好员工是选出来的！</a:t>
            </a:r>
            <a:endParaRPr lang="en-US" altLang="zh-CN" sz="2000" dirty="0">
              <a:latin typeface="黑体" panose="02010609060101010101" pitchFamily="49" charset="-122"/>
              <a:ea typeface="黑体" panose="02010609060101010101" pitchFamily="49" charset="-122"/>
            </a:endParaRPr>
          </a:p>
          <a:p>
            <a:pPr marL="533400" indent="-533400">
              <a:lnSpc>
                <a:spcPct val="150000"/>
              </a:lnSpc>
              <a:buClr>
                <a:schemeClr val="tx1"/>
              </a:buClr>
              <a:defRPr/>
            </a:pPr>
            <a:r>
              <a:rPr lang="zh-CN" altLang="en-US" sz="2000" b="1" dirty="0">
                <a:solidFill>
                  <a:srgbClr val="FF0000"/>
                </a:solidFill>
                <a:latin typeface="黑体" panose="02010609060101010101" pitchFamily="49" charset="-122"/>
                <a:ea typeface="黑体" panose="02010609060101010101" pitchFamily="49" charset="-122"/>
              </a:rPr>
              <a:t>给足激励</a:t>
            </a:r>
            <a:r>
              <a:rPr lang="zh-CN" altLang="en-US" sz="2000" dirty="0">
                <a:latin typeface="黑体" panose="02010609060101010101" pitchFamily="49" charset="-122"/>
                <a:ea typeface="黑体" panose="02010609060101010101" pitchFamily="49" charset="-122"/>
              </a:rPr>
              <a:t>：把爱给够，把话说透</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pPr marL="533400" indent="-533400">
              <a:lnSpc>
                <a:spcPct val="150000"/>
              </a:lnSpc>
              <a:buClr>
                <a:schemeClr val="tx1"/>
              </a:buClr>
              <a:defRPr/>
            </a:pPr>
            <a:r>
              <a:rPr lang="zh-CN" altLang="en-US" sz="2400" dirty="0" smtClean="0">
                <a:solidFill>
                  <a:srgbClr val="FF0000"/>
                </a:solidFill>
                <a:latin typeface="黑体" panose="02010609060101010101" pitchFamily="49" charset="-122"/>
                <a:ea typeface="黑体" panose="02010609060101010101" pitchFamily="49" charset="-122"/>
              </a:rPr>
              <a:t>组织</a:t>
            </a:r>
            <a:r>
              <a:rPr lang="zh-CN" altLang="en-US" sz="2400" dirty="0">
                <a:solidFill>
                  <a:srgbClr val="FF0000"/>
                </a:solidFill>
                <a:latin typeface="黑体" panose="02010609060101010101" pitchFamily="49" charset="-122"/>
                <a:ea typeface="黑体" panose="02010609060101010101" pitchFamily="49" charset="-122"/>
              </a:rPr>
              <a:t>的源动力来自何处？</a:t>
            </a:r>
          </a:p>
          <a:p>
            <a:pPr marL="533400" indent="-533400">
              <a:lnSpc>
                <a:spcPct val="150000"/>
              </a:lnSpc>
              <a:buClr>
                <a:schemeClr val="tx1"/>
              </a:buClr>
              <a:defRPr/>
            </a:pPr>
            <a:endParaRPr lang="en-US" altLang="zh-CN" sz="2000" dirty="0" smtClean="0">
              <a:latin typeface="黑体" panose="02010609060101010101" pitchFamily="49" charset="-122"/>
              <a:ea typeface="黑体" panose="02010609060101010101" pitchFamily="49" charset="-122"/>
            </a:endParaRPr>
          </a:p>
          <a:p>
            <a:pPr marL="533400" indent="-533400">
              <a:lnSpc>
                <a:spcPct val="150000"/>
              </a:lnSpc>
              <a:buClr>
                <a:schemeClr val="tx1"/>
              </a:buClr>
              <a:defRPr/>
            </a:pPr>
            <a:endParaRPr lang="en-US" altLang="zh-CN" sz="2000" dirty="0">
              <a:latin typeface="黑体" panose="02010609060101010101" pitchFamily="49" charset="-122"/>
              <a:ea typeface="黑体" panose="02010609060101010101" pitchFamily="49" charset="-122"/>
            </a:endParaRPr>
          </a:p>
        </p:txBody>
      </p:sp>
      <p:pic>
        <p:nvPicPr>
          <p:cNvPr id="42" name="图片 4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80147" y="3107806"/>
            <a:ext cx="5276354" cy="2404968"/>
          </a:xfrm>
          <a:prstGeom prst="rect">
            <a:avLst/>
          </a:prstGeom>
        </p:spPr>
      </p:pic>
      <p:sp>
        <p:nvSpPr>
          <p:cNvPr id="43" name="矩形 42"/>
          <p:cNvSpPr/>
          <p:nvPr/>
        </p:nvSpPr>
        <p:spPr>
          <a:xfrm>
            <a:off x="2477719" y="5977531"/>
            <a:ext cx="7111090" cy="369332"/>
          </a:xfrm>
          <a:prstGeom prst="rect">
            <a:avLst/>
          </a:prstGeom>
        </p:spPr>
        <p:txBody>
          <a:bodyPr wrap="square">
            <a:spAutoFit/>
          </a:bodyPr>
          <a:lstStyle/>
          <a:p>
            <a:pPr fontAlgn="base">
              <a:spcBef>
                <a:spcPts val="600"/>
              </a:spcBef>
              <a:spcAft>
                <a:spcPct val="0"/>
              </a:spcAft>
              <a:defRPr/>
            </a:pPr>
            <a:r>
              <a:rPr lang="zh-CN" altLang="en-US" b="1" dirty="0">
                <a:solidFill>
                  <a:srgbClr val="000000"/>
                </a:solidFill>
                <a:latin typeface="黑体" panose="02010609060101010101" pitchFamily="49" charset="-122"/>
                <a:ea typeface="黑体" panose="02010609060101010101" pitchFamily="49" charset="-122"/>
              </a:rPr>
              <a:t>巴纳德：组织的原动力即来自于</a:t>
            </a:r>
            <a:r>
              <a:rPr lang="zh-CN" altLang="en-US" b="1" dirty="0">
                <a:solidFill>
                  <a:srgbClr val="FF0000"/>
                </a:solidFill>
                <a:latin typeface="黑体" panose="02010609060101010101" pitchFamily="49" charset="-122"/>
                <a:ea typeface="黑体" panose="02010609060101010101" pitchFamily="49" charset="-122"/>
              </a:rPr>
              <a:t>组织成员贡献的意愿和能力！</a:t>
            </a:r>
            <a:endParaRPr lang="en-US" altLang="zh-CN"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9698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4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69</a:t>
            </a:fld>
            <a:endParaRPr lang="en-US" altLang="zh-CN">
              <a:solidFill>
                <a:srgbClr val="000000">
                  <a:lumMod val="65000"/>
                  <a:lumOff val="35000"/>
                </a:srgbClr>
              </a:solidFill>
            </a:endParaRPr>
          </a:p>
        </p:txBody>
      </p:sp>
      <p:sp>
        <p:nvSpPr>
          <p:cNvPr id="5" name="Rectangle 2"/>
          <p:cNvSpPr>
            <a:spLocks noGrp="1" noChangeArrowheads="1"/>
          </p:cNvSpPr>
          <p:nvPr>
            <p:ph type="title"/>
          </p:nvPr>
        </p:nvSpPr>
        <p:spPr>
          <a:xfrm>
            <a:off x="431371" y="116632"/>
            <a:ext cx="8832851" cy="836612"/>
          </a:xfrm>
          <a:noFill/>
          <a:ln/>
          <a:extLst>
            <a:ext uri="{91240B29-F687-4F45-9708-019B960494DF}">
              <a14:hiddenLine xmlns:a14="http://schemas.microsoft.com/office/drawing/2010/main" w="9525" cap="flat" cmpd="sng" algn="ctr">
                <a:solidFill>
                  <a:schemeClr val="tx1"/>
                </a:solidFill>
                <a:prstDash val="solid"/>
                <a:miter lim="800000"/>
                <a:headEnd/>
                <a:tailEnd/>
              </a14:hiddenLine>
            </a:ext>
          </a:extLst>
        </p:spPr>
        <p:txBody>
          <a:bodyPr/>
          <a:lstStyle/>
          <a:p>
            <a:r>
              <a:rPr lang="zh-CN" altLang="en-US" dirty="0" smtClean="0">
                <a:latin typeface="黑体" panose="02010609060101010101" pitchFamily="49" charset="-122"/>
                <a:ea typeface="黑体" panose="02010609060101010101" pitchFamily="49" charset="-122"/>
              </a:rPr>
              <a:t>小结：组织的两大基本命题</a:t>
            </a:r>
            <a:endParaRPr lang="zh-CN" altLang="en-US" dirty="0">
              <a:latin typeface="黑体" panose="02010609060101010101" pitchFamily="49" charset="-122"/>
              <a:ea typeface="黑体" panose="02010609060101010101" pitchFamily="49" charset="-122"/>
            </a:endParaRPr>
          </a:p>
        </p:txBody>
      </p:sp>
      <p:sp>
        <p:nvSpPr>
          <p:cNvPr id="6" name="Oval 3"/>
          <p:cNvSpPr>
            <a:spLocks noChangeArrowheads="1"/>
          </p:cNvSpPr>
          <p:nvPr/>
        </p:nvSpPr>
        <p:spPr bwMode="auto">
          <a:xfrm>
            <a:off x="4803284" y="1160361"/>
            <a:ext cx="1752600" cy="1154926"/>
          </a:xfrm>
          <a:prstGeom prst="ellipse">
            <a:avLst/>
          </a:prstGeom>
          <a:solidFill>
            <a:schemeClr val="accent1">
              <a:lumMod val="90000"/>
            </a:schemeClr>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eaLnBrk="0" fontAlgn="base" hangingPunct="0">
              <a:spcBef>
                <a:spcPct val="0"/>
              </a:spcBef>
              <a:spcAft>
                <a:spcPct val="0"/>
              </a:spcAft>
            </a:pPr>
            <a:r>
              <a:rPr kumimoji="1" lang="zh-CN" altLang="en-US" sz="2400" b="1" dirty="0">
                <a:solidFill>
                  <a:srgbClr val="000000"/>
                </a:solidFill>
                <a:latin typeface="黑体" pitchFamily="49" charset="-122"/>
                <a:ea typeface="黑体" pitchFamily="49" charset="-122"/>
              </a:rPr>
              <a:t>组织的</a:t>
            </a:r>
            <a:endParaRPr kumimoji="1" lang="en-US" altLang="zh-CN" sz="2400" b="1" dirty="0">
              <a:solidFill>
                <a:srgbClr val="000000"/>
              </a:solidFill>
              <a:latin typeface="黑体" pitchFamily="49" charset="-122"/>
              <a:ea typeface="黑体" pitchFamily="49" charset="-122"/>
            </a:endParaRPr>
          </a:p>
          <a:p>
            <a:pPr algn="ctr" eaLnBrk="0" fontAlgn="base" hangingPunct="0">
              <a:spcBef>
                <a:spcPct val="0"/>
              </a:spcBef>
              <a:spcAft>
                <a:spcPct val="0"/>
              </a:spcAft>
            </a:pPr>
            <a:r>
              <a:rPr kumimoji="1" lang="zh-CN" altLang="en-US" sz="2400" b="1" dirty="0">
                <a:solidFill>
                  <a:srgbClr val="000000"/>
                </a:solidFill>
                <a:latin typeface="黑体" pitchFamily="49" charset="-122"/>
                <a:ea typeface="黑体" pitchFamily="49" charset="-122"/>
              </a:rPr>
              <a:t>两大命题</a:t>
            </a:r>
          </a:p>
        </p:txBody>
      </p:sp>
      <p:sp>
        <p:nvSpPr>
          <p:cNvPr id="7" name="AutoShape 5"/>
          <p:cNvSpPr>
            <a:spLocks noChangeArrowheads="1"/>
          </p:cNvSpPr>
          <p:nvPr/>
        </p:nvSpPr>
        <p:spPr bwMode="auto">
          <a:xfrm rot="18959326">
            <a:off x="6460097" y="2109301"/>
            <a:ext cx="579901" cy="1080000"/>
          </a:xfrm>
          <a:prstGeom prst="downArrow">
            <a:avLst>
              <a:gd name="adj1" fmla="val 50000"/>
              <a:gd name="adj2" fmla="val 38876"/>
            </a:avLst>
          </a:prstGeom>
          <a:solidFill>
            <a:schemeClr val="accent1"/>
          </a:solidFill>
          <a:ln>
            <a:headEnd/>
            <a:tailEnd/>
          </a:ln>
        </p:spPr>
        <p:style>
          <a:lnRef idx="3">
            <a:schemeClr val="lt1"/>
          </a:lnRef>
          <a:fillRef idx="1">
            <a:schemeClr val="accent5"/>
          </a:fillRef>
          <a:effectRef idx="1">
            <a:schemeClr val="accent5"/>
          </a:effectRef>
          <a:fontRef idx="minor">
            <a:schemeClr val="lt1"/>
          </a:fontRef>
        </p:style>
        <p:txBody>
          <a:bodyPr wrap="none" lIns="0" tIns="0" rIns="0" bIns="0" anchor="ctr"/>
          <a:lstStyle/>
          <a:p>
            <a:pPr fontAlgn="base">
              <a:spcBef>
                <a:spcPct val="0"/>
              </a:spcBef>
              <a:spcAft>
                <a:spcPct val="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8" name="AutoShape 6"/>
          <p:cNvSpPr>
            <a:spLocks noChangeArrowheads="1"/>
          </p:cNvSpPr>
          <p:nvPr/>
        </p:nvSpPr>
        <p:spPr bwMode="auto">
          <a:xfrm rot="2808598">
            <a:off x="4312448" y="2099034"/>
            <a:ext cx="576000" cy="1080000"/>
          </a:xfrm>
          <a:prstGeom prst="downArrow">
            <a:avLst>
              <a:gd name="adj1" fmla="val 50000"/>
              <a:gd name="adj2" fmla="val 42937"/>
            </a:avLst>
          </a:prstGeom>
          <a:solidFill>
            <a:schemeClr val="accent1"/>
          </a:solidFill>
          <a:ln>
            <a:headEnd/>
            <a:tailEnd/>
          </a:ln>
        </p:spPr>
        <p:style>
          <a:lnRef idx="3">
            <a:schemeClr val="lt1"/>
          </a:lnRef>
          <a:fillRef idx="1">
            <a:schemeClr val="accent5"/>
          </a:fillRef>
          <a:effectRef idx="1">
            <a:schemeClr val="accent5"/>
          </a:effectRef>
          <a:fontRef idx="minor">
            <a:schemeClr val="lt1"/>
          </a:fontRef>
        </p:style>
        <p:txBody>
          <a:bodyPr wrap="none" lIns="0" tIns="0" rIns="0" bIns="0" anchor="ctr"/>
          <a:lstStyle/>
          <a:p>
            <a:pPr fontAlgn="base">
              <a:spcBef>
                <a:spcPct val="0"/>
              </a:spcBef>
              <a:spcAft>
                <a:spcPct val="0"/>
              </a:spcAft>
            </a:pPr>
            <a:endParaRPr lang="zh-CN" altLang="en-US" sz="2400" b="1">
              <a:solidFill>
                <a:srgbClr val="000000"/>
              </a:solidFill>
              <a:latin typeface="黑体" panose="02010609060101010101" pitchFamily="49" charset="-122"/>
              <a:ea typeface="黑体" panose="02010609060101010101" pitchFamily="49" charset="-122"/>
            </a:endParaRPr>
          </a:p>
        </p:txBody>
      </p:sp>
      <p:sp>
        <p:nvSpPr>
          <p:cNvPr id="9" name="Rectangle 7"/>
          <p:cNvSpPr>
            <a:spLocks noChangeArrowheads="1"/>
          </p:cNvSpPr>
          <p:nvPr/>
        </p:nvSpPr>
        <p:spPr bwMode="auto">
          <a:xfrm>
            <a:off x="7414938" y="2920837"/>
            <a:ext cx="1882164" cy="781281"/>
          </a:xfrm>
          <a:prstGeom prst="rect">
            <a:avLst/>
          </a:prstGeom>
          <a:solidFill>
            <a:schemeClr val="accent1">
              <a:lumMod val="90000"/>
            </a:schemeClr>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eaLnBrk="0" fontAlgn="base" hangingPunct="0">
              <a:spcBef>
                <a:spcPct val="0"/>
              </a:spcBef>
              <a:spcAft>
                <a:spcPct val="0"/>
              </a:spcAft>
            </a:pPr>
            <a:r>
              <a:rPr kumimoji="1" lang="zh-CN" altLang="en-US" sz="2400" b="1" dirty="0">
                <a:solidFill>
                  <a:srgbClr val="000000"/>
                </a:solidFill>
                <a:latin typeface="黑体" panose="02010609060101010101" pitchFamily="49" charset="-122"/>
                <a:ea typeface="黑体" panose="02010609060101010101" pitchFamily="49" charset="-122"/>
              </a:rPr>
              <a:t>动力来源？</a:t>
            </a:r>
          </a:p>
        </p:txBody>
      </p:sp>
      <p:sp>
        <p:nvSpPr>
          <p:cNvPr id="10" name="Rectangle 8"/>
          <p:cNvSpPr>
            <a:spLocks noChangeArrowheads="1"/>
          </p:cNvSpPr>
          <p:nvPr/>
        </p:nvSpPr>
        <p:spPr bwMode="auto">
          <a:xfrm>
            <a:off x="2108026" y="2920837"/>
            <a:ext cx="1833389" cy="781281"/>
          </a:xfrm>
          <a:prstGeom prst="rect">
            <a:avLst/>
          </a:prstGeom>
          <a:solidFill>
            <a:schemeClr val="accent1">
              <a:lumMod val="90000"/>
            </a:schemeClr>
          </a:solidFill>
          <a:ln>
            <a:headEnd/>
            <a:tailEnd/>
          </a:ln>
        </p:spPr>
        <p:style>
          <a:lnRef idx="3">
            <a:schemeClr val="lt1"/>
          </a:lnRef>
          <a:fillRef idx="1">
            <a:schemeClr val="accent5"/>
          </a:fillRef>
          <a:effectRef idx="1">
            <a:schemeClr val="accent5"/>
          </a:effectRef>
          <a:fontRef idx="minor">
            <a:schemeClr val="lt1"/>
          </a:fontRef>
        </p:style>
        <p:txBody>
          <a:bodyPr wrap="none" anchor="ctr"/>
          <a:lstStyle/>
          <a:p>
            <a:pPr algn="ctr" eaLnBrk="0" fontAlgn="base" hangingPunct="0">
              <a:spcBef>
                <a:spcPct val="0"/>
              </a:spcBef>
              <a:spcAft>
                <a:spcPct val="0"/>
              </a:spcAft>
            </a:pPr>
            <a:r>
              <a:rPr kumimoji="1" lang="zh-CN" altLang="en-US" sz="2400" b="1" dirty="0">
                <a:solidFill>
                  <a:srgbClr val="000000"/>
                </a:solidFill>
                <a:latin typeface="黑体" panose="02010609060101010101" pitchFamily="49" charset="-122"/>
                <a:ea typeface="黑体" panose="02010609060101010101" pitchFamily="49" charset="-122"/>
              </a:rPr>
              <a:t>何以存在？</a:t>
            </a:r>
          </a:p>
        </p:txBody>
      </p:sp>
      <p:sp>
        <p:nvSpPr>
          <p:cNvPr id="11" name="TextBox 1"/>
          <p:cNvSpPr txBox="1"/>
          <p:nvPr/>
        </p:nvSpPr>
        <p:spPr>
          <a:xfrm>
            <a:off x="2313628" y="3766955"/>
            <a:ext cx="1217000" cy="707886"/>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顺应天道</a:t>
            </a:r>
            <a:endParaRPr lang="en-US" altLang="zh-CN" sz="2000" b="1" dirty="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pPr>
            <a:r>
              <a:rPr lang="zh-CN" altLang="en-US" sz="2000" b="1" dirty="0">
                <a:solidFill>
                  <a:srgbClr val="000000"/>
                </a:solidFill>
                <a:latin typeface="黑体" panose="02010609060101010101" pitchFamily="49" charset="-122"/>
                <a:ea typeface="黑体" panose="02010609060101010101" pitchFamily="49" charset="-122"/>
              </a:rPr>
              <a:t>大义</a:t>
            </a:r>
            <a:r>
              <a:rPr lang="zh-CN" altLang="en-US" sz="2000" b="1" dirty="0" smtClean="0">
                <a:solidFill>
                  <a:srgbClr val="000000"/>
                </a:solidFill>
                <a:latin typeface="黑体" panose="02010609060101010101" pitchFamily="49" charset="-122"/>
                <a:ea typeface="黑体" panose="02010609060101010101" pitchFamily="49" charset="-122"/>
              </a:rPr>
              <a:t>名分</a:t>
            </a:r>
            <a:endParaRPr lang="en-US" altLang="zh-CN" sz="2000" b="1" dirty="0" smtClean="0">
              <a:solidFill>
                <a:srgbClr val="000000"/>
              </a:solidFill>
              <a:latin typeface="黑体" panose="02010609060101010101" pitchFamily="49" charset="-122"/>
              <a:ea typeface="黑体" panose="02010609060101010101" pitchFamily="49" charset="-122"/>
            </a:endParaRPr>
          </a:p>
        </p:txBody>
      </p:sp>
      <p:sp>
        <p:nvSpPr>
          <p:cNvPr id="12" name="TextBox 10"/>
          <p:cNvSpPr txBox="1"/>
          <p:nvPr/>
        </p:nvSpPr>
        <p:spPr>
          <a:xfrm>
            <a:off x="7759228" y="3766956"/>
            <a:ext cx="1217000" cy="707886"/>
          </a:xfrm>
          <a:prstGeom prst="rect">
            <a:avLst/>
          </a:prstGeom>
          <a:noFill/>
        </p:spPr>
        <p:txBody>
          <a:bodyPr wrap="none" rtlCol="0">
            <a:spAutoFit/>
          </a:bodyPr>
          <a:lstStyle/>
          <a:p>
            <a:pPr fontAlgn="base">
              <a:spcBef>
                <a:spcPct val="0"/>
              </a:spcBef>
              <a:spcAft>
                <a:spcPct val="0"/>
              </a:spcAft>
            </a:pPr>
            <a:r>
              <a:rPr lang="zh-CN" altLang="en-US" sz="2000" b="1" dirty="0" smtClean="0">
                <a:solidFill>
                  <a:srgbClr val="000000"/>
                </a:solidFill>
                <a:latin typeface="黑体" panose="02010609060101010101" pitchFamily="49" charset="-122"/>
                <a:ea typeface="黑体" panose="02010609060101010101" pitchFamily="49" charset="-122"/>
              </a:rPr>
              <a:t>得合人心</a:t>
            </a:r>
            <a:endParaRPr lang="en-US" altLang="zh-CN" sz="2000" b="1" dirty="0" smtClean="0">
              <a:solidFill>
                <a:srgbClr val="000000"/>
              </a:solidFill>
              <a:latin typeface="黑体" panose="02010609060101010101" pitchFamily="49" charset="-122"/>
              <a:ea typeface="黑体" panose="02010609060101010101" pitchFamily="49" charset="-122"/>
            </a:endParaRPr>
          </a:p>
          <a:p>
            <a:pPr fontAlgn="base">
              <a:spcBef>
                <a:spcPct val="0"/>
              </a:spcBef>
              <a:spcAft>
                <a:spcPct val="0"/>
              </a:spcAft>
            </a:pPr>
            <a:r>
              <a:rPr lang="zh-CN" altLang="en-US" sz="2000" b="1" dirty="0" smtClean="0">
                <a:solidFill>
                  <a:srgbClr val="000000"/>
                </a:solidFill>
                <a:latin typeface="黑体" panose="02010609060101010101" pitchFamily="49" charset="-122"/>
                <a:ea typeface="黑体" panose="02010609060101010101" pitchFamily="49" charset="-122"/>
              </a:rPr>
              <a:t>内在动机</a:t>
            </a:r>
            <a:endParaRPr lang="en-US" altLang="zh-CN" sz="2000" b="1" dirty="0" smtClean="0">
              <a:solidFill>
                <a:srgbClr val="000000"/>
              </a:solidFill>
              <a:latin typeface="黑体" panose="02010609060101010101" pitchFamily="49" charset="-122"/>
              <a:ea typeface="黑体" panose="02010609060101010101" pitchFamily="49" charset="-122"/>
            </a:endParaRPr>
          </a:p>
        </p:txBody>
      </p:sp>
      <p:sp>
        <p:nvSpPr>
          <p:cNvPr id="13" name="左右箭头 12"/>
          <p:cNvSpPr/>
          <p:nvPr/>
        </p:nvSpPr>
        <p:spPr bwMode="auto">
          <a:xfrm>
            <a:off x="3941415" y="3850209"/>
            <a:ext cx="3473523" cy="576064"/>
          </a:xfrm>
          <a:prstGeom prst="leftRightArrow">
            <a:avLst/>
          </a:prstGeom>
          <a:solidFill>
            <a:schemeClr val="accent1"/>
          </a:solidFill>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sz="2400" b="1">
              <a:solidFill>
                <a:srgbClr val="000000"/>
              </a:solidFill>
              <a:latin typeface="黑体" panose="02010609060101010101" pitchFamily="49" charset="-122"/>
              <a:ea typeface="黑体" panose="02010609060101010101" pitchFamily="49" charset="-122"/>
            </a:endParaRPr>
          </a:p>
        </p:txBody>
      </p:sp>
      <p:grpSp>
        <p:nvGrpSpPr>
          <p:cNvPr id="17" name="组合 16"/>
          <p:cNvGrpSpPr/>
          <p:nvPr/>
        </p:nvGrpSpPr>
        <p:grpSpPr>
          <a:xfrm>
            <a:off x="1885527" y="5354376"/>
            <a:ext cx="8623492" cy="1295080"/>
            <a:chOff x="475827" y="5354376"/>
            <a:chExt cx="8623492" cy="1295080"/>
          </a:xfrm>
        </p:grpSpPr>
        <p:sp>
          <p:nvSpPr>
            <p:cNvPr id="14" name="TextBox 11"/>
            <p:cNvSpPr txBox="1"/>
            <p:nvPr/>
          </p:nvSpPr>
          <p:spPr>
            <a:xfrm>
              <a:off x="1193048" y="5371255"/>
              <a:ext cx="7906271" cy="1200329"/>
            </a:xfrm>
            <a:prstGeom prst="rect">
              <a:avLst/>
            </a:prstGeom>
            <a:noFill/>
          </p:spPr>
          <p:txBody>
            <a:bodyPr wrap="square" rtlCol="0">
              <a:spAutoFit/>
            </a:bodyPr>
            <a:lstStyle/>
            <a:p>
              <a:pPr lvl="1" algn="ctr" fontAlgn="base">
                <a:lnSpc>
                  <a:spcPct val="150000"/>
                </a:lnSpc>
                <a:spcBef>
                  <a:spcPct val="0"/>
                </a:spcBef>
                <a:spcAft>
                  <a:spcPct val="0"/>
                </a:spcAft>
              </a:pPr>
              <a:r>
                <a:rPr lang="zh-CN" altLang="en-US" sz="2400" b="1" dirty="0" smtClean="0">
                  <a:solidFill>
                    <a:srgbClr val="000000"/>
                  </a:solidFill>
                  <a:latin typeface="黑体" panose="02010609060101010101" pitchFamily="49" charset="-122"/>
                  <a:ea typeface="黑体" panose="02010609060101010101" pitchFamily="49" charset="-122"/>
                </a:rPr>
                <a:t>做</a:t>
              </a:r>
              <a:r>
                <a:rPr lang="zh-CN" altLang="en-US" sz="2400" b="1" dirty="0">
                  <a:solidFill>
                    <a:srgbClr val="000000"/>
                  </a:solidFill>
                  <a:latin typeface="黑体" panose="02010609060101010101" pitchFamily="49" charset="-122"/>
                  <a:ea typeface="黑体" panose="02010609060101010101" pitchFamily="49" charset="-122"/>
                </a:rPr>
                <a:t>一件什么样的事情可以让我们足慰平生？</a:t>
              </a:r>
              <a:endParaRPr lang="en-US" altLang="zh-CN" sz="2400" b="1" dirty="0">
                <a:solidFill>
                  <a:srgbClr val="000000"/>
                </a:solidFill>
                <a:latin typeface="黑体" panose="02010609060101010101" pitchFamily="49" charset="-122"/>
                <a:ea typeface="黑体" panose="02010609060101010101" pitchFamily="49" charset="-122"/>
              </a:endParaRPr>
            </a:p>
            <a:p>
              <a:pPr lvl="1" algn="ctr" fontAlgn="base">
                <a:lnSpc>
                  <a:spcPct val="150000"/>
                </a:lnSpc>
                <a:spcBef>
                  <a:spcPct val="0"/>
                </a:spcBef>
                <a:spcAft>
                  <a:spcPct val="0"/>
                </a:spcAft>
              </a:pPr>
              <a:r>
                <a:rPr lang="zh-CN" altLang="en-US" sz="2400" b="1" dirty="0">
                  <a:solidFill>
                    <a:srgbClr val="000000"/>
                  </a:solidFill>
                  <a:latin typeface="黑体" panose="02010609060101010101" pitchFamily="49" charset="-122"/>
                  <a:ea typeface="黑体" panose="02010609060101010101" pitchFamily="49" charset="-122"/>
                </a:rPr>
                <a:t>如何点燃员工的内在动机？</a:t>
              </a:r>
              <a:endParaRPr lang="en-US" altLang="zh-CN" sz="2400" b="1" dirty="0">
                <a:solidFill>
                  <a:srgbClr val="000000"/>
                </a:solidFill>
                <a:latin typeface="黑体" panose="02010609060101010101" pitchFamily="49" charset="-122"/>
                <a:ea typeface="黑体" panose="02010609060101010101" pitchFamily="49" charset="-122"/>
              </a:endParaRPr>
            </a:p>
          </p:txBody>
        </p:sp>
        <p:sp>
          <p:nvSpPr>
            <p:cNvPr id="15" name="矩形 14"/>
            <p:cNvSpPr/>
            <p:nvPr/>
          </p:nvSpPr>
          <p:spPr bwMode="auto">
            <a:xfrm>
              <a:off x="475827" y="5354376"/>
              <a:ext cx="7906271" cy="1295080"/>
            </a:xfrm>
            <a:prstGeom prst="rect">
              <a:avLst/>
            </a:prstGeom>
            <a:noFill/>
            <a:ln w="19050" cap="flat" cmpd="sng" algn="ctr">
              <a:solidFill>
                <a:srgbClr val="C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grpSp>
      <p:sp>
        <p:nvSpPr>
          <p:cNvPr id="2" name="矩形 1"/>
          <p:cNvSpPr/>
          <p:nvPr/>
        </p:nvSpPr>
        <p:spPr>
          <a:xfrm>
            <a:off x="2313628" y="4630221"/>
            <a:ext cx="1422184" cy="461665"/>
          </a:xfrm>
          <a:prstGeom prst="rect">
            <a:avLst/>
          </a:prstGeom>
        </p:spPr>
        <p:txBody>
          <a:bodyPr wrap="none">
            <a:spAutoFit/>
          </a:bodyPr>
          <a:lstStyle/>
          <a:p>
            <a:pPr fontAlgn="base">
              <a:spcBef>
                <a:spcPts val="1200"/>
              </a:spcBef>
              <a:spcAft>
                <a:spcPct val="0"/>
              </a:spcAft>
            </a:pPr>
            <a:r>
              <a:rPr lang="zh-CN" altLang="en-US" sz="2400" b="1" dirty="0">
                <a:solidFill>
                  <a:srgbClr val="000000"/>
                </a:solidFill>
                <a:latin typeface="黑体" panose="02010609060101010101" pitchFamily="49" charset="-122"/>
                <a:ea typeface="黑体" panose="02010609060101010101" pitchFamily="49" charset="-122"/>
              </a:rPr>
              <a:t>点燃自己</a:t>
            </a:r>
          </a:p>
        </p:txBody>
      </p:sp>
      <p:sp>
        <p:nvSpPr>
          <p:cNvPr id="3" name="矩形 2"/>
          <p:cNvSpPr/>
          <p:nvPr/>
        </p:nvSpPr>
        <p:spPr>
          <a:xfrm>
            <a:off x="7798816" y="4630221"/>
            <a:ext cx="1422184" cy="461665"/>
          </a:xfrm>
          <a:prstGeom prst="rect">
            <a:avLst/>
          </a:prstGeom>
        </p:spPr>
        <p:txBody>
          <a:bodyPr wrap="none">
            <a:spAutoFit/>
          </a:bodyPr>
          <a:lstStyle/>
          <a:p>
            <a:pPr fontAlgn="base">
              <a:spcBef>
                <a:spcPts val="1200"/>
              </a:spcBef>
              <a:spcAft>
                <a:spcPct val="0"/>
              </a:spcAft>
            </a:pPr>
            <a:r>
              <a:rPr lang="zh-CN" altLang="en-US" sz="2400" b="1" dirty="0">
                <a:solidFill>
                  <a:srgbClr val="000000"/>
                </a:solidFill>
                <a:latin typeface="黑体" panose="02010609060101010101" pitchFamily="49" charset="-122"/>
                <a:ea typeface="黑体" panose="02010609060101010101" pitchFamily="49" charset="-122"/>
              </a:rPr>
              <a:t>点燃他人</a:t>
            </a:r>
          </a:p>
        </p:txBody>
      </p:sp>
      <p:pic>
        <p:nvPicPr>
          <p:cNvPr id="18" name="Picture 10"/>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3628" y="5420162"/>
            <a:ext cx="812799" cy="1199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1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p:bldP spid="12" grpId="0"/>
      <p:bldP spid="13" grpId="0" animBg="1"/>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10126693" y="6578934"/>
            <a:ext cx="732367" cy="260350"/>
          </a:xfrm>
        </p:spPr>
        <p:txBody>
          <a:bodyPr/>
          <a:lstStyle/>
          <a:p>
            <a:pPr>
              <a:defRPr/>
            </a:pPr>
            <a:fld id="{5FEE97AD-95F6-41E6-89B2-945AD8887DF6}" type="slidenum">
              <a:rPr lang="en-US" altLang="zh-CN" smtClean="0">
                <a:solidFill>
                  <a:srgbClr val="000000">
                    <a:lumMod val="65000"/>
                    <a:lumOff val="35000"/>
                  </a:srgbClr>
                </a:solidFill>
              </a:rPr>
              <a:t>7</a:t>
            </a:fld>
            <a:endParaRPr lang="en-US" altLang="zh-CN" dirty="0">
              <a:solidFill>
                <a:srgbClr val="000000">
                  <a:lumMod val="65000"/>
                  <a:lumOff val="35000"/>
                </a:srgbClr>
              </a:solidFill>
            </a:endParaRPr>
          </a:p>
        </p:txBody>
      </p:sp>
      <p:sp>
        <p:nvSpPr>
          <p:cNvPr id="14" name="标题 1"/>
          <p:cNvSpPr txBox="1"/>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panose="020B0604020202020204" pitchFamily="34" charset="0"/>
                <a:ea typeface="黑体" panose="02010609060101010101" pitchFamily="2" charset="-122"/>
              </a:defRPr>
            </a:lvl2pPr>
            <a:lvl3pPr algn="r" rtl="0" eaLnBrk="0" fontAlgn="base" hangingPunct="0">
              <a:spcBef>
                <a:spcPct val="0"/>
              </a:spcBef>
              <a:spcAft>
                <a:spcPct val="0"/>
              </a:spcAft>
              <a:defRPr sz="2800" b="1">
                <a:solidFill>
                  <a:schemeClr val="bg1"/>
                </a:solidFill>
                <a:latin typeface="Arial" panose="020B0604020202020204" pitchFamily="34" charset="0"/>
                <a:ea typeface="黑体" panose="02010609060101010101" pitchFamily="2" charset="-122"/>
              </a:defRPr>
            </a:lvl3pPr>
            <a:lvl4pPr algn="r" rtl="0" eaLnBrk="0" fontAlgn="base" hangingPunct="0">
              <a:spcBef>
                <a:spcPct val="0"/>
              </a:spcBef>
              <a:spcAft>
                <a:spcPct val="0"/>
              </a:spcAft>
              <a:defRPr sz="2800" b="1">
                <a:solidFill>
                  <a:schemeClr val="bg1"/>
                </a:solidFill>
                <a:latin typeface="Arial" panose="020B0604020202020204" pitchFamily="34" charset="0"/>
                <a:ea typeface="黑体" panose="02010609060101010101" pitchFamily="2" charset="-122"/>
              </a:defRPr>
            </a:lvl4pPr>
            <a:lvl5pPr algn="r" rtl="0" eaLnBrk="0" fontAlgn="base" hangingPunct="0">
              <a:spcBef>
                <a:spcPct val="0"/>
              </a:spcBef>
              <a:spcAft>
                <a:spcPct val="0"/>
              </a:spcAft>
              <a:defRPr sz="2800" b="1">
                <a:solidFill>
                  <a:schemeClr val="bg1"/>
                </a:solidFill>
                <a:latin typeface="Arial" panose="020B0604020202020204" pitchFamily="34" charset="0"/>
                <a:ea typeface="黑体" panose="02010609060101010101" pitchFamily="2" charset="-122"/>
              </a:defRPr>
            </a:lvl5pPr>
            <a:lvl6pPr marL="457200" algn="r" rtl="0" fontAlgn="base">
              <a:spcBef>
                <a:spcPct val="0"/>
              </a:spcBef>
              <a:spcAft>
                <a:spcPct val="0"/>
              </a:spcAft>
              <a:defRPr sz="2800" b="1">
                <a:solidFill>
                  <a:schemeClr val="bg1"/>
                </a:solidFill>
                <a:latin typeface="Arial" panose="020B0604020202020204" pitchFamily="34" charset="0"/>
                <a:ea typeface="黑体" panose="02010609060101010101" pitchFamily="2" charset="-122"/>
              </a:defRPr>
            </a:lvl6pPr>
            <a:lvl7pPr marL="914400" algn="r" rtl="0" fontAlgn="base">
              <a:spcBef>
                <a:spcPct val="0"/>
              </a:spcBef>
              <a:spcAft>
                <a:spcPct val="0"/>
              </a:spcAft>
              <a:defRPr sz="2800" b="1">
                <a:solidFill>
                  <a:schemeClr val="bg1"/>
                </a:solidFill>
                <a:latin typeface="Arial" panose="020B0604020202020204" pitchFamily="34" charset="0"/>
                <a:ea typeface="黑体" panose="02010609060101010101" pitchFamily="2" charset="-122"/>
              </a:defRPr>
            </a:lvl7pPr>
            <a:lvl8pPr marL="1371600" algn="r" rtl="0" fontAlgn="base">
              <a:spcBef>
                <a:spcPct val="0"/>
              </a:spcBef>
              <a:spcAft>
                <a:spcPct val="0"/>
              </a:spcAft>
              <a:defRPr sz="2800" b="1">
                <a:solidFill>
                  <a:schemeClr val="bg1"/>
                </a:solidFill>
                <a:latin typeface="Arial" panose="020B0604020202020204" pitchFamily="34" charset="0"/>
                <a:ea typeface="黑体" panose="02010609060101010101" pitchFamily="2" charset="-122"/>
              </a:defRPr>
            </a:lvl8pPr>
            <a:lvl9pPr marL="1828800" algn="r" rtl="0" fontAlgn="base">
              <a:spcBef>
                <a:spcPct val="0"/>
              </a:spcBef>
              <a:spcAft>
                <a:spcPct val="0"/>
              </a:spcAft>
              <a:defRPr sz="2800" b="1">
                <a:solidFill>
                  <a:schemeClr val="bg1"/>
                </a:solidFill>
                <a:latin typeface="Arial" panose="020B0604020202020204" pitchFamily="34" charset="0"/>
                <a:ea typeface="黑体" panose="02010609060101010101" pitchFamily="2" charset="-122"/>
              </a:defRPr>
            </a:lvl9pPr>
          </a:lstStyle>
          <a:p>
            <a:pPr eaLnBrk="1" hangingPunct="1"/>
            <a:r>
              <a:rPr lang="en-US" altLang="zh-CN" kern="0" dirty="0" smtClean="0">
                <a:latin typeface="黑体" panose="02010609060101010101" pitchFamily="2" charset="-122"/>
                <a:ea typeface="黑体" panose="02010609060101010101" pitchFamily="2" charset="-122"/>
              </a:rPr>
              <a:t>FLOW</a:t>
            </a:r>
            <a:r>
              <a:rPr lang="zh-CN" altLang="en-US" kern="0" dirty="0" smtClean="0">
                <a:latin typeface="黑体" panose="02010609060101010101" pitchFamily="2" charset="-122"/>
                <a:ea typeface="黑体" panose="02010609060101010101" pitchFamily="2" charset="-122"/>
              </a:rPr>
              <a:t>与幸福</a:t>
            </a:r>
          </a:p>
        </p:txBody>
      </p:sp>
      <p:cxnSp>
        <p:nvCxnSpPr>
          <p:cNvPr id="23" name="直接箭头连接符 22"/>
          <p:cNvCxnSpPr/>
          <p:nvPr/>
        </p:nvCxnSpPr>
        <p:spPr bwMode="auto">
          <a:xfrm>
            <a:off x="6437706" y="3780313"/>
            <a:ext cx="3781230" cy="0"/>
          </a:xfrm>
          <a:prstGeom prst="straightConnector1">
            <a:avLst/>
          </a:prstGeom>
          <a:solidFill>
            <a:schemeClr val="accent1"/>
          </a:solidFill>
          <a:ln w="9525" cap="flat" cmpd="sng" algn="ctr">
            <a:solidFill>
              <a:schemeClr val="tx2"/>
            </a:solidFill>
            <a:prstDash val="solid"/>
            <a:round/>
            <a:headEnd type="none" w="med" len="med"/>
            <a:tailEnd type="triangle" w="med" len="med"/>
          </a:ln>
          <a:effectLst>
            <a:outerShdw blurRad="50800" dist="38100" dir="2700000" algn="tl" rotWithShape="0">
              <a:prstClr val="black">
                <a:alpha val="40000"/>
              </a:prstClr>
            </a:outerShdw>
          </a:effectLst>
        </p:spPr>
      </p:cxnSp>
      <p:cxnSp>
        <p:nvCxnSpPr>
          <p:cNvPr id="24" name="直接箭头连接符 23"/>
          <p:cNvCxnSpPr>
            <a:endCxn id="26" idx="2"/>
          </p:cNvCxnSpPr>
          <p:nvPr/>
        </p:nvCxnSpPr>
        <p:spPr bwMode="auto">
          <a:xfrm flipV="1">
            <a:off x="8328320" y="1729695"/>
            <a:ext cx="1" cy="399703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a:outerShdw blurRad="50800" dist="38100" dir="2700000" algn="tl" rotWithShape="0">
              <a:prstClr val="black">
                <a:alpha val="40000"/>
              </a:prstClr>
            </a:outerShdw>
          </a:effectLst>
        </p:spPr>
      </p:cxnSp>
      <p:sp>
        <p:nvSpPr>
          <p:cNvPr id="25" name="TextBox 21"/>
          <p:cNvSpPr txBox="1"/>
          <p:nvPr/>
        </p:nvSpPr>
        <p:spPr>
          <a:xfrm>
            <a:off x="9123409" y="2207806"/>
            <a:ext cx="902811" cy="523220"/>
          </a:xfrm>
          <a:prstGeom prst="rect">
            <a:avLst/>
          </a:prstGeom>
          <a:noFill/>
        </p:spPr>
        <p:txBody>
          <a:bodyPr wrap="none" rtlCol="0">
            <a:spAutoFit/>
          </a:bodyPr>
          <a:lstStyle/>
          <a:p>
            <a:pPr algn="ctr" fontAlgn="base">
              <a:spcBef>
                <a:spcPct val="0"/>
              </a:spcBef>
              <a:spcAft>
                <a:spcPct val="0"/>
              </a:spcAft>
            </a:pPr>
            <a:r>
              <a:rPr lang="zh-CN" altLang="en-US" sz="2800" b="1" dirty="0">
                <a:solidFill>
                  <a:srgbClr val="FF0000"/>
                </a:solidFill>
                <a:latin typeface="黑体" panose="02010609060101010101" pitchFamily="2" charset="-122"/>
                <a:ea typeface="黑体" panose="02010609060101010101" pitchFamily="2" charset="-122"/>
                <a:cs typeface="方正中等线简体" panose="03000509000000000000" charset="-122"/>
              </a:rPr>
              <a:t>幸福</a:t>
            </a:r>
          </a:p>
        </p:txBody>
      </p:sp>
      <p:sp>
        <p:nvSpPr>
          <p:cNvPr id="26" name="TextBox 22"/>
          <p:cNvSpPr txBox="1"/>
          <p:nvPr/>
        </p:nvSpPr>
        <p:spPr>
          <a:xfrm>
            <a:off x="7977904" y="1329585"/>
            <a:ext cx="700833" cy="400110"/>
          </a:xfrm>
          <a:prstGeom prst="rect">
            <a:avLst/>
          </a:prstGeom>
          <a:noFill/>
        </p:spPr>
        <p:txBody>
          <a:bodyPr wrap="none" rtlCol="0">
            <a:spAutoFit/>
          </a:bodyPr>
          <a:lstStyle/>
          <a:p>
            <a:pPr fontAlgn="base">
              <a:spcBef>
                <a:spcPct val="0"/>
              </a:spcBef>
              <a:spcAft>
                <a:spcPct val="0"/>
              </a:spcAft>
            </a:pPr>
            <a:r>
              <a:rPr lang="zh-CN" altLang="en-US" sz="2000" b="1" dirty="0">
                <a:solidFill>
                  <a:srgbClr val="000000"/>
                </a:solidFill>
                <a:latin typeface="黑体" panose="02010609060101010101" pitchFamily="2" charset="-122"/>
                <a:ea typeface="黑体" panose="02010609060101010101" pitchFamily="2" charset="-122"/>
              </a:rPr>
              <a:t>未来</a:t>
            </a:r>
          </a:p>
        </p:txBody>
      </p:sp>
      <p:sp>
        <p:nvSpPr>
          <p:cNvPr id="27" name="TextBox 23"/>
          <p:cNvSpPr txBox="1"/>
          <p:nvPr/>
        </p:nvSpPr>
        <p:spPr>
          <a:xfrm>
            <a:off x="10233314" y="3487020"/>
            <a:ext cx="492443" cy="648072"/>
          </a:xfrm>
          <a:prstGeom prst="rect">
            <a:avLst/>
          </a:prstGeom>
          <a:noFill/>
        </p:spPr>
        <p:txBody>
          <a:bodyPr vert="eaVert" wrap="square" rtlCol="0">
            <a:spAutoFit/>
          </a:bodyPr>
          <a:lstStyle/>
          <a:p>
            <a:pPr fontAlgn="base">
              <a:spcBef>
                <a:spcPct val="0"/>
              </a:spcBef>
              <a:spcAft>
                <a:spcPct val="0"/>
              </a:spcAft>
            </a:pPr>
            <a:r>
              <a:rPr lang="zh-CN" altLang="en-US" sz="2000" b="1" dirty="0">
                <a:solidFill>
                  <a:srgbClr val="000000"/>
                </a:solidFill>
                <a:latin typeface="黑体" panose="02010609060101010101" pitchFamily="2" charset="-122"/>
                <a:ea typeface="黑体" panose="02010609060101010101" pitchFamily="2" charset="-122"/>
              </a:rPr>
              <a:t>当下</a:t>
            </a:r>
          </a:p>
        </p:txBody>
      </p:sp>
      <p:sp>
        <p:nvSpPr>
          <p:cNvPr id="28" name="TextBox 25"/>
          <p:cNvSpPr txBox="1"/>
          <p:nvPr/>
        </p:nvSpPr>
        <p:spPr>
          <a:xfrm>
            <a:off x="6775420" y="2438639"/>
            <a:ext cx="1217000" cy="400110"/>
          </a:xfrm>
          <a:prstGeom prst="rect">
            <a:avLst/>
          </a:prstGeom>
          <a:noFill/>
        </p:spPr>
        <p:txBody>
          <a:bodyPr wrap="none" rtlCol="0">
            <a:spAutoFit/>
          </a:bodyPr>
          <a:lstStyle/>
          <a:p>
            <a:pPr algn="ctr" fontAlgn="base">
              <a:spcBef>
                <a:spcPct val="0"/>
              </a:spcBef>
              <a:spcAft>
                <a:spcPct val="0"/>
              </a:spcAft>
            </a:pPr>
            <a:r>
              <a:rPr lang="zh-CN" altLang="en-US" sz="2000" b="1" dirty="0">
                <a:solidFill>
                  <a:srgbClr val="000000"/>
                </a:solidFill>
                <a:latin typeface="黑体" panose="02010609060101010101" pitchFamily="2" charset="-122"/>
                <a:ea typeface="黑体" panose="02010609060101010101" pitchFamily="2" charset="-122"/>
              </a:rPr>
              <a:t>忙碌奔波</a:t>
            </a:r>
          </a:p>
        </p:txBody>
      </p:sp>
      <p:sp>
        <p:nvSpPr>
          <p:cNvPr id="29" name="TextBox 26"/>
          <p:cNvSpPr txBox="1"/>
          <p:nvPr/>
        </p:nvSpPr>
        <p:spPr>
          <a:xfrm>
            <a:off x="8678737" y="4625072"/>
            <a:ext cx="1217000" cy="400110"/>
          </a:xfrm>
          <a:prstGeom prst="rect">
            <a:avLst/>
          </a:prstGeom>
          <a:noFill/>
        </p:spPr>
        <p:txBody>
          <a:bodyPr wrap="none" rtlCol="0">
            <a:spAutoFit/>
          </a:bodyPr>
          <a:lstStyle/>
          <a:p>
            <a:pPr algn="ctr" fontAlgn="base">
              <a:spcBef>
                <a:spcPct val="0"/>
              </a:spcBef>
              <a:spcAft>
                <a:spcPct val="0"/>
              </a:spcAft>
            </a:pPr>
            <a:r>
              <a:rPr lang="zh-CN" altLang="en-US" sz="2000" b="1" dirty="0">
                <a:solidFill>
                  <a:srgbClr val="000000"/>
                </a:solidFill>
                <a:latin typeface="黑体" panose="02010609060101010101" pitchFamily="2" charset="-122"/>
                <a:ea typeface="黑体" panose="02010609060101010101" pitchFamily="2" charset="-122"/>
              </a:rPr>
              <a:t>享乐主义</a:t>
            </a:r>
          </a:p>
        </p:txBody>
      </p:sp>
      <p:cxnSp>
        <p:nvCxnSpPr>
          <p:cNvPr id="33" name="直接箭头连接符 32"/>
          <p:cNvCxnSpPr/>
          <p:nvPr/>
        </p:nvCxnSpPr>
        <p:spPr bwMode="auto">
          <a:xfrm rot="5400000">
            <a:off x="8352091" y="5321550"/>
            <a:ext cx="0" cy="2208790"/>
          </a:xfrm>
          <a:prstGeom prst="straightConnector1">
            <a:avLst/>
          </a:prstGeom>
          <a:solidFill>
            <a:schemeClr val="accent1"/>
          </a:solidFill>
          <a:ln w="25400" cap="flat" cmpd="sng" algn="ctr">
            <a:solidFill>
              <a:srgbClr val="C00000"/>
            </a:solidFill>
            <a:prstDash val="solid"/>
            <a:round/>
            <a:headEnd type="none" w="med" len="med"/>
            <a:tailEnd type="none" w="med" len="med"/>
          </a:ln>
          <a:effectLst>
            <a:outerShdw blurRad="50800" dist="38100" algn="l" rotWithShape="0">
              <a:prstClr val="black">
                <a:alpha val="40000"/>
              </a:prstClr>
            </a:outerShdw>
          </a:effectLst>
        </p:spPr>
      </p:cxnSp>
      <p:sp>
        <p:nvSpPr>
          <p:cNvPr id="2" name="文本框 1"/>
          <p:cNvSpPr txBox="1"/>
          <p:nvPr/>
        </p:nvSpPr>
        <p:spPr>
          <a:xfrm>
            <a:off x="7081825" y="5892280"/>
            <a:ext cx="2492990" cy="707886"/>
          </a:xfrm>
          <a:prstGeom prst="rect">
            <a:avLst/>
          </a:prstGeom>
          <a:noFill/>
        </p:spPr>
        <p:txBody>
          <a:bodyPr wrap="none" rtlCol="0">
            <a:spAutoFit/>
          </a:bodyPr>
          <a:lstStyle/>
          <a:p>
            <a:r>
              <a:rPr lang="zh-CN" altLang="en-US" sz="2000" b="1" smtClean="0">
                <a:solidFill>
                  <a:srgbClr val="000000"/>
                </a:solidFill>
                <a:latin typeface="黑体" panose="02010609060101010101" pitchFamily="2" charset="-122"/>
                <a:ea typeface="黑体" panose="02010609060101010101" pitchFamily="2" charset="-122"/>
              </a:rPr>
              <a:t>沙哈尔：幸福</a:t>
            </a:r>
            <a:r>
              <a:rPr lang="zh-CN" altLang="en-US" sz="2000" b="1" dirty="0">
                <a:solidFill>
                  <a:srgbClr val="000000"/>
                </a:solidFill>
                <a:latin typeface="黑体" panose="02010609060101010101" pitchFamily="2" charset="-122"/>
                <a:ea typeface="黑体" panose="02010609060101010101" pitchFamily="2" charset="-122"/>
              </a:rPr>
              <a:t>的</a:t>
            </a:r>
            <a:r>
              <a:rPr lang="zh-CN" altLang="en-US" sz="2000" b="1" dirty="0" smtClean="0">
                <a:solidFill>
                  <a:srgbClr val="000000"/>
                </a:solidFill>
                <a:latin typeface="黑体" panose="02010609060101010101" pitchFamily="2" charset="-122"/>
                <a:ea typeface="黑体" panose="02010609060101010101" pitchFamily="2" charset="-122"/>
              </a:rPr>
              <a:t>方法</a:t>
            </a:r>
            <a:endParaRPr lang="zh-CN" altLang="en-US" sz="2000" b="1" dirty="0">
              <a:solidFill>
                <a:srgbClr val="000000"/>
              </a:solidFill>
              <a:latin typeface="黑体" panose="02010609060101010101" pitchFamily="2" charset="-122"/>
              <a:ea typeface="黑体" panose="02010609060101010101" pitchFamily="2" charset="-122"/>
            </a:endParaRPr>
          </a:p>
          <a:p>
            <a:endParaRPr lang="zh-CN" altLang="en-US" sz="2000" dirty="0"/>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t="5445"/>
          <a:stretch>
            <a:fillRect/>
          </a:stretch>
        </p:blipFill>
        <p:spPr>
          <a:xfrm>
            <a:off x="1604037" y="1700866"/>
            <a:ext cx="1934508" cy="2323550"/>
          </a:xfrm>
          <a:prstGeom prst="rect">
            <a:avLst/>
          </a:prstGeom>
        </p:spPr>
      </p:pic>
      <p:sp>
        <p:nvSpPr>
          <p:cNvPr id="35" name="TextBox 13"/>
          <p:cNvSpPr txBox="1"/>
          <p:nvPr/>
        </p:nvSpPr>
        <p:spPr>
          <a:xfrm>
            <a:off x="1679853" y="5000355"/>
            <a:ext cx="3139121" cy="461665"/>
          </a:xfrm>
          <a:prstGeom prst="rect">
            <a:avLst/>
          </a:prstGeom>
          <a:noFill/>
        </p:spPr>
        <p:txBody>
          <a:bodyPr wrap="square" rtlCol="0">
            <a:spAutoFit/>
          </a:bodyPr>
          <a:lstStyle/>
          <a:p>
            <a:pPr fontAlgn="base">
              <a:spcBef>
                <a:spcPct val="0"/>
              </a:spcBef>
              <a:spcAft>
                <a:spcPct val="0"/>
              </a:spcAft>
            </a:pPr>
            <a:r>
              <a:rPr lang="zh-CN" altLang="en-US" sz="2400" b="1" dirty="0" smtClean="0">
                <a:latin typeface="黑体" panose="02010609060101010101" pitchFamily="2" charset="-122"/>
                <a:ea typeface="黑体" panose="02010609060101010101" pitchFamily="2" charset="-122"/>
                <a:cs typeface="方正中等线简体" panose="03000509000000000000" charset="-122"/>
              </a:rPr>
              <a:t>“过程</a:t>
            </a:r>
            <a:r>
              <a:rPr lang="zh-CN" altLang="en-US" sz="2400" b="1" dirty="0">
                <a:latin typeface="黑体" panose="02010609060101010101" pitchFamily="2" charset="-122"/>
                <a:ea typeface="黑体" panose="02010609060101010101" pitchFamily="2" charset="-122"/>
                <a:cs typeface="方正中等线简体" panose="03000509000000000000" charset="-122"/>
              </a:rPr>
              <a:t>即是奖励</a:t>
            </a:r>
            <a:r>
              <a:rPr lang="zh-CN" altLang="en-US" sz="2400" b="1" dirty="0" smtClean="0">
                <a:latin typeface="黑体" panose="02010609060101010101" pitchFamily="2" charset="-122"/>
                <a:ea typeface="黑体" panose="02010609060101010101" pitchFamily="2" charset="-122"/>
                <a:cs typeface="方正中等线简体" panose="03000509000000000000" charset="-122"/>
              </a:rPr>
              <a:t>！”</a:t>
            </a:r>
            <a:endParaRPr lang="zh-CN" altLang="en-US" sz="2400" b="1" dirty="0">
              <a:latin typeface="黑体" panose="02010609060101010101" pitchFamily="2" charset="-122"/>
              <a:ea typeface="黑体" panose="02010609060101010101" pitchFamily="2" charset="-122"/>
              <a:cs typeface="方正中等线简体" panose="03000509000000000000" charset="-122"/>
            </a:endParaRPr>
          </a:p>
        </p:txBody>
      </p:sp>
      <p:cxnSp>
        <p:nvCxnSpPr>
          <p:cNvPr id="36" name="直接连接符 36"/>
          <p:cNvCxnSpPr/>
          <p:nvPr/>
        </p:nvCxnSpPr>
        <p:spPr bwMode="auto">
          <a:xfrm>
            <a:off x="1719819" y="4870169"/>
            <a:ext cx="1910550" cy="0"/>
          </a:xfrm>
          <a:prstGeom prst="line">
            <a:avLst/>
          </a:prstGeom>
          <a:ln w="47625" cmpd="thickThin">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7" name="直接连接符 37"/>
          <p:cNvCxnSpPr/>
          <p:nvPr/>
        </p:nvCxnSpPr>
        <p:spPr bwMode="auto">
          <a:xfrm>
            <a:off x="3015219" y="6145954"/>
            <a:ext cx="1975757" cy="0"/>
          </a:xfrm>
          <a:prstGeom prst="line">
            <a:avLst/>
          </a:prstGeom>
          <a:ln w="47625" cmpd="thinThick">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38" name="TextBox 13"/>
          <p:cNvSpPr txBox="1"/>
          <p:nvPr/>
        </p:nvSpPr>
        <p:spPr>
          <a:xfrm>
            <a:off x="2958731" y="5592206"/>
            <a:ext cx="1475084" cy="400110"/>
          </a:xfrm>
          <a:prstGeom prst="rect">
            <a:avLst/>
          </a:prstGeom>
          <a:noFill/>
        </p:spPr>
        <p:txBody>
          <a:bodyPr wrap="none" rtlCol="0">
            <a:spAutoFit/>
          </a:bodyPr>
          <a:lstStyle/>
          <a:p>
            <a:pPr fontAlgn="base">
              <a:spcBef>
                <a:spcPct val="0"/>
              </a:spcBef>
              <a:spcAft>
                <a:spcPct val="0"/>
              </a:spcAft>
            </a:pPr>
            <a:r>
              <a:rPr lang="en-US" altLang="zh-CN" sz="2000" b="1" dirty="0" smtClean="0">
                <a:latin typeface="黑体" panose="02010609060101010101" pitchFamily="2" charset="-122"/>
                <a:ea typeface="黑体" panose="02010609060101010101" pitchFamily="2" charset="-122"/>
                <a:cs typeface="方正中等线简体" panose="03000509000000000000" charset="-122"/>
              </a:rPr>
              <a:t>——</a:t>
            </a:r>
            <a:r>
              <a:rPr lang="zh-CN" altLang="en-US" sz="2000" b="1" dirty="0" smtClean="0">
                <a:latin typeface="黑体" panose="02010609060101010101" pitchFamily="2" charset="-122"/>
                <a:ea typeface="黑体" panose="02010609060101010101" pitchFamily="2" charset="-122"/>
                <a:cs typeface="方正中等线简体" panose="03000509000000000000" charset="-122"/>
              </a:rPr>
              <a:t>乔布斯</a:t>
            </a:r>
            <a:endParaRPr lang="zh-CN" altLang="en-US" sz="2000" b="1" dirty="0">
              <a:latin typeface="黑体" panose="02010609060101010101" pitchFamily="2" charset="-122"/>
              <a:ea typeface="黑体" panose="02010609060101010101" pitchFamily="2" charset="-122"/>
              <a:cs typeface="方正中等线简体" panose="03000509000000000000" charset="-122"/>
            </a:endParaRPr>
          </a:p>
        </p:txBody>
      </p:sp>
      <p:sp>
        <p:nvSpPr>
          <p:cNvPr id="19" name="文本框 18"/>
          <p:cNvSpPr txBox="1"/>
          <p:nvPr/>
        </p:nvSpPr>
        <p:spPr>
          <a:xfrm>
            <a:off x="8542659" y="2873666"/>
            <a:ext cx="2262158" cy="646331"/>
          </a:xfrm>
          <a:prstGeom prst="rect">
            <a:avLst/>
          </a:prstGeom>
          <a:noFill/>
        </p:spPr>
        <p:txBody>
          <a:bodyPr wrap="none" rtlCol="0">
            <a:spAutoFit/>
          </a:bodyPr>
          <a:lstStyle/>
          <a:p>
            <a:r>
              <a:rPr kumimoji="1" lang="zh-CN" altLang="en-US" b="1" dirty="0" smtClean="0">
                <a:solidFill>
                  <a:srgbClr val="FF0000"/>
                </a:solidFill>
                <a:latin typeface="+mj-ea"/>
                <a:ea typeface="+mj-ea"/>
              </a:rPr>
              <a:t>既有未来的意义感，</a:t>
            </a:r>
            <a:endParaRPr kumimoji="1" lang="en-US" altLang="zh-CN" b="1" dirty="0" smtClean="0">
              <a:solidFill>
                <a:srgbClr val="FF0000"/>
              </a:solidFill>
              <a:latin typeface="+mj-ea"/>
              <a:ea typeface="+mj-ea"/>
            </a:endParaRPr>
          </a:p>
          <a:p>
            <a:r>
              <a:rPr kumimoji="1" lang="zh-CN" altLang="en-US" b="1" dirty="0" smtClean="0">
                <a:solidFill>
                  <a:srgbClr val="FF0000"/>
                </a:solidFill>
                <a:latin typeface="+mj-ea"/>
                <a:ea typeface="+mj-ea"/>
              </a:rPr>
              <a:t>又有当下的快乐感！</a:t>
            </a:r>
            <a:endParaRPr kumimoji="1" lang="zh-CN" altLang="en-US" b="1" dirty="0">
              <a:solidFill>
                <a:srgbClr val="FF0000"/>
              </a:solidFill>
              <a:latin typeface="+mj-ea"/>
              <a:ea typeface="+mj-ea"/>
            </a:endParaRPr>
          </a:p>
        </p:txBody>
      </p:sp>
      <p:sp>
        <p:nvSpPr>
          <p:cNvPr id="4" name="文本框 3"/>
          <p:cNvSpPr txBox="1"/>
          <p:nvPr/>
        </p:nvSpPr>
        <p:spPr>
          <a:xfrm>
            <a:off x="6423318" y="4430354"/>
            <a:ext cx="1864613" cy="646331"/>
          </a:xfrm>
          <a:prstGeom prst="rect">
            <a:avLst/>
          </a:prstGeom>
          <a:noFill/>
        </p:spPr>
        <p:txBody>
          <a:bodyPr wrap="none" rtlCol="0">
            <a:spAutoFit/>
          </a:bodyPr>
          <a:lstStyle/>
          <a:p>
            <a:pPr algn="ctr"/>
            <a:r>
              <a:rPr kumimoji="1" lang="zh-CN" altLang="en-US" dirty="0" smtClean="0"/>
              <a:t>野心</a:t>
            </a:r>
            <a:r>
              <a:rPr kumimoji="1" lang="en-US" altLang="zh-CN" dirty="0" smtClean="0"/>
              <a:t>vs.</a:t>
            </a:r>
            <a:r>
              <a:rPr kumimoji="1" lang="zh-CN" altLang="en-US" dirty="0" smtClean="0"/>
              <a:t>热爱</a:t>
            </a:r>
            <a:endParaRPr kumimoji="1" lang="en-US" altLang="zh-CN" dirty="0" smtClean="0"/>
          </a:p>
          <a:p>
            <a:pPr algn="ctr"/>
            <a:r>
              <a:rPr kumimoji="1" lang="zh-CN" altLang="en-US" dirty="0" smtClean="0"/>
              <a:t>多巴胺</a:t>
            </a:r>
            <a:r>
              <a:rPr kumimoji="1" lang="en-US" altLang="zh-CN" dirty="0" smtClean="0"/>
              <a:t>vs.</a:t>
            </a:r>
            <a:r>
              <a:rPr kumimoji="1" lang="zh-CN" altLang="en-US" dirty="0" smtClean="0"/>
              <a:t>安多酚</a:t>
            </a:r>
            <a:endParaRPr kumimoji="1" lang="zh-CN" altLang="en-US" dirty="0"/>
          </a:p>
        </p:txBody>
      </p:sp>
    </p:spTree>
    <p:extLst>
      <p:ext uri="{BB962C8B-B14F-4D97-AF65-F5344CB8AC3E}">
        <p14:creationId xmlns:p14="http://schemas.microsoft.com/office/powerpoint/2010/main" val="492550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par>
                                <p:cTn id="15" presetID="10"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10" presetClass="entr" presetSubtype="0" fill="hold"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70</a:t>
            </a:fld>
            <a:endParaRPr lang="en-US" altLang="zh-CN">
              <a:solidFill>
                <a:srgbClr val="000000">
                  <a:lumMod val="65000"/>
                  <a:lumOff val="35000"/>
                </a:srgbClr>
              </a:solidFill>
            </a:endParaRPr>
          </a:p>
        </p:txBody>
      </p:sp>
      <p:sp>
        <p:nvSpPr>
          <p:cNvPr id="5" name="Rectangle 5"/>
          <p:cNvSpPr/>
          <p:nvPr/>
        </p:nvSpPr>
        <p:spPr>
          <a:xfrm>
            <a:off x="0" y="1026000"/>
            <a:ext cx="4333876" cy="5832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nl-B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endParaRPr lang="nl-BE" b="1">
              <a:solidFill>
                <a:srgbClr val="FFFFFF"/>
              </a:solidFill>
            </a:endParaRPr>
          </a:p>
        </p:txBody>
      </p:sp>
      <p:sp>
        <p:nvSpPr>
          <p:cNvPr id="6" name="Rectangle 2"/>
          <p:cNvSpPr>
            <a:spLocks noChangeArrowheads="1"/>
          </p:cNvSpPr>
          <p:nvPr/>
        </p:nvSpPr>
        <p:spPr bwMode="auto">
          <a:xfrm>
            <a:off x="660121" y="4327526"/>
            <a:ext cx="2702062" cy="84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lnSpc>
                <a:spcPct val="150000"/>
              </a:lnSpc>
              <a:spcBef>
                <a:spcPct val="0"/>
              </a:spcBef>
              <a:spcAft>
                <a:spcPct val="0"/>
              </a:spcAft>
            </a:pPr>
            <a:r>
              <a:rPr lang="zh-CN" altLang="en-US" sz="2400" b="1" dirty="0" smtClean="0">
                <a:solidFill>
                  <a:srgbClr val="000000"/>
                </a:solidFill>
                <a:latin typeface="楷体" panose="02010609060101010101" pitchFamily="49" charset="-122"/>
                <a:ea typeface="楷体" panose="02010609060101010101" pitchFamily="49" charset="-122"/>
              </a:rPr>
              <a:t>康德（</a:t>
            </a:r>
            <a:r>
              <a:rPr lang="en-US" altLang="zh-CN" sz="2400" b="1" dirty="0" smtClean="0">
                <a:solidFill>
                  <a:srgbClr val="000000"/>
                </a:solidFill>
                <a:latin typeface="楷体" panose="02010609060101010101" pitchFamily="49" charset="-122"/>
                <a:ea typeface="楷体" panose="02010609060101010101" pitchFamily="49" charset="-122"/>
              </a:rPr>
              <a:t>1724-1804</a:t>
            </a:r>
            <a:r>
              <a:rPr lang="zh-CN" altLang="en-US" sz="2400" b="1" dirty="0" smtClean="0">
                <a:solidFill>
                  <a:srgbClr val="000000"/>
                </a:solidFill>
                <a:latin typeface="楷体" panose="02010609060101010101" pitchFamily="49" charset="-122"/>
                <a:ea typeface="楷体" panose="02010609060101010101" pitchFamily="49" charset="-122"/>
              </a:rPr>
              <a:t>）</a:t>
            </a:r>
            <a:endParaRPr lang="zh-CN" altLang="en-US" sz="2400" b="1" dirty="0">
              <a:solidFill>
                <a:srgbClr val="000000"/>
              </a:solidFill>
              <a:latin typeface="楷体" panose="02010609060101010101" pitchFamily="49" charset="-122"/>
              <a:ea typeface="楷体" panose="02010609060101010101" pitchFamily="49" charset="-122"/>
            </a:endParaRPr>
          </a:p>
        </p:txBody>
      </p:sp>
      <p:sp>
        <p:nvSpPr>
          <p:cNvPr id="7" name="Text Box 4"/>
          <p:cNvSpPr txBox="1">
            <a:spLocks noChangeArrowheads="1"/>
          </p:cNvSpPr>
          <p:nvPr/>
        </p:nvSpPr>
        <p:spPr bwMode="auto">
          <a:xfrm>
            <a:off x="4845051" y="2011363"/>
            <a:ext cx="5934075" cy="30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fontAlgn="base" hangingPunct="1">
              <a:spcBef>
                <a:spcPct val="0"/>
              </a:spcBef>
              <a:spcAft>
                <a:spcPct val="0"/>
              </a:spcAft>
            </a:pPr>
            <a:r>
              <a:rPr lang="zh-CN" altLang="zh-CN" sz="3200" b="1" dirty="0">
                <a:solidFill>
                  <a:srgbClr val="000000"/>
                </a:solidFill>
                <a:latin typeface="楷体" pitchFamily="49" charset="-122"/>
                <a:ea typeface="楷体" pitchFamily="49" charset="-122"/>
              </a:rPr>
              <a:t>有两种东西，我们愈是时常反覆思索，它们就愈是给人的心灵灌注了时时翻新、有加无已的赞叹和敬畏</a:t>
            </a:r>
            <a:r>
              <a:rPr lang="en-US" altLang="zh-CN" sz="3200" b="1" dirty="0">
                <a:solidFill>
                  <a:srgbClr val="000000"/>
                </a:solidFill>
                <a:latin typeface="楷体" pitchFamily="49" charset="-122"/>
                <a:ea typeface="楷体" pitchFamily="49" charset="-122"/>
              </a:rPr>
              <a:t> </a:t>
            </a:r>
            <a:r>
              <a:rPr lang="zh-CN" altLang="en-US" sz="3200" b="1" dirty="0">
                <a:solidFill>
                  <a:srgbClr val="000000"/>
                </a:solidFill>
                <a:latin typeface="楷体" pitchFamily="49" charset="-122"/>
                <a:ea typeface="楷体" pitchFamily="49" charset="-122"/>
              </a:rPr>
              <a:t>：</a:t>
            </a:r>
            <a:endParaRPr lang="en-US" altLang="zh-CN" sz="3200" b="1" dirty="0">
              <a:solidFill>
                <a:srgbClr val="000000"/>
              </a:solidFill>
              <a:latin typeface="楷体" pitchFamily="49" charset="-122"/>
              <a:ea typeface="楷体" pitchFamily="49" charset="-122"/>
            </a:endParaRPr>
          </a:p>
          <a:p>
            <a:pPr eaLnBrk="1" fontAlgn="base" hangingPunct="1">
              <a:spcBef>
                <a:spcPct val="0"/>
              </a:spcBef>
              <a:spcAft>
                <a:spcPct val="0"/>
              </a:spcAft>
            </a:pPr>
            <a:endParaRPr lang="en-US" altLang="zh-CN" sz="3200" b="1" dirty="0">
              <a:solidFill>
                <a:srgbClr val="000000"/>
              </a:solidFill>
              <a:latin typeface="楷体" pitchFamily="49" charset="-122"/>
              <a:ea typeface="楷体" pitchFamily="49" charset="-122"/>
            </a:endParaRPr>
          </a:p>
          <a:p>
            <a:pPr eaLnBrk="1" fontAlgn="base" hangingPunct="1">
              <a:spcBef>
                <a:spcPct val="0"/>
              </a:spcBef>
              <a:spcAft>
                <a:spcPct val="0"/>
              </a:spcAft>
            </a:pPr>
            <a:r>
              <a:rPr lang="zh-CN" altLang="zh-CN" sz="3200" b="1" dirty="0">
                <a:solidFill>
                  <a:srgbClr val="FF0000"/>
                </a:solidFill>
                <a:latin typeface="黑体" panose="02010609060101010101" pitchFamily="49" charset="-122"/>
                <a:ea typeface="黑体" panose="02010609060101010101" pitchFamily="49" charset="-122"/>
              </a:rPr>
              <a:t>头顶的星空和心中的道德法则。</a:t>
            </a:r>
            <a:endParaRPr lang="en-US" altLang="zh-CN" sz="3200" b="1" dirty="0">
              <a:solidFill>
                <a:srgbClr val="FF0000"/>
              </a:solidFill>
              <a:latin typeface="黑体" panose="02010609060101010101" pitchFamily="49" charset="-122"/>
              <a:ea typeface="黑体" panose="02010609060101010101" pitchFamily="49" charset="-122"/>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930" y="1103823"/>
            <a:ext cx="3452883" cy="3028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6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88" name="Text Box 9"/>
          <p:cNvSpPr txBox="1">
            <a:spLocks noChangeArrowheads="1"/>
          </p:cNvSpPr>
          <p:nvPr/>
        </p:nvSpPr>
        <p:spPr bwMode="auto">
          <a:xfrm>
            <a:off x="4224977" y="3452220"/>
            <a:ext cx="188922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a:solidFill>
                  <a:srgbClr val="000000"/>
                </a:solidFill>
                <a:latin typeface="黑体" panose="02010609060101010101" pitchFamily="49" charset="-122"/>
                <a:ea typeface="黑体" panose="02010609060101010101" pitchFamily="49" charset="-122"/>
              </a:rPr>
              <a:t>案例</a:t>
            </a:r>
            <a:r>
              <a:rPr lang="zh-CN" altLang="en-US" sz="3200" b="1" dirty="0" smtClean="0">
                <a:solidFill>
                  <a:srgbClr val="000000"/>
                </a:solidFill>
                <a:latin typeface="黑体" panose="02010609060101010101" pitchFamily="49" charset="-122"/>
                <a:ea typeface="黑体" panose="02010609060101010101" pitchFamily="49" charset="-122"/>
              </a:rPr>
              <a:t>解析</a:t>
            </a:r>
            <a:endParaRPr lang="en-US" altLang="zh-CN" sz="3200" b="1" dirty="0">
              <a:solidFill>
                <a:srgbClr val="000000"/>
              </a:solidFill>
              <a:latin typeface="黑体" panose="02010609060101010101" pitchFamily="49" charset="-122"/>
              <a:ea typeface="黑体" panose="02010609060101010101" pitchFamily="49" charset="-122"/>
            </a:endParaRPr>
          </a:p>
        </p:txBody>
      </p:sp>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931493" y="212639"/>
            <a:ext cx="612668" cy="1015663"/>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6000" b="1" dirty="0" smtClean="0">
                <a:solidFill>
                  <a:srgbClr val="969696"/>
                </a:solidFill>
                <a:ea typeface="宋体" pitchFamily="2" charset="-122"/>
              </a:rPr>
              <a:t>2</a:t>
            </a:r>
            <a:endParaRPr lang="en-US" altLang="zh-CN"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5" name="Text Box 9"/>
          <p:cNvSpPr txBox="1">
            <a:spLocks noChangeArrowheads="1"/>
          </p:cNvSpPr>
          <p:nvPr/>
        </p:nvSpPr>
        <p:spPr bwMode="auto">
          <a:xfrm>
            <a:off x="4543426" y="4417277"/>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稻盛和夫的两个故事</a:t>
            </a:r>
            <a:r>
              <a:rPr lang="en-US" altLang="zh-CN" sz="2000" dirty="0" smtClean="0">
                <a:solidFill>
                  <a:srgbClr val="000000"/>
                </a:solidFill>
                <a:latin typeface="黑体" panose="02010609060101010101" pitchFamily="49" charset="-122"/>
                <a:ea typeface="黑体" panose="02010609060101010101" pitchFamily="49" charset="-122"/>
              </a:rPr>
              <a:t> </a:t>
            </a:r>
            <a:endParaRPr lang="zh-CN" altLang="en-US" sz="2000" dirty="0">
              <a:solidFill>
                <a:srgbClr val="000000"/>
              </a:solidFill>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Picture 5" descr="和君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8582" y="-86"/>
            <a:ext cx="2122488"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147217"/>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72</a:t>
            </a:fld>
            <a:endParaRPr lang="en-US" altLang="zh-CN">
              <a:solidFill>
                <a:srgbClr val="000000">
                  <a:lumMod val="65000"/>
                  <a:lumOff val="35000"/>
                </a:srgbClr>
              </a:solidFill>
            </a:endParaRPr>
          </a:p>
        </p:txBody>
      </p:sp>
      <p:sp>
        <p:nvSpPr>
          <p:cNvPr id="5" name="标题 1"/>
          <p:cNvSpPr txBox="1">
            <a:spLocks/>
          </p:cNvSpPr>
          <p:nvPr/>
        </p:nvSpPr>
        <p:spPr bwMode="auto">
          <a:xfrm>
            <a:off x="431235" y="14836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smtClean="0"/>
              <a:t>目录</a:t>
            </a:r>
            <a:endParaRPr lang="zh-CN" altLang="en-US" kern="0" dirty="0" smtClean="0">
              <a:latin typeface="黑体" pitchFamily="49" charset="-122"/>
              <a:ea typeface="黑体" pitchFamily="49" charset="-122"/>
            </a:endParaRPr>
          </a:p>
        </p:txBody>
      </p:sp>
      <p:sp>
        <p:nvSpPr>
          <p:cNvPr id="7" name="Rectangle 3"/>
          <p:cNvSpPr txBox="1">
            <a:spLocks noChangeArrowheads="1"/>
          </p:cNvSpPr>
          <p:nvPr/>
        </p:nvSpPr>
        <p:spPr bwMode="auto">
          <a:xfrm>
            <a:off x="4995885" y="1659903"/>
            <a:ext cx="517681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0" indent="0">
              <a:buClrTx/>
              <a:buNone/>
            </a:pPr>
            <a:r>
              <a:rPr lang="zh-CN" altLang="en-US" sz="2400" dirty="0" smtClean="0">
                <a:latin typeface="黑体" panose="02010609060101010101" pitchFamily="49" charset="-122"/>
                <a:ea typeface="黑体" panose="02010609060101010101" pitchFamily="49" charset="-122"/>
              </a:rPr>
              <a:t>稻盛和夫的两个故事</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957785" y="2180181"/>
            <a:ext cx="6238684" cy="0"/>
          </a:xfrm>
          <a:prstGeom prst="line">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4" name="Rectangle 3"/>
          <p:cNvSpPr txBox="1">
            <a:spLocks noChangeArrowheads="1"/>
          </p:cNvSpPr>
          <p:nvPr/>
        </p:nvSpPr>
        <p:spPr bwMode="auto">
          <a:xfrm>
            <a:off x="5379585" y="2562523"/>
            <a:ext cx="5816884" cy="323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457200" indent="-457200">
              <a:buClrTx/>
            </a:pPr>
            <a:r>
              <a:rPr lang="zh-CN" altLang="en-US" sz="2400" dirty="0" smtClean="0">
                <a:latin typeface="黑体" panose="02010609060101010101" pitchFamily="49" charset="-122"/>
                <a:ea typeface="黑体" panose="02010609060101010101" pitchFamily="49" charset="-122"/>
              </a:rPr>
              <a:t>稻盛和夫其人</a:t>
            </a:r>
            <a:endParaRPr lang="en-US" altLang="zh-CN" sz="2400" dirty="0" smtClean="0">
              <a:latin typeface="黑体" panose="02010609060101010101" pitchFamily="49" charset="-122"/>
              <a:ea typeface="黑体" panose="02010609060101010101" pitchFamily="49" charset="-122"/>
            </a:endParaRPr>
          </a:p>
          <a:p>
            <a:pPr marL="457200" indent="-457200">
              <a:buClrTx/>
            </a:pPr>
            <a:r>
              <a:rPr lang="zh-CN" altLang="en-US" sz="2400" dirty="0">
                <a:latin typeface="黑体" panose="02010609060101010101" pitchFamily="49" charset="-122"/>
                <a:ea typeface="黑体" panose="02010609060101010101" pitchFamily="49" charset="-122"/>
              </a:rPr>
              <a:t>故事一：新员工的联名</a:t>
            </a:r>
            <a:r>
              <a:rPr lang="zh-CN" altLang="en-US" sz="2400" dirty="0" smtClean="0">
                <a:latin typeface="黑体" panose="02010609060101010101" pitchFamily="49" charset="-122"/>
                <a:ea typeface="黑体" panose="02010609060101010101" pitchFamily="49" charset="-122"/>
              </a:rPr>
              <a:t>状</a:t>
            </a:r>
            <a:endParaRPr lang="en-US" altLang="zh-CN" sz="2400" dirty="0" smtClean="0">
              <a:latin typeface="黑体" panose="02010609060101010101" pitchFamily="49" charset="-122"/>
              <a:ea typeface="黑体" panose="02010609060101010101" pitchFamily="49" charset="-122"/>
            </a:endParaRPr>
          </a:p>
          <a:p>
            <a:pPr marL="895350" indent="-438150">
              <a:buClrTx/>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启示与思考</a:t>
            </a:r>
            <a:endParaRPr lang="en-US" altLang="zh-CN" sz="2000" dirty="0">
              <a:latin typeface="黑体" panose="02010609060101010101" pitchFamily="49" charset="-122"/>
              <a:ea typeface="黑体" panose="02010609060101010101" pitchFamily="49" charset="-122"/>
            </a:endParaRPr>
          </a:p>
          <a:p>
            <a:pPr marL="457200" indent="-457200">
              <a:buClrTx/>
            </a:pPr>
            <a:r>
              <a:rPr lang="zh-CN" altLang="en-US" sz="2400" dirty="0">
                <a:latin typeface="黑体" panose="02010609060101010101" pitchFamily="49" charset="-122"/>
                <a:ea typeface="黑体" panose="02010609060101010101" pitchFamily="49" charset="-122"/>
              </a:rPr>
              <a:t>故事二：作为人，何谓正确？</a:t>
            </a:r>
            <a:endParaRPr lang="en-US" altLang="zh-CN" sz="2400" dirty="0">
              <a:latin typeface="黑体" panose="02010609060101010101" pitchFamily="49" charset="-122"/>
              <a:ea typeface="黑体" panose="02010609060101010101" pitchFamily="49" charset="-122"/>
            </a:endParaRPr>
          </a:p>
          <a:p>
            <a:pPr marL="895350" indent="-438150">
              <a:buClrTx/>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启示与思考</a:t>
            </a:r>
            <a:endParaRPr lang="en-US" altLang="zh-CN" sz="2000" dirty="0">
              <a:latin typeface="黑体" panose="02010609060101010101" pitchFamily="49" charset="-122"/>
              <a:ea typeface="黑体" panose="02010609060101010101" pitchFamily="49" charset="-122"/>
            </a:endParaRPr>
          </a:p>
          <a:p>
            <a:pPr marL="457200" indent="-457200">
              <a:buClrTx/>
            </a:pPr>
            <a:r>
              <a:rPr lang="zh-CN" altLang="en-US" sz="2400" dirty="0" smtClean="0">
                <a:latin typeface="黑体" panose="02010609060101010101" pitchFamily="49" charset="-122"/>
                <a:ea typeface="黑体" panose="02010609060101010101" pitchFamily="49" charset="-122"/>
              </a:rPr>
              <a:t>小结</a:t>
            </a:r>
            <a:endParaRPr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053822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73</a:t>
            </a:fld>
            <a:endParaRPr lang="en-US" altLang="zh-CN">
              <a:solidFill>
                <a:srgbClr val="000000">
                  <a:lumMod val="65000"/>
                  <a:lumOff val="35000"/>
                </a:srgbClr>
              </a:solidFill>
            </a:endParaRPr>
          </a:p>
        </p:txBody>
      </p:sp>
      <p:sp>
        <p:nvSpPr>
          <p:cNvPr id="21" name="内容占位符 2"/>
          <p:cNvSpPr>
            <a:spLocks noGrp="1"/>
          </p:cNvSpPr>
          <p:nvPr>
            <p:ph idx="1"/>
          </p:nvPr>
        </p:nvSpPr>
        <p:spPr>
          <a:xfrm>
            <a:off x="431371" y="1290637"/>
            <a:ext cx="11343217" cy="4881563"/>
          </a:xfrm>
        </p:spPr>
        <p:txBody>
          <a:bodyPr/>
          <a:lstStyle/>
          <a:p>
            <a:pPr marL="457200" indent="-457200">
              <a:lnSpc>
                <a:spcPct val="150000"/>
              </a:lnSpc>
              <a:spcBef>
                <a:spcPts val="1800"/>
              </a:spcBef>
              <a:buClr>
                <a:schemeClr val="tx1"/>
              </a:buClr>
            </a:pPr>
            <a:r>
              <a:rPr lang="zh-CN" altLang="en-US" sz="2400" dirty="0" smtClean="0">
                <a:solidFill>
                  <a:srgbClr val="FF0000"/>
                </a:solidFill>
                <a:latin typeface="黑体" panose="02010609060101010101" pitchFamily="49" charset="-122"/>
                <a:ea typeface="黑体" panose="02010609060101010101" pitchFamily="49" charset="-122"/>
              </a:rPr>
              <a:t>企业家：</a:t>
            </a:r>
            <a:r>
              <a:rPr lang="zh-CN" altLang="en-US" sz="2000" dirty="0">
                <a:latin typeface="黑体" panose="02010609060101010101" pitchFamily="49" charset="-122"/>
                <a:ea typeface="黑体" panose="02010609060101010101" pitchFamily="49" charset="-122"/>
              </a:rPr>
              <a:t>白手起家创建京瓷和</a:t>
            </a:r>
            <a:r>
              <a:rPr lang="en-US" altLang="zh-CN" sz="2000" dirty="0">
                <a:latin typeface="黑体" panose="02010609060101010101" pitchFamily="49" charset="-122"/>
                <a:ea typeface="黑体" panose="02010609060101010101" pitchFamily="49" charset="-122"/>
              </a:rPr>
              <a:t>KDDI</a:t>
            </a:r>
            <a:r>
              <a:rPr lang="zh-CN" altLang="en-US" sz="2000" dirty="0">
                <a:latin typeface="黑体" panose="02010609060101010101" pitchFamily="49" charset="-122"/>
                <a:ea typeface="黑体" panose="02010609060101010101" pitchFamily="49" charset="-122"/>
              </a:rPr>
              <a:t>两家世界</a:t>
            </a:r>
            <a:r>
              <a:rPr lang="en-US" altLang="zh-CN" sz="2000" dirty="0">
                <a:latin typeface="黑体" panose="02010609060101010101" pitchFamily="49" charset="-122"/>
                <a:ea typeface="黑体" panose="02010609060101010101" pitchFamily="49" charset="-122"/>
              </a:rPr>
              <a:t>500</a:t>
            </a:r>
            <a:r>
              <a:rPr lang="zh-CN" altLang="en-US" sz="2000" dirty="0">
                <a:latin typeface="黑体" panose="02010609060101010101" pitchFamily="49" charset="-122"/>
                <a:ea typeface="黑体" panose="02010609060101010101" pitchFamily="49" charset="-122"/>
              </a:rPr>
              <a:t>强企业，</a:t>
            </a:r>
            <a:r>
              <a:rPr lang="en-US" altLang="zh-CN" sz="2000" dirty="0">
                <a:latin typeface="黑体" panose="02010609060101010101" pitchFamily="49" charset="-122"/>
                <a:ea typeface="黑体" panose="02010609060101010101" pitchFamily="49" charset="-122"/>
              </a:rPr>
              <a:t>2010</a:t>
            </a:r>
            <a:r>
              <a:rPr lang="zh-CN" altLang="en-US" sz="2000" dirty="0">
                <a:latin typeface="黑体" panose="02010609060101010101" pitchFamily="49" charset="-122"/>
                <a:ea typeface="黑体" panose="02010609060101010101" pitchFamily="49" charset="-122"/>
              </a:rPr>
              <a:t>年</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月又临危受命出任破产重组的日航董事长，引领日航浴火</a:t>
            </a:r>
            <a:r>
              <a:rPr lang="zh-CN" altLang="en-US" sz="2000" dirty="0" smtClean="0">
                <a:latin typeface="黑体" panose="02010609060101010101" pitchFamily="49" charset="-122"/>
                <a:ea typeface="黑体" panose="02010609060101010101" pitchFamily="49" charset="-122"/>
              </a:rPr>
              <a:t>重生。</a:t>
            </a:r>
            <a:endParaRPr lang="en-US" altLang="zh-CN" sz="2000" dirty="0">
              <a:latin typeface="黑体" panose="02010609060101010101" pitchFamily="49" charset="-122"/>
              <a:ea typeface="黑体" panose="02010609060101010101" pitchFamily="49" charset="-122"/>
            </a:endParaRPr>
          </a:p>
          <a:p>
            <a:pPr marL="457200" indent="-457200">
              <a:lnSpc>
                <a:spcPct val="150000"/>
              </a:lnSpc>
              <a:spcBef>
                <a:spcPts val="1800"/>
              </a:spcBef>
              <a:buClr>
                <a:schemeClr val="tx1"/>
              </a:buClr>
            </a:pPr>
            <a:r>
              <a:rPr lang="zh-CN" altLang="en-US" sz="2400" dirty="0" smtClean="0">
                <a:solidFill>
                  <a:srgbClr val="FF0000"/>
                </a:solidFill>
                <a:latin typeface="黑体" panose="02010609060101010101" pitchFamily="49" charset="-122"/>
                <a:ea typeface="黑体" panose="02010609060101010101" pitchFamily="49" charset="-122"/>
              </a:rPr>
              <a:t>哲学家：</a:t>
            </a:r>
            <a:r>
              <a:rPr lang="zh-CN" altLang="en-US" sz="2000" dirty="0">
                <a:latin typeface="黑体" panose="02010609060101010101" pitchFamily="49" charset="-122"/>
                <a:ea typeface="黑体" panose="02010609060101010101" pitchFamily="49" charset="-122"/>
              </a:rPr>
              <a:t>创建了京瓷企业哲学，后又被称为稻盛经营哲学，被季羡林先生称为“企业家兼哲学家第一人</a:t>
            </a:r>
            <a:r>
              <a:rPr lang="zh-CN" altLang="en-US" sz="2000" dirty="0" smtClean="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marL="457200" indent="-457200">
              <a:lnSpc>
                <a:spcPct val="150000"/>
              </a:lnSpc>
              <a:spcBef>
                <a:spcPts val="1800"/>
              </a:spcBef>
              <a:buClr>
                <a:schemeClr val="tx1"/>
              </a:buClr>
            </a:pPr>
            <a:r>
              <a:rPr lang="zh-CN" altLang="en-US" sz="2400" dirty="0" smtClean="0">
                <a:solidFill>
                  <a:srgbClr val="FF0000"/>
                </a:solidFill>
                <a:latin typeface="黑体" panose="02010609060101010101" pitchFamily="49" charset="-122"/>
                <a:ea typeface="黑体" panose="02010609060101010101" pitchFamily="49" charset="-122"/>
              </a:rPr>
              <a:t>教育家：</a:t>
            </a:r>
            <a:r>
              <a:rPr lang="en-US" altLang="zh-CN" sz="2000" dirty="0">
                <a:latin typeface="黑体" panose="02010609060101010101" pitchFamily="49" charset="-122"/>
                <a:ea typeface="黑体" panose="02010609060101010101" pitchFamily="49" charset="-122"/>
              </a:rPr>
              <a:t>30</a:t>
            </a:r>
            <a:r>
              <a:rPr lang="zh-CN" altLang="en-US" sz="2000" dirty="0">
                <a:latin typeface="黑体" panose="02010609060101010101" pitchFamily="49" charset="-122"/>
                <a:ea typeface="黑体" panose="02010609060101010101" pitchFamily="49" charset="-122"/>
              </a:rPr>
              <a:t>年前设立“盛和塾”，</a:t>
            </a:r>
            <a:r>
              <a:rPr lang="zh-CN" altLang="en-US" sz="2000" dirty="0" smtClean="0">
                <a:latin typeface="黑体" panose="02010609060101010101" pitchFamily="49" charset="-122"/>
                <a:ea typeface="黑体" panose="02010609060101010101" pitchFamily="49" charset="-122"/>
              </a:rPr>
              <a:t>成为</a:t>
            </a:r>
            <a:r>
              <a:rPr lang="en-US" altLang="zh-CN" sz="2000" dirty="0">
                <a:latin typeface="黑体" panose="02010609060101010101" pitchFamily="49" charset="-122"/>
                <a:ea typeface="黑体" panose="02010609060101010101" pitchFamily="49" charset="-122"/>
              </a:rPr>
              <a:t>9</a:t>
            </a:r>
            <a:r>
              <a:rPr lang="en-US" altLang="zh-CN" sz="2000" dirty="0" smtClean="0">
                <a:latin typeface="黑体" panose="02010609060101010101" pitchFamily="49" charset="-122"/>
                <a:ea typeface="黑体" panose="02010609060101010101" pitchFamily="49" charset="-122"/>
              </a:rPr>
              <a:t>000</a:t>
            </a:r>
            <a:r>
              <a:rPr lang="zh-CN" altLang="en-US" sz="2000" dirty="0">
                <a:latin typeface="黑体" panose="02010609060101010101" pitchFamily="49" charset="-122"/>
                <a:ea typeface="黑体" panose="02010609060101010101" pitchFamily="49" charset="-122"/>
              </a:rPr>
              <a:t>名企业家塾生的人生之</a:t>
            </a:r>
            <a:r>
              <a:rPr lang="zh-CN" altLang="en-US" sz="2000" dirty="0" smtClean="0">
                <a:latin typeface="黑体" panose="02010609060101010101" pitchFamily="49" charset="-122"/>
                <a:ea typeface="黑体" panose="02010609060101010101" pitchFamily="49" charset="-122"/>
              </a:rPr>
              <a:t>师。</a:t>
            </a:r>
            <a:endParaRPr lang="en-US" altLang="zh-CN" b="0" dirty="0" smtClean="0">
              <a:latin typeface="黑体" panose="02010609060101010101" pitchFamily="49" charset="-122"/>
              <a:ea typeface="黑体" panose="02010609060101010101" pitchFamily="49" charset="-122"/>
            </a:endParaRPr>
          </a:p>
          <a:p>
            <a:pPr marL="457200" indent="-457200">
              <a:lnSpc>
                <a:spcPct val="150000"/>
              </a:lnSpc>
              <a:spcBef>
                <a:spcPts val="1800"/>
              </a:spcBef>
              <a:buClr>
                <a:schemeClr val="tx1"/>
              </a:buClr>
            </a:pPr>
            <a:r>
              <a:rPr lang="zh-CN" altLang="en-US" sz="2400" dirty="0" smtClean="0">
                <a:solidFill>
                  <a:srgbClr val="FF0000"/>
                </a:solidFill>
                <a:latin typeface="黑体" panose="02010609060101010101" pitchFamily="49" charset="-122"/>
                <a:ea typeface="黑体" panose="02010609060101010101" pitchFamily="49" charset="-122"/>
              </a:rPr>
              <a:t>科学家：</a:t>
            </a:r>
            <a:r>
              <a:rPr lang="zh-CN" altLang="en-US" sz="2000" dirty="0">
                <a:latin typeface="黑体" panose="02010609060101010101" pitchFamily="49" charset="-122"/>
                <a:ea typeface="黑体" panose="02010609060101010101" pitchFamily="49" charset="-122"/>
              </a:rPr>
              <a:t>发明了京瓷和</a:t>
            </a:r>
            <a:r>
              <a:rPr lang="en-US" altLang="zh-CN" sz="2000" dirty="0">
                <a:latin typeface="黑体" panose="02010609060101010101" pitchFamily="49" charset="-122"/>
                <a:ea typeface="黑体" panose="02010609060101010101" pitchFamily="49" charset="-122"/>
              </a:rPr>
              <a:t>KDDI</a:t>
            </a:r>
            <a:r>
              <a:rPr lang="zh-CN" altLang="en-US" sz="2000" dirty="0">
                <a:latin typeface="黑体" panose="02010609060101010101" pitchFamily="49" charset="-122"/>
                <a:ea typeface="黑体" panose="02010609060101010101" pitchFamily="49" charset="-122"/>
              </a:rPr>
              <a:t>两家企业发展过程中多个创新</a:t>
            </a:r>
            <a:r>
              <a:rPr lang="zh-CN" altLang="en-US" sz="2000" dirty="0" smtClean="0">
                <a:latin typeface="黑体" panose="02010609060101010101" pitchFamily="49" charset="-122"/>
                <a:ea typeface="黑体" panose="02010609060101010101" pitchFamily="49" charset="-122"/>
              </a:rPr>
              <a:t>产品。</a:t>
            </a:r>
            <a:endParaRPr lang="en-US" altLang="zh-CN" sz="2000" dirty="0">
              <a:latin typeface="黑体" panose="02010609060101010101" pitchFamily="49" charset="-122"/>
              <a:ea typeface="黑体" panose="02010609060101010101" pitchFamily="49" charset="-122"/>
            </a:endParaRPr>
          </a:p>
          <a:p>
            <a:pPr marL="457200" indent="-457200">
              <a:lnSpc>
                <a:spcPct val="150000"/>
              </a:lnSpc>
              <a:spcBef>
                <a:spcPts val="1800"/>
              </a:spcBef>
              <a:buClr>
                <a:schemeClr val="tx1"/>
              </a:buClr>
            </a:pPr>
            <a:r>
              <a:rPr lang="zh-CN" altLang="en-US" sz="2400" dirty="0" smtClean="0">
                <a:solidFill>
                  <a:srgbClr val="FF0000"/>
                </a:solidFill>
                <a:latin typeface="黑体" panose="02010609060101010101" pitchFamily="49" charset="-122"/>
                <a:ea typeface="黑体" panose="02010609060101010101" pitchFamily="49" charset="-122"/>
              </a:rPr>
              <a:t>慈善家：</a:t>
            </a:r>
            <a:r>
              <a:rPr lang="en-US" altLang="zh-CN" sz="2000" dirty="0">
                <a:latin typeface="黑体" panose="02010609060101010101" pitchFamily="49" charset="-122"/>
                <a:ea typeface="黑体" panose="02010609060101010101" pitchFamily="49" charset="-122"/>
              </a:rPr>
              <a:t>1984</a:t>
            </a:r>
            <a:r>
              <a:rPr lang="zh-CN" altLang="en-US" sz="2000" dirty="0">
                <a:latin typeface="黑体" panose="02010609060101010101" pitchFamily="49" charset="-122"/>
                <a:ea typeface="黑体" panose="02010609060101010101" pitchFamily="49" charset="-122"/>
              </a:rPr>
              <a:t>年捐资</a:t>
            </a:r>
            <a:r>
              <a:rPr lang="en-US" altLang="zh-CN" sz="2000" dirty="0">
                <a:latin typeface="黑体" panose="02010609060101010101" pitchFamily="49" charset="-122"/>
                <a:ea typeface="黑体" panose="02010609060101010101" pitchFamily="49" charset="-122"/>
              </a:rPr>
              <a:t>410</a:t>
            </a:r>
            <a:r>
              <a:rPr lang="zh-CN" altLang="en-US" sz="2000" dirty="0">
                <a:latin typeface="黑体" panose="02010609060101010101" pitchFamily="49" charset="-122"/>
                <a:ea typeface="黑体" panose="02010609060101010101" pitchFamily="49" charset="-122"/>
              </a:rPr>
              <a:t>亿日元设立</a:t>
            </a:r>
            <a:r>
              <a:rPr lang="zh-CN" altLang="en-US" sz="2000" dirty="0" smtClean="0">
                <a:latin typeface="黑体" panose="02010609060101010101" pitchFamily="49" charset="-122"/>
                <a:ea typeface="黑体" panose="02010609060101010101" pitchFamily="49" charset="-122"/>
              </a:rPr>
              <a:t>“京都奖”。</a:t>
            </a:r>
            <a:endParaRPr lang="zh-CN" altLang="en-US" b="0" dirty="0">
              <a:latin typeface="黑体" panose="02010609060101010101" pitchFamily="49" charset="-122"/>
              <a:ea typeface="黑体" panose="02010609060101010101" pitchFamily="49" charset="-122"/>
            </a:endParaRPr>
          </a:p>
        </p:txBody>
      </p:sp>
      <p:sp>
        <p:nvSpPr>
          <p:cNvPr id="25" name="标题 1"/>
          <p:cNvSpPr txBox="1">
            <a:spLocks/>
          </p:cNvSpPr>
          <p:nvPr/>
        </p:nvSpPr>
        <p:spPr bwMode="auto">
          <a:xfrm>
            <a:off x="431235" y="1674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t>稻盛和夫其人：经营之圣 ，人生之师</a:t>
            </a:r>
            <a:endParaRPr lang="zh-CN" altLang="en-US" kern="0" dirty="0">
              <a:latin typeface="黑体" pitchFamily="49" charset="-122"/>
              <a:ea typeface="黑体" pitchFamily="49" charset="-122"/>
            </a:endParaRPr>
          </a:p>
        </p:txBody>
      </p:sp>
    </p:spTree>
    <p:extLst>
      <p:ext uri="{BB962C8B-B14F-4D97-AF65-F5344CB8AC3E}">
        <p14:creationId xmlns:p14="http://schemas.microsoft.com/office/powerpoint/2010/main" val="23605234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89567" y="2857499"/>
            <a:ext cx="9899651" cy="1524001"/>
          </a:xfrm>
        </p:spPr>
        <p:txBody>
          <a:bodyPr/>
          <a:lstStyle/>
          <a:p>
            <a:pPr marL="723900" indent="-723900">
              <a:lnSpc>
                <a:spcPct val="150000"/>
              </a:lnSpc>
              <a:spcBef>
                <a:spcPts val="2400"/>
              </a:spcBef>
              <a:buClr>
                <a:schemeClr val="tx1"/>
              </a:buClr>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稻盛和夫是通过</a:t>
            </a:r>
            <a:r>
              <a:rPr lang="zh-CN" altLang="en-US" sz="2400" b="1" dirty="0" smtClean="0">
                <a:solidFill>
                  <a:srgbClr val="FF0000"/>
                </a:solidFill>
                <a:latin typeface="黑体" panose="02010609060101010101" pitchFamily="49" charset="-122"/>
                <a:ea typeface="黑体" panose="02010609060101010101" pitchFamily="49" charset="-122"/>
              </a:rPr>
              <a:t>光明大道</a:t>
            </a:r>
            <a:r>
              <a:rPr lang="zh-CN" altLang="en-US" sz="2400" dirty="0" smtClean="0">
                <a:latin typeface="黑体" panose="02010609060101010101" pitchFamily="49" charset="-122"/>
                <a:ea typeface="黑体" panose="02010609060101010101" pitchFamily="49" charset="-122"/>
              </a:rPr>
              <a:t>获得巨大成功的典范；</a:t>
            </a:r>
            <a:endParaRPr lang="en-US" altLang="zh-CN" sz="2400" dirty="0">
              <a:latin typeface="黑体" panose="02010609060101010101" pitchFamily="49" charset="-122"/>
              <a:ea typeface="黑体" panose="02010609060101010101" pitchFamily="49" charset="-122"/>
            </a:endParaRPr>
          </a:p>
          <a:p>
            <a:pPr marL="723900" indent="-723900">
              <a:lnSpc>
                <a:spcPct val="150000"/>
              </a:lnSpc>
              <a:spcBef>
                <a:spcPts val="1200"/>
              </a:spcBef>
              <a:buClr>
                <a:schemeClr val="tx1"/>
              </a:buClr>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稻盛和夫是</a:t>
            </a:r>
            <a:r>
              <a:rPr lang="zh-CN" altLang="en-US" sz="2400" b="1" dirty="0" smtClean="0">
                <a:solidFill>
                  <a:srgbClr val="FF0000"/>
                </a:solidFill>
                <a:latin typeface="黑体" panose="02010609060101010101" pitchFamily="49" charset="-122"/>
                <a:ea typeface="黑体" panose="02010609060101010101" pitchFamily="49" charset="-122"/>
              </a:rPr>
              <a:t>纯粹的理想主义和彻底的现实主义优美结合</a:t>
            </a:r>
            <a:r>
              <a:rPr lang="zh-CN" altLang="en-US" sz="2400" dirty="0" smtClean="0">
                <a:latin typeface="黑体" panose="02010609060101010101" pitchFamily="49" charset="-122"/>
                <a:ea typeface="黑体" panose="02010609060101010101" pitchFamily="49" charset="-122"/>
              </a:rPr>
              <a:t>的典范。</a:t>
            </a:r>
            <a:endParaRPr lang="zh-CN" altLang="en-US"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74</a:t>
            </a:fld>
            <a:endParaRPr lang="en-US" altLang="zh-CN">
              <a:solidFill>
                <a:srgbClr val="000000">
                  <a:lumMod val="65000"/>
                  <a:lumOff val="35000"/>
                </a:srgbClr>
              </a:solidFill>
            </a:endParaRPr>
          </a:p>
        </p:txBody>
      </p:sp>
      <p:sp>
        <p:nvSpPr>
          <p:cNvPr id="6" name="标题 1"/>
          <p:cNvSpPr txBox="1">
            <a:spLocks/>
          </p:cNvSpPr>
          <p:nvPr/>
        </p:nvSpPr>
        <p:spPr bwMode="auto">
          <a:xfrm>
            <a:off x="431235" y="14836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t>稻盛和夫其</a:t>
            </a:r>
            <a:r>
              <a:rPr lang="zh-CN" altLang="en-US" dirty="0" smtClean="0"/>
              <a:t>人</a:t>
            </a:r>
            <a:endParaRPr lang="zh-CN" altLang="en-US" kern="0" dirty="0">
              <a:latin typeface="黑体" pitchFamily="49" charset="-122"/>
              <a:ea typeface="黑体" pitchFamily="49" charset="-122"/>
            </a:endParaRPr>
          </a:p>
        </p:txBody>
      </p:sp>
      <p:cxnSp>
        <p:nvCxnSpPr>
          <p:cNvPr id="7" name="直接连接符 6"/>
          <p:cNvCxnSpPr/>
          <p:nvPr/>
        </p:nvCxnSpPr>
        <p:spPr bwMode="auto">
          <a:xfrm>
            <a:off x="942976" y="2601987"/>
            <a:ext cx="6162674" cy="0"/>
          </a:xfrm>
          <a:prstGeom prst="line">
            <a:avLst/>
          </a:prstGeom>
          <a:ln w="69850" cmpd="thickThin">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8" name="直接连接符 7"/>
          <p:cNvCxnSpPr/>
          <p:nvPr/>
        </p:nvCxnSpPr>
        <p:spPr bwMode="auto">
          <a:xfrm>
            <a:off x="5181600" y="4621288"/>
            <a:ext cx="5907618" cy="0"/>
          </a:xfrm>
          <a:prstGeom prst="line">
            <a:avLst/>
          </a:prstGeom>
          <a:ln w="69850" cmpd="thinThick">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227893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75</a:t>
            </a:fld>
            <a:endParaRPr lang="en-US" altLang="zh-CN">
              <a:solidFill>
                <a:srgbClr val="000000">
                  <a:lumMod val="65000"/>
                  <a:lumOff val="35000"/>
                </a:srgbClr>
              </a:solidFill>
            </a:endParaRPr>
          </a:p>
        </p:txBody>
      </p:sp>
      <p:sp>
        <p:nvSpPr>
          <p:cNvPr id="6" name="标题 1"/>
          <p:cNvSpPr txBox="1">
            <a:spLocks/>
          </p:cNvSpPr>
          <p:nvPr/>
        </p:nvSpPr>
        <p:spPr bwMode="auto">
          <a:xfrm>
            <a:off x="431235" y="14836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smtClean="0"/>
              <a:t>早年的困顿</a:t>
            </a:r>
            <a:endParaRPr lang="zh-CN" altLang="en-US" kern="0" dirty="0">
              <a:latin typeface="黑体" pitchFamily="49" charset="-122"/>
              <a:ea typeface="黑体" pitchFamily="49" charset="-122"/>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700" y="1238250"/>
            <a:ext cx="4929189" cy="4929189"/>
          </a:xfrm>
          <a:prstGeom prst="rect">
            <a:avLst/>
          </a:prstGeom>
        </p:spPr>
      </p:pic>
      <p:sp>
        <p:nvSpPr>
          <p:cNvPr id="12" name="椭圆 11"/>
          <p:cNvSpPr/>
          <p:nvPr/>
        </p:nvSpPr>
        <p:spPr bwMode="auto">
          <a:xfrm>
            <a:off x="7391400" y="5791200"/>
            <a:ext cx="133350" cy="13335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3" name="标题 1"/>
          <p:cNvSpPr txBox="1">
            <a:spLocks/>
          </p:cNvSpPr>
          <p:nvPr/>
        </p:nvSpPr>
        <p:spPr bwMode="auto">
          <a:xfrm>
            <a:off x="6921217" y="5881689"/>
            <a:ext cx="94036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lgn="ctr" eaLnBrk="1" hangingPunct="1"/>
            <a:r>
              <a:rPr lang="zh-CN" altLang="en-US" sz="2000" b="0" dirty="0" smtClean="0">
                <a:solidFill>
                  <a:srgbClr val="FF0000"/>
                </a:solidFill>
              </a:rPr>
              <a:t>鹿儿岛</a:t>
            </a:r>
            <a:endParaRPr lang="zh-CN" altLang="en-US" sz="2000" b="0" kern="0" dirty="0">
              <a:solidFill>
                <a:srgbClr val="FF0000"/>
              </a:solidFill>
              <a:latin typeface="黑体" pitchFamily="49" charset="-122"/>
              <a:ea typeface="黑体" pitchFamily="49" charset="-122"/>
            </a:endParaRPr>
          </a:p>
        </p:txBody>
      </p:sp>
      <p:sp>
        <p:nvSpPr>
          <p:cNvPr id="3" name="内容占位符 2"/>
          <p:cNvSpPr>
            <a:spLocks noGrp="1"/>
          </p:cNvSpPr>
          <p:nvPr>
            <p:ph idx="1"/>
          </p:nvPr>
        </p:nvSpPr>
        <p:spPr>
          <a:xfrm>
            <a:off x="1528234" y="1597027"/>
            <a:ext cx="6529915" cy="4117974"/>
          </a:xfrm>
        </p:spPr>
        <p:txBody>
          <a:bodyPr/>
          <a:lstStyle/>
          <a:p>
            <a:pPr marL="723900" indent="-723900">
              <a:lnSpc>
                <a:spcPct val="150000"/>
              </a:lnSpc>
              <a:buClr>
                <a:schemeClr val="tx1"/>
              </a:buClr>
              <a:buFont typeface="Wingdings" panose="05000000000000000000" pitchFamily="2" charset="2"/>
              <a:buChar char="p"/>
            </a:pPr>
            <a:r>
              <a:rPr lang="en-US" altLang="zh-CN" sz="2400" dirty="0" smtClean="0">
                <a:latin typeface="黑体" panose="02010609060101010101" pitchFamily="49" charset="-122"/>
                <a:ea typeface="黑体" panose="02010609060101010101" pitchFamily="49" charset="-122"/>
              </a:rPr>
              <a:t>1932</a:t>
            </a:r>
            <a:r>
              <a:rPr lang="zh-CN" altLang="en-US" sz="2400" dirty="0" smtClean="0">
                <a:latin typeface="黑体" panose="02010609060101010101" pitchFamily="49" charset="-122"/>
                <a:ea typeface="黑体" panose="02010609060101010101" pitchFamily="49" charset="-122"/>
              </a:rPr>
              <a:t>年，出生于日本鹿儿岛</a:t>
            </a:r>
            <a:r>
              <a:rPr lang="zh-CN" altLang="en-US" sz="2400" dirty="0">
                <a:latin typeface="黑体" panose="02010609060101010101" pitchFamily="49" charset="-122"/>
                <a:ea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rPr>
              <a:t>出身贫困；</a:t>
            </a:r>
            <a:endParaRPr lang="en-US" altLang="zh-CN" sz="2400" dirty="0" smtClean="0">
              <a:latin typeface="黑体" panose="02010609060101010101" pitchFamily="49" charset="-122"/>
              <a:ea typeface="黑体" panose="02010609060101010101" pitchFamily="49" charset="-122"/>
            </a:endParaRPr>
          </a:p>
          <a:p>
            <a:pPr marL="723900" indent="-723900">
              <a:lnSpc>
                <a:spcPct val="150000"/>
              </a:lnSpc>
              <a:buClr>
                <a:schemeClr val="tx1"/>
              </a:buClr>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两次考初中不取，考大阪大学落榜；</a:t>
            </a:r>
            <a:endParaRPr lang="en-US" altLang="zh-CN" sz="2400" dirty="0" smtClean="0">
              <a:latin typeface="黑体" panose="02010609060101010101" pitchFamily="49" charset="-122"/>
              <a:ea typeface="黑体" panose="02010609060101010101" pitchFamily="49" charset="-122"/>
            </a:endParaRPr>
          </a:p>
          <a:p>
            <a:pPr marL="723900" indent="-723900">
              <a:lnSpc>
                <a:spcPct val="150000"/>
              </a:lnSpc>
              <a:buClr>
                <a:schemeClr val="tx1"/>
              </a:buClr>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十三岁患肺结核；</a:t>
            </a:r>
            <a:endParaRPr lang="en-US" altLang="zh-CN" sz="2400" dirty="0" smtClean="0">
              <a:latin typeface="黑体" panose="02010609060101010101" pitchFamily="49" charset="-122"/>
              <a:ea typeface="黑体" panose="02010609060101010101" pitchFamily="49" charset="-122"/>
            </a:endParaRPr>
          </a:p>
          <a:p>
            <a:pPr marL="723900" indent="-723900">
              <a:lnSpc>
                <a:spcPct val="150000"/>
              </a:lnSpc>
              <a:buClr>
                <a:schemeClr val="tx1"/>
              </a:buClr>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家屋被美军炸毁；</a:t>
            </a:r>
            <a:endParaRPr lang="en-US" altLang="zh-CN" sz="2400" dirty="0" smtClean="0">
              <a:latin typeface="黑体" panose="02010609060101010101" pitchFamily="49" charset="-122"/>
              <a:ea typeface="黑体" panose="02010609060101010101" pitchFamily="49" charset="-122"/>
            </a:endParaRPr>
          </a:p>
          <a:p>
            <a:pPr marL="723900" indent="-723900">
              <a:lnSpc>
                <a:spcPct val="150000"/>
              </a:lnSpc>
              <a:buClr>
                <a:schemeClr val="tx1"/>
              </a:buClr>
              <a:buFont typeface="Wingdings" panose="05000000000000000000" pitchFamily="2" charset="2"/>
              <a:buChar char="p"/>
            </a:pPr>
            <a:r>
              <a:rPr lang="zh-CN" altLang="en-US" sz="2400" dirty="0" smtClean="0">
                <a:latin typeface="黑体" panose="02010609060101010101" pitchFamily="49" charset="-122"/>
                <a:ea typeface="黑体" panose="02010609060101010101" pitchFamily="49" charset="-122"/>
              </a:rPr>
              <a:t>毕业即失业，四考不中；</a:t>
            </a:r>
            <a:endParaRPr lang="en-US" altLang="zh-CN" sz="2400" dirty="0" smtClean="0">
              <a:latin typeface="黑体" panose="02010609060101010101" pitchFamily="49" charset="-122"/>
              <a:ea typeface="黑体" panose="02010609060101010101" pitchFamily="49" charset="-122"/>
            </a:endParaRPr>
          </a:p>
          <a:p>
            <a:pPr marL="723900" indent="-723900">
              <a:lnSpc>
                <a:spcPct val="150000"/>
              </a:lnSpc>
              <a:buClr>
                <a:schemeClr val="tx1"/>
              </a:buClr>
              <a:buFont typeface="Wingdings" panose="05000000000000000000" pitchFamily="2" charset="2"/>
              <a:buChar char="p"/>
            </a:pPr>
            <a:r>
              <a:rPr lang="zh-CN" altLang="en-US" sz="2400" dirty="0">
                <a:latin typeface="黑体" panose="02010609060101010101" pitchFamily="49" charset="-122"/>
                <a:ea typeface="黑体" panose="02010609060101010101" pitchFamily="49" charset="-122"/>
              </a:rPr>
              <a:t>进</a:t>
            </a:r>
            <a:r>
              <a:rPr lang="zh-CN" altLang="en-US" sz="2400" dirty="0" smtClean="0">
                <a:latin typeface="黑体" panose="02010609060101010101" pitchFamily="49" charset="-122"/>
                <a:ea typeface="黑体" panose="02010609060101010101" pitchFamily="49" charset="-122"/>
              </a:rPr>
              <a:t>了亏本十年的企业</a:t>
            </a:r>
            <a:r>
              <a:rPr lang="en-US" altLang="zh-CN"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cxnSp>
        <p:nvCxnSpPr>
          <p:cNvPr id="17" name="直接箭头连接符 16"/>
          <p:cNvCxnSpPr/>
          <p:nvPr/>
        </p:nvCxnSpPr>
        <p:spPr bwMode="auto">
          <a:xfrm>
            <a:off x="1123950" y="1771650"/>
            <a:ext cx="0" cy="3733800"/>
          </a:xfrm>
          <a:prstGeom prst="straightConnector1">
            <a:avLst/>
          </a:prstGeom>
          <a:solidFill>
            <a:schemeClr val="accent1"/>
          </a:solidFill>
          <a:ln w="38100" cap="flat" cmpd="sng" algn="ctr">
            <a:gradFill>
              <a:gsLst>
                <a:gs pos="0">
                  <a:srgbClr val="FF0000"/>
                </a:gs>
                <a:gs pos="100000">
                  <a:schemeClr val="tx1"/>
                </a:gs>
                <a:gs pos="35000">
                  <a:srgbClr val="C00000"/>
                </a:gs>
              </a:gsLst>
              <a:lin ang="5400000" scaled="1"/>
            </a:gradFill>
            <a:prstDash val="solid"/>
            <a:round/>
            <a:headEnd type="none" w="med" len="med"/>
            <a:tailEnd type="triangle"/>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27606976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76</a:t>
            </a:fld>
            <a:endParaRPr lang="en-US" altLang="zh-CN">
              <a:solidFill>
                <a:srgbClr val="000000">
                  <a:lumMod val="65000"/>
                  <a:lumOff val="35000"/>
                </a:srgbClr>
              </a:solidFill>
            </a:endParaRPr>
          </a:p>
        </p:txBody>
      </p:sp>
      <p:sp>
        <p:nvSpPr>
          <p:cNvPr id="6" name="圆角矩形 5"/>
          <p:cNvSpPr/>
          <p:nvPr/>
        </p:nvSpPr>
        <p:spPr bwMode="auto">
          <a:xfrm>
            <a:off x="4152149" y="1204770"/>
            <a:ext cx="2579346" cy="5040560"/>
          </a:xfrm>
          <a:prstGeom prst="roundRect">
            <a:avLst/>
          </a:prstGeom>
          <a:noFill/>
          <a:ln w="9525" cap="flat" cmpd="sng" algn="ctr">
            <a:solidFill>
              <a:srgbClr val="C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lang="zh-CN" altLang="en-US" b="1">
              <a:solidFill>
                <a:srgbClr val="000000"/>
              </a:solidFill>
              <a:ea typeface="宋体" pitchFamily="2" charset="-122"/>
            </a:endParaRPr>
          </a:p>
        </p:txBody>
      </p:sp>
      <p:sp>
        <p:nvSpPr>
          <p:cNvPr id="7" name="TextBox 6"/>
          <p:cNvSpPr txBox="1"/>
          <p:nvPr/>
        </p:nvSpPr>
        <p:spPr>
          <a:xfrm>
            <a:off x="4988813" y="5329447"/>
            <a:ext cx="906017" cy="523220"/>
          </a:xfrm>
          <a:prstGeom prst="rect">
            <a:avLst/>
          </a:prstGeom>
          <a:noFill/>
        </p:spPr>
        <p:txBody>
          <a:bodyPr wrap="none" rtlCol="0">
            <a:spAutoFit/>
          </a:bodyPr>
          <a:lstStyle/>
          <a:p>
            <a:r>
              <a:rPr lang="zh-CN" altLang="en-US" sz="2800" b="1" dirty="0">
                <a:solidFill>
                  <a:srgbClr val="FF0000"/>
                </a:solidFill>
                <a:latin typeface="黑体" panose="02010609060101010101" pitchFamily="49" charset="-122"/>
                <a:ea typeface="黑体" panose="02010609060101010101" pitchFamily="49" charset="-122"/>
              </a:rPr>
              <a:t>心法</a:t>
            </a:r>
          </a:p>
        </p:txBody>
      </p:sp>
      <p:sp>
        <p:nvSpPr>
          <p:cNvPr id="3" name="TextBox 2"/>
          <p:cNvSpPr txBox="1"/>
          <p:nvPr/>
        </p:nvSpPr>
        <p:spPr>
          <a:xfrm>
            <a:off x="6916141" y="5235239"/>
            <a:ext cx="2163864" cy="830997"/>
          </a:xfrm>
          <a:prstGeom prst="rect">
            <a:avLst/>
          </a:prstGeom>
          <a:noFill/>
        </p:spPr>
        <p:txBody>
          <a:bodyPr wrap="square" rtlCol="0">
            <a:spAutoFit/>
          </a:bodyPr>
          <a:lstStyle/>
          <a:p>
            <a:pPr algn="ctr"/>
            <a:r>
              <a:rPr lang="zh-CN" altLang="en-US" sz="2400" dirty="0">
                <a:solidFill>
                  <a:srgbClr val="000000"/>
                </a:solidFill>
                <a:latin typeface="黑体" panose="02010609060101010101" pitchFamily="49" charset="-122"/>
                <a:ea typeface="黑体" panose="02010609060101010101" pitchFamily="49" charset="-122"/>
              </a:rPr>
              <a:t>付出不亚于</a:t>
            </a:r>
            <a:r>
              <a:rPr lang="zh-CN" altLang="en-US" sz="2400" dirty="0" smtClean="0">
                <a:solidFill>
                  <a:srgbClr val="000000"/>
                </a:solidFill>
                <a:latin typeface="黑体" panose="02010609060101010101" pitchFamily="49" charset="-122"/>
                <a:ea typeface="黑体" panose="02010609060101010101" pitchFamily="49" charset="-122"/>
              </a:rPr>
              <a:t>任何人</a:t>
            </a:r>
            <a:r>
              <a:rPr lang="zh-CN" altLang="en-US" sz="2400" dirty="0">
                <a:solidFill>
                  <a:srgbClr val="000000"/>
                </a:solidFill>
                <a:latin typeface="黑体" panose="02010609060101010101" pitchFamily="49" charset="-122"/>
                <a:ea typeface="黑体" panose="02010609060101010101" pitchFamily="49" charset="-122"/>
              </a:rPr>
              <a:t>的努力！</a:t>
            </a:r>
          </a:p>
        </p:txBody>
      </p:sp>
      <p:sp>
        <p:nvSpPr>
          <p:cNvPr id="5" name="矩形 4"/>
          <p:cNvSpPr/>
          <p:nvPr/>
        </p:nvSpPr>
        <p:spPr>
          <a:xfrm>
            <a:off x="9287097" y="5389127"/>
            <a:ext cx="906017" cy="523220"/>
          </a:xfrm>
          <a:prstGeom prst="rect">
            <a:avLst/>
          </a:prstGeom>
        </p:spPr>
        <p:txBody>
          <a:bodyPr wrap="none">
            <a:spAutoFit/>
          </a:bodyPr>
          <a:lstStyle/>
          <a:p>
            <a:r>
              <a:rPr lang="zh-CN" altLang="en-US" sz="2800" dirty="0">
                <a:solidFill>
                  <a:srgbClr val="000000"/>
                </a:solidFill>
                <a:latin typeface="黑体" panose="02010609060101010101" pitchFamily="49" charset="-122"/>
                <a:ea typeface="黑体" panose="02010609060101010101" pitchFamily="49" charset="-122"/>
              </a:rPr>
              <a:t>天赋</a:t>
            </a:r>
          </a:p>
        </p:txBody>
      </p:sp>
      <p:pic>
        <p:nvPicPr>
          <p:cNvPr id="9" name="图片 8"/>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2400300" y="3430487"/>
            <a:ext cx="1629189" cy="665263"/>
          </a:xfrm>
          <a:prstGeom prst="rect">
            <a:avLst/>
          </a:prstGeom>
        </p:spPr>
      </p:pic>
      <p:pic>
        <p:nvPicPr>
          <p:cNvPr id="11" name="图片 10"/>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374221" y="1351814"/>
            <a:ext cx="3834358" cy="928830"/>
          </a:xfrm>
          <a:prstGeom prst="rect">
            <a:avLst/>
          </a:prstGeom>
        </p:spPr>
      </p:pic>
      <p:pic>
        <p:nvPicPr>
          <p:cNvPr id="12" name="图片 11"/>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4514850" y="1360640"/>
            <a:ext cx="2038350" cy="734860"/>
          </a:xfrm>
          <a:prstGeom prst="rect">
            <a:avLst/>
          </a:prstGeom>
        </p:spPr>
      </p:pic>
      <p:pic>
        <p:nvPicPr>
          <p:cNvPr id="13" name="图片 12"/>
          <p:cNvPicPr>
            <a:picLocks noChangeAspect="1"/>
          </p:cNvPicPr>
          <p:nvPr/>
        </p:nvPicPr>
        <p:blipFill rotWithShape="1">
          <a:blip r:embed="rId6" cstate="screen">
            <a:extLst>
              <a:ext uri="{28A0092B-C50C-407E-A947-70E740481C1C}">
                <a14:useLocalDpi xmlns:a14="http://schemas.microsoft.com/office/drawing/2010/main" val="0"/>
              </a:ext>
            </a:extLst>
          </a:blip>
          <a:srcRect/>
          <a:stretch/>
        </p:blipFill>
        <p:spPr>
          <a:xfrm>
            <a:off x="4476750" y="3230462"/>
            <a:ext cx="2133600" cy="827188"/>
          </a:xfrm>
          <a:prstGeom prst="rect">
            <a:avLst/>
          </a:prstGeom>
        </p:spPr>
      </p:pic>
      <p:pic>
        <p:nvPicPr>
          <p:cNvPr id="14" name="图片 13"/>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6896100" y="3258075"/>
            <a:ext cx="3924300" cy="756863"/>
          </a:xfrm>
          <a:prstGeom prst="rect">
            <a:avLst/>
          </a:prstGeom>
        </p:spPr>
      </p:pic>
      <p:pic>
        <p:nvPicPr>
          <p:cNvPr id="15" name="图片 14"/>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4126772" y="2214160"/>
            <a:ext cx="2545406" cy="605240"/>
          </a:xfrm>
          <a:prstGeom prst="rect">
            <a:avLst/>
          </a:prstGeom>
        </p:spPr>
      </p:pic>
      <p:pic>
        <p:nvPicPr>
          <p:cNvPr id="16" name="图片 15"/>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7094923" y="2213792"/>
            <a:ext cx="1561876" cy="546603"/>
          </a:xfrm>
          <a:prstGeom prst="rect">
            <a:avLst/>
          </a:prstGeom>
        </p:spPr>
      </p:pic>
      <p:pic>
        <p:nvPicPr>
          <p:cNvPr id="17" name="图片 16"/>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8940118" y="2245606"/>
            <a:ext cx="1561876" cy="546603"/>
          </a:xfrm>
          <a:prstGeom prst="rect">
            <a:avLst/>
          </a:prstGeom>
        </p:spPr>
      </p:pic>
      <p:pic>
        <p:nvPicPr>
          <p:cNvPr id="18" name="图片 17"/>
          <p:cNvPicPr>
            <a:picLocks noChangeAspect="1"/>
          </p:cNvPicPr>
          <p:nvPr/>
        </p:nvPicPr>
        <p:blipFill rotWithShape="1">
          <a:blip r:embed="rId8" cstate="screen">
            <a:extLst>
              <a:ext uri="{28A0092B-C50C-407E-A947-70E740481C1C}">
                <a14:useLocalDpi xmlns:a14="http://schemas.microsoft.com/office/drawing/2010/main" val="0"/>
              </a:ext>
            </a:extLst>
          </a:blip>
          <a:srcRect/>
          <a:stretch/>
        </p:blipFill>
        <p:spPr>
          <a:xfrm>
            <a:off x="4126772" y="4098346"/>
            <a:ext cx="2545406" cy="605240"/>
          </a:xfrm>
          <a:prstGeom prst="rect">
            <a:avLst/>
          </a:prstGeom>
        </p:spPr>
      </p:pic>
      <p:pic>
        <p:nvPicPr>
          <p:cNvPr id="19" name="图片 18"/>
          <p:cNvPicPr>
            <a:picLocks noChangeAspect="1"/>
          </p:cNvPicPr>
          <p:nvPr/>
        </p:nvPicPr>
        <p:blipFill rotWithShape="1">
          <a:blip r:embed="rId9" cstate="screen">
            <a:extLst>
              <a:ext uri="{28A0092B-C50C-407E-A947-70E740481C1C}">
                <a14:useLocalDpi xmlns:a14="http://schemas.microsoft.com/office/drawing/2010/main" val="0"/>
              </a:ext>
            </a:extLst>
          </a:blip>
          <a:srcRect/>
          <a:stretch/>
        </p:blipFill>
        <p:spPr>
          <a:xfrm>
            <a:off x="7094923" y="4097978"/>
            <a:ext cx="1561876" cy="546603"/>
          </a:xfrm>
          <a:prstGeom prst="rect">
            <a:avLst/>
          </a:prstGeom>
        </p:spPr>
      </p:pic>
      <p:pic>
        <p:nvPicPr>
          <p:cNvPr id="20" name="图片 19"/>
          <p:cNvPicPr>
            <a:picLocks noChangeAspect="1"/>
          </p:cNvPicPr>
          <p:nvPr/>
        </p:nvPicPr>
        <p:blipFill rotWithShape="1">
          <a:blip r:embed="rId10" cstate="screen">
            <a:extLst>
              <a:ext uri="{28A0092B-C50C-407E-A947-70E740481C1C}">
                <a14:useLocalDpi xmlns:a14="http://schemas.microsoft.com/office/drawing/2010/main" val="0"/>
              </a:ext>
            </a:extLst>
          </a:blip>
          <a:srcRect/>
          <a:stretch/>
        </p:blipFill>
        <p:spPr>
          <a:xfrm>
            <a:off x="8959168" y="4156983"/>
            <a:ext cx="1561876" cy="546603"/>
          </a:xfrm>
          <a:prstGeom prst="rect">
            <a:avLst/>
          </a:prstGeom>
        </p:spPr>
      </p:pic>
      <p:pic>
        <p:nvPicPr>
          <p:cNvPr id="22" name="图片 21"/>
          <p:cNvPicPr>
            <a:picLocks noChangeAspect="1"/>
          </p:cNvPicPr>
          <p:nvPr/>
        </p:nvPicPr>
        <p:blipFill rotWithShape="1">
          <a:blip r:embed="rId7" cstate="screen">
            <a:extLst>
              <a:ext uri="{28A0092B-C50C-407E-A947-70E740481C1C}">
                <a14:useLocalDpi xmlns:a14="http://schemas.microsoft.com/office/drawing/2010/main" val="0"/>
              </a:ext>
            </a:extLst>
          </a:blip>
          <a:srcRect/>
          <a:stretch/>
        </p:blipFill>
        <p:spPr>
          <a:xfrm>
            <a:off x="6896100" y="1371668"/>
            <a:ext cx="3924300" cy="756863"/>
          </a:xfrm>
          <a:prstGeom prst="rect">
            <a:avLst/>
          </a:prstGeom>
        </p:spPr>
      </p:pic>
      <p:sp>
        <p:nvSpPr>
          <p:cNvPr id="23" name="标题 1"/>
          <p:cNvSpPr txBox="1">
            <a:spLocks/>
          </p:cNvSpPr>
          <p:nvPr/>
        </p:nvSpPr>
        <p:spPr bwMode="auto">
          <a:xfrm>
            <a:off x="431235" y="14836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dirty="0"/>
              <a:t>命运转折来自一个成功方程式</a:t>
            </a:r>
            <a:endParaRPr lang="zh-CN" altLang="en-US" kern="0" dirty="0">
              <a:latin typeface="黑体" pitchFamily="49" charset="-122"/>
              <a:ea typeface="黑体" pitchFamily="49" charset="-122"/>
            </a:endParaRPr>
          </a:p>
        </p:txBody>
      </p:sp>
      <p:sp>
        <p:nvSpPr>
          <p:cNvPr id="21" name="文本框 20"/>
          <p:cNvSpPr txBox="1"/>
          <p:nvPr/>
        </p:nvSpPr>
        <p:spPr>
          <a:xfrm>
            <a:off x="11319738" y="1586708"/>
            <a:ext cx="461665" cy="4400768"/>
          </a:xfrm>
          <a:prstGeom prst="rect">
            <a:avLst/>
          </a:prstGeom>
          <a:noFill/>
        </p:spPr>
        <p:txBody>
          <a:bodyPr vert="eaVert" wrap="square" rtlCol="0">
            <a:spAutoFit/>
          </a:bodyPr>
          <a:lstStyle/>
          <a:p>
            <a:r>
              <a:rPr lang="zh-CN" altLang="en-US" dirty="0"/>
              <a:t>延伸阅读：</a:t>
            </a:r>
            <a:r>
              <a:rPr lang="en-US" altLang="zh-CN" dirty="0" smtClean="0"/>
              <a:t>《</a:t>
            </a:r>
            <a:r>
              <a:rPr lang="zh-CN" altLang="en-US" dirty="0" smtClean="0"/>
              <a:t>活法</a:t>
            </a:r>
            <a:r>
              <a:rPr lang="en-US" altLang="zh-CN" dirty="0" smtClean="0"/>
              <a:t>》《</a:t>
            </a:r>
            <a:r>
              <a:rPr lang="zh-CN" altLang="en-US" dirty="0" smtClean="0"/>
              <a:t>敬天爱人</a:t>
            </a:r>
            <a:r>
              <a:rPr lang="en-US" altLang="zh-CN" dirty="0" smtClean="0"/>
              <a:t>》</a:t>
            </a:r>
            <a:endParaRPr lang="zh-CN" altLang="en-US" dirty="0"/>
          </a:p>
        </p:txBody>
      </p:sp>
    </p:spTree>
    <p:extLst>
      <p:ext uri="{BB962C8B-B14F-4D97-AF65-F5344CB8AC3E}">
        <p14:creationId xmlns:p14="http://schemas.microsoft.com/office/powerpoint/2010/main" val="413989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392" name="Oval 12"/>
          <p:cNvSpPr>
            <a:spLocks noChangeArrowheads="1"/>
          </p:cNvSpPr>
          <p:nvPr/>
        </p:nvSpPr>
        <p:spPr bwMode="auto">
          <a:xfrm>
            <a:off x="10731499" y="211876"/>
            <a:ext cx="1008000" cy="1008000"/>
          </a:xfrm>
          <a:prstGeom prst="ellipse">
            <a:avLst/>
          </a:prstGeom>
          <a:noFill/>
          <a:ln w="88900">
            <a:solidFill>
              <a:srgbClr val="969696"/>
            </a:solidFill>
            <a:round/>
            <a:headEnd/>
            <a:tailEnd/>
          </a:ln>
        </p:spPr>
        <p:txBody>
          <a:bodyPr wrap="none" anchor="ctr"/>
          <a:lstStyle/>
          <a:p>
            <a:pPr fontAlgn="base">
              <a:spcBef>
                <a:spcPct val="0"/>
              </a:spcBef>
              <a:spcAft>
                <a:spcPct val="0"/>
              </a:spcAft>
            </a:pPr>
            <a:endParaRPr lang="zh-CN" altLang="en-US" b="1">
              <a:solidFill>
                <a:srgbClr val="000000"/>
              </a:solidFill>
              <a:ea typeface="宋体" pitchFamily="2" charset="-122"/>
            </a:endParaRPr>
          </a:p>
        </p:txBody>
      </p:sp>
      <p:sp>
        <p:nvSpPr>
          <p:cNvPr id="16393" name="Rectangle 13"/>
          <p:cNvSpPr>
            <a:spLocks noChangeArrowheads="1"/>
          </p:cNvSpPr>
          <p:nvPr/>
        </p:nvSpPr>
        <p:spPr bwMode="auto">
          <a:xfrm>
            <a:off x="10740993" y="288839"/>
            <a:ext cx="1042273" cy="830997"/>
          </a:xfrm>
          <a:prstGeom prst="rect">
            <a:avLst/>
          </a:prstGeom>
          <a:noFill/>
          <a:ln w="9525">
            <a:noFill/>
            <a:miter lim="800000"/>
            <a:headEnd/>
            <a:tailEnd/>
          </a:ln>
        </p:spPr>
        <p:txBody>
          <a:bodyPr wrap="none">
            <a:spAutoFit/>
          </a:bodyPr>
          <a:lstStyle/>
          <a:p>
            <a:pPr fontAlgn="base">
              <a:spcBef>
                <a:spcPct val="0"/>
              </a:spcBef>
              <a:spcAft>
                <a:spcPct val="0"/>
              </a:spcAft>
            </a:pPr>
            <a:r>
              <a:rPr lang="en-US" altLang="zh-CN" sz="4800" b="1" dirty="0" smtClean="0">
                <a:solidFill>
                  <a:srgbClr val="969696"/>
                </a:solidFill>
                <a:ea typeface="宋体" pitchFamily="2" charset="-122"/>
              </a:rPr>
              <a:t>2.1</a:t>
            </a:r>
            <a:endParaRPr lang="en-US" altLang="zh-CN" sz="1400" b="1" dirty="0">
              <a:solidFill>
                <a:srgbClr val="000000"/>
              </a:solidFill>
              <a:ea typeface="宋体" pitchFamily="2" charset="-122"/>
            </a:endParaRPr>
          </a:p>
        </p:txBody>
      </p:sp>
      <p:sp>
        <p:nvSpPr>
          <p:cNvPr id="11" name="Text Box 8"/>
          <p:cNvSpPr txBox="1">
            <a:spLocks noChangeArrowheads="1"/>
          </p:cNvSpPr>
          <p:nvPr/>
        </p:nvSpPr>
        <p:spPr bwMode="auto">
          <a:xfrm>
            <a:off x="869670" y="1851819"/>
            <a:ext cx="2500313"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0516" tIns="45258" rIns="90516" bIns="45258">
            <a:spAutoFit/>
          </a:bodyPr>
          <a:lstStyle>
            <a:lvl1pPr defTabSz="904875" eaLnBrk="0" hangingPunct="0">
              <a:defRPr b="1">
                <a:solidFill>
                  <a:schemeClr val="tx1"/>
                </a:solidFill>
                <a:latin typeface="Arial" pitchFamily="34" charset="0"/>
                <a:ea typeface="宋体" pitchFamily="2" charset="-122"/>
              </a:defRPr>
            </a:lvl1pPr>
            <a:lvl2pPr marL="742950" indent="-285750" defTabSz="904875" eaLnBrk="0" hangingPunct="0">
              <a:defRPr b="1">
                <a:solidFill>
                  <a:schemeClr val="tx1"/>
                </a:solidFill>
                <a:latin typeface="Arial" pitchFamily="34" charset="0"/>
                <a:ea typeface="宋体" pitchFamily="2" charset="-122"/>
              </a:defRPr>
            </a:lvl2pPr>
            <a:lvl3pPr marL="1143000" indent="-228600" defTabSz="904875" eaLnBrk="0" hangingPunct="0">
              <a:defRPr b="1">
                <a:solidFill>
                  <a:schemeClr val="tx1"/>
                </a:solidFill>
                <a:latin typeface="Arial" pitchFamily="34" charset="0"/>
                <a:ea typeface="宋体" pitchFamily="2" charset="-122"/>
              </a:defRPr>
            </a:lvl3pPr>
            <a:lvl4pPr marL="1600200" indent="-228600" defTabSz="904875" eaLnBrk="0" hangingPunct="0">
              <a:defRPr b="1">
                <a:solidFill>
                  <a:schemeClr val="tx1"/>
                </a:solidFill>
                <a:latin typeface="Arial" pitchFamily="34" charset="0"/>
                <a:ea typeface="宋体" pitchFamily="2" charset="-122"/>
              </a:defRPr>
            </a:lvl4pPr>
            <a:lvl5pPr marL="2057400" indent="-228600" defTabSz="904875" eaLnBrk="0" hangingPunct="0">
              <a:defRPr b="1">
                <a:solidFill>
                  <a:schemeClr val="tx1"/>
                </a:solidFill>
                <a:latin typeface="Arial" pitchFamily="34" charset="0"/>
                <a:ea typeface="宋体" pitchFamily="2" charset="-122"/>
              </a:defRPr>
            </a:lvl5pPr>
            <a:lvl6pPr marL="2514600" indent="-228600" defTabSz="904875"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defTabSz="904875"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defTabSz="904875"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defTabSz="904875" eaLnBrk="0" fontAlgn="base" hangingPunct="0">
              <a:spcBef>
                <a:spcPct val="0"/>
              </a:spcBef>
              <a:spcAft>
                <a:spcPct val="0"/>
              </a:spcAft>
              <a:defRPr b="1">
                <a:solidFill>
                  <a:schemeClr val="tx1"/>
                </a:solidFill>
                <a:latin typeface="Arial" pitchFamily="34" charset="0"/>
                <a:ea typeface="宋体" pitchFamily="2" charset="-122"/>
              </a:defRPr>
            </a:lvl9pPr>
          </a:lstStyle>
          <a:p>
            <a:pPr algn="dist" eaLnBrk="1" fontAlgn="base" hangingPunct="1">
              <a:spcBef>
                <a:spcPct val="50000"/>
              </a:spcBef>
              <a:spcAft>
                <a:spcPct val="0"/>
              </a:spcAft>
            </a:pPr>
            <a:r>
              <a:rPr lang="zh-CN" altLang="en-US" sz="1400" dirty="0">
                <a:solidFill>
                  <a:srgbClr val="808080"/>
                </a:solidFill>
                <a:latin typeface="隶书" pitchFamily="49" charset="-122"/>
                <a:ea typeface="隶书" pitchFamily="49" charset="-122"/>
              </a:rPr>
              <a:t>专业 大气 内敛 深厚</a:t>
            </a:r>
          </a:p>
        </p:txBody>
      </p:sp>
      <p:cxnSp>
        <p:nvCxnSpPr>
          <p:cNvPr id="13" name="直接连接符 12"/>
          <p:cNvCxnSpPr/>
          <p:nvPr/>
        </p:nvCxnSpPr>
        <p:spPr bwMode="auto">
          <a:xfrm>
            <a:off x="4238626" y="4164088"/>
            <a:ext cx="4505324" cy="0"/>
          </a:xfrm>
          <a:prstGeom prst="line">
            <a:avLst/>
          </a:prstGeom>
          <a:ln w="69850" cmpd="thickThin">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4" name="直接连接符 13"/>
          <p:cNvCxnSpPr/>
          <p:nvPr/>
        </p:nvCxnSpPr>
        <p:spPr bwMode="auto">
          <a:xfrm>
            <a:off x="6515100" y="5497588"/>
            <a:ext cx="4749800" cy="0"/>
          </a:xfrm>
          <a:prstGeom prst="line">
            <a:avLst/>
          </a:prstGeom>
          <a:ln w="69850" cmpd="thinThick">
            <a:solidFill>
              <a:schemeClr val="bg1">
                <a:lumMod val="5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15" name="Text Box 9"/>
          <p:cNvSpPr txBox="1">
            <a:spLocks noChangeArrowheads="1"/>
          </p:cNvSpPr>
          <p:nvPr/>
        </p:nvSpPr>
        <p:spPr bwMode="auto">
          <a:xfrm>
            <a:off x="4543426" y="4461727"/>
            <a:ext cx="6996080" cy="584775"/>
          </a:xfrm>
          <a:prstGeom prst="rect">
            <a:avLst/>
          </a:prstGeom>
          <a:noFill/>
          <a:ln w="9525">
            <a:noFill/>
            <a:miter lim="800000"/>
            <a:headEnd/>
            <a:tailEnd/>
          </a:ln>
        </p:spPr>
        <p:txBody>
          <a:bodyPr wrap="square">
            <a:spAutoFit/>
          </a:bodyPr>
          <a:lstStyle/>
          <a:p>
            <a:pPr algn="ctr" fontAlgn="base">
              <a:spcBef>
                <a:spcPct val="0"/>
              </a:spcBef>
              <a:spcAft>
                <a:spcPct val="0"/>
              </a:spcAft>
            </a:pPr>
            <a:r>
              <a:rPr lang="zh-CN" altLang="en-US" sz="3200" b="1" dirty="0" smtClean="0">
                <a:solidFill>
                  <a:srgbClr val="000000"/>
                </a:solidFill>
                <a:latin typeface="黑体" panose="02010609060101010101" pitchFamily="49" charset="-122"/>
                <a:ea typeface="黑体" panose="02010609060101010101" pitchFamily="49" charset="-122"/>
              </a:rPr>
              <a:t>故事一：新员工的联名状</a:t>
            </a:r>
            <a:endParaRPr lang="zh-CN" altLang="en-US" sz="2000" dirty="0">
              <a:solidFill>
                <a:srgbClr val="000000"/>
              </a:solidFill>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0" y="2876550"/>
            <a:ext cx="12192000" cy="0"/>
          </a:xfrm>
          <a:prstGeom prst="line">
            <a:avLst/>
          </a:prstGeom>
          <a:solidFill>
            <a:schemeClr val="accent1"/>
          </a:solidFill>
          <a:ln w="41275" cap="flat" cmpd="sng" algn="ctr">
            <a:solidFill>
              <a:schemeClr val="bg1">
                <a:lumMod val="75000"/>
              </a:schemeClr>
            </a:solidFill>
            <a:prstDash val="solid"/>
            <a:round/>
            <a:headEnd type="none" w="med" len="med"/>
            <a:tailEnd type="none" w="med" len="med"/>
          </a:ln>
          <a:effectLst/>
        </p:spPr>
      </p:cxnSp>
      <p:pic>
        <p:nvPicPr>
          <p:cNvPr id="16" name="Picture 5" descr="和君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58582" y="-86"/>
            <a:ext cx="2122488"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2806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故事一：新员工的联名状</a:t>
            </a:r>
            <a:endParaRPr lang="zh-CN" altLang="en-US" dirty="0"/>
          </a:p>
        </p:txBody>
      </p:sp>
      <p:sp>
        <p:nvSpPr>
          <p:cNvPr id="3" name="内容占位符 2"/>
          <p:cNvSpPr>
            <a:spLocks noGrp="1"/>
          </p:cNvSpPr>
          <p:nvPr>
            <p:ph idx="1"/>
          </p:nvPr>
        </p:nvSpPr>
        <p:spPr>
          <a:xfrm>
            <a:off x="423334" y="1196977"/>
            <a:ext cx="11343217" cy="1279524"/>
          </a:xfrm>
        </p:spPr>
        <p:txBody>
          <a:bodyPr>
            <a:noAutofit/>
          </a:bodyPr>
          <a:lstStyle/>
          <a:p>
            <a:pPr marL="533400" indent="-533400">
              <a:lnSpc>
                <a:spcPct val="160000"/>
              </a:lnSpc>
              <a:spcBef>
                <a:spcPts val="600"/>
              </a:spcBef>
              <a:buClr>
                <a:schemeClr val="tx1"/>
              </a:buClr>
            </a:pPr>
            <a:r>
              <a:rPr lang="zh-CN" altLang="en-US" sz="2400" dirty="0" smtClean="0">
                <a:latin typeface="黑体" panose="02010609060101010101" pitchFamily="49" charset="-122"/>
                <a:ea typeface="黑体" panose="02010609060101010101" pitchFamily="49" charset="-122"/>
              </a:rPr>
              <a:t>企业经营最重要的因素，就是这个</a:t>
            </a:r>
            <a:r>
              <a:rPr lang="zh-CN" altLang="en-US" sz="2400" b="1" dirty="0" smtClean="0">
                <a:solidFill>
                  <a:srgbClr val="FF0000"/>
                </a:solidFill>
                <a:latin typeface="黑体" panose="02010609060101010101" pitchFamily="49" charset="-122"/>
                <a:ea typeface="黑体" panose="02010609060101010101" pitchFamily="49" charset="-122"/>
              </a:rPr>
              <a:t>以心为本的、与员工之间的伙伴关系</a:t>
            </a:r>
            <a:r>
              <a:rPr lang="zh-CN" altLang="en-US" sz="2400" dirty="0" smtClean="0">
                <a:latin typeface="黑体" panose="02010609060101010101" pitchFamily="49" charset="-122"/>
                <a:ea typeface="黑体" panose="02010609060101010101" pitchFamily="49" charset="-122"/>
              </a:rPr>
              <a:t>。让我再次强烈意识到这一点，并迫使我重新审视企业经营目的的是这样一件事</a:t>
            </a:r>
            <a:r>
              <a:rPr lang="zh-CN" altLang="en-US" sz="2400" dirty="0">
                <a:latin typeface="黑体" panose="02010609060101010101" pitchFamily="49" charset="-122"/>
                <a:ea typeface="黑体" panose="02010609060101010101" pitchFamily="49" charset="-122"/>
              </a:rPr>
              <a:t>。</a:t>
            </a:r>
            <a:endParaRPr lang="en-US" altLang="zh-CN" sz="24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78</a:t>
            </a:fld>
            <a:endParaRPr lang="en-US" altLang="zh-CN">
              <a:solidFill>
                <a:srgbClr val="000000">
                  <a:lumMod val="65000"/>
                  <a:lumOff val="35000"/>
                </a:srgbClr>
              </a:solidFill>
            </a:endParaRPr>
          </a:p>
        </p:txBody>
      </p:sp>
      <p:sp>
        <p:nvSpPr>
          <p:cNvPr id="5" name="内容占位符 2"/>
          <p:cNvSpPr txBox="1">
            <a:spLocks/>
          </p:cNvSpPr>
          <p:nvPr/>
        </p:nvSpPr>
        <p:spPr bwMode="auto">
          <a:xfrm>
            <a:off x="431371" y="2958360"/>
            <a:ext cx="11335180" cy="3232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468313" lvl="1" indent="-468313">
              <a:lnSpc>
                <a:spcPct val="160000"/>
              </a:lnSpc>
              <a:spcBef>
                <a:spcPts val="600"/>
              </a:spcBef>
              <a:buClr>
                <a:schemeClr val="tx1"/>
              </a:buClr>
              <a:buFont typeface="Wingdings" pitchFamily="2" charset="2"/>
              <a:buChar char="p"/>
            </a:pPr>
            <a:r>
              <a:rPr lang="en-US" altLang="zh-CN" sz="2000" kern="0" dirty="0" smtClean="0">
                <a:latin typeface="黑体" panose="02010609060101010101" pitchFamily="49" charset="-122"/>
                <a:ea typeface="黑体" panose="02010609060101010101" pitchFamily="49" charset="-122"/>
              </a:rPr>
              <a:t>1960</a:t>
            </a:r>
            <a:r>
              <a:rPr lang="zh-CN" altLang="en-US" sz="2000" kern="0" dirty="0" smtClean="0">
                <a:latin typeface="黑体" panose="02010609060101010101" pitchFamily="49" charset="-122"/>
                <a:ea typeface="黑体" panose="02010609060101010101" pitchFamily="49" charset="-122"/>
              </a:rPr>
              <a:t>年，也就是公司成立后第二年，公司招收了约</a:t>
            </a:r>
            <a:r>
              <a:rPr lang="en-US" altLang="zh-CN" sz="2000" kern="0" dirty="0" smtClean="0">
                <a:latin typeface="黑体" panose="02010609060101010101" pitchFamily="49" charset="-122"/>
                <a:ea typeface="黑体" panose="02010609060101010101" pitchFamily="49" charset="-122"/>
              </a:rPr>
              <a:t>10</a:t>
            </a:r>
            <a:r>
              <a:rPr lang="zh-CN" altLang="en-US" sz="2000" kern="0" dirty="0" smtClean="0">
                <a:latin typeface="黑体" panose="02010609060101010101" pitchFamily="49" charset="-122"/>
                <a:ea typeface="黑体" panose="02010609060101010101" pitchFamily="49" charset="-122"/>
              </a:rPr>
              <a:t>名高中毕业的新员工。他们工作了一年多，当我觉得他们“对工作多少能上手了”时，这些员工却带了一张联名状来，提出要跟我进行团体交涉。这张状纸上罗列着“将来最低加薪多少，奖金多少”，要求保证他们的待遇；</a:t>
            </a:r>
            <a:endParaRPr lang="en-US" altLang="zh-CN" sz="2000" kern="0" dirty="0" smtClean="0">
              <a:latin typeface="黑体" panose="02010609060101010101" pitchFamily="49" charset="-122"/>
              <a:ea typeface="黑体" panose="02010609060101010101" pitchFamily="49" charset="-122"/>
            </a:endParaRPr>
          </a:p>
          <a:p>
            <a:pPr marL="468313" lvl="1" indent="-468313">
              <a:lnSpc>
                <a:spcPct val="160000"/>
              </a:lnSpc>
              <a:spcBef>
                <a:spcPts val="600"/>
              </a:spcBef>
              <a:buClr>
                <a:schemeClr val="tx1"/>
              </a:buClr>
              <a:buFont typeface="Wingdings" pitchFamily="2" charset="2"/>
              <a:buChar char="p"/>
            </a:pPr>
            <a:r>
              <a:rPr lang="zh-CN" altLang="en-US" sz="2000" kern="0" dirty="0" smtClean="0">
                <a:latin typeface="黑体" panose="02010609060101010101" pitchFamily="49" charset="-122"/>
                <a:ea typeface="黑体" panose="02010609060101010101" pitchFamily="49" charset="-122"/>
              </a:rPr>
              <a:t>录用考试时，我就和他们说过：“公司能发展到什么程度我不知道，但我一定拼命努力，把公司做好。你们愿意到这样的公司来试试么？”他们是了解情况后才进来，但才工作一年，就急急向公司提出要求，说：“如果不提供这样的保证，我们就辞职不干了”。</a:t>
            </a:r>
            <a:endParaRPr lang="en-US" altLang="zh-CN" sz="2000" kern="0" dirty="0" smtClean="0">
              <a:latin typeface="黑体" panose="02010609060101010101" pitchFamily="49" charset="-122"/>
              <a:ea typeface="黑体" panose="02010609060101010101" pitchFamily="49" charset="-122"/>
            </a:endParaRPr>
          </a:p>
        </p:txBody>
      </p:sp>
      <p:cxnSp>
        <p:nvCxnSpPr>
          <p:cNvPr id="7" name="直接连接符 6"/>
          <p:cNvCxnSpPr/>
          <p:nvPr/>
        </p:nvCxnSpPr>
        <p:spPr bwMode="auto">
          <a:xfrm>
            <a:off x="545671" y="2939310"/>
            <a:ext cx="1102403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8" name="标题 1"/>
          <p:cNvSpPr txBox="1">
            <a:spLocks/>
          </p:cNvSpPr>
          <p:nvPr/>
        </p:nvSpPr>
        <p:spPr bwMode="auto">
          <a:xfrm>
            <a:off x="4239469" y="2456287"/>
            <a:ext cx="3636434"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lgn="ctr"/>
            <a:r>
              <a:rPr lang="zh-CN" altLang="en-US" sz="2400" kern="0" dirty="0" smtClean="0"/>
              <a:t>新员工的联名状</a:t>
            </a:r>
            <a:endParaRPr lang="zh-CN" altLang="en-US" sz="2400" kern="0" dirty="0"/>
          </a:p>
        </p:txBody>
      </p:sp>
    </p:spTree>
    <p:extLst>
      <p:ext uri="{BB962C8B-B14F-4D97-AF65-F5344CB8AC3E}">
        <p14:creationId xmlns:p14="http://schemas.microsoft.com/office/powerpoint/2010/main" val="35850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故事一：新员工的联名状</a:t>
            </a:r>
            <a:endParaRPr lang="zh-CN" altLang="en-US" dirty="0"/>
          </a:p>
        </p:txBody>
      </p:sp>
      <p:sp>
        <p:nvSpPr>
          <p:cNvPr id="3" name="内容占位符 2"/>
          <p:cNvSpPr>
            <a:spLocks noGrp="1"/>
          </p:cNvSpPr>
          <p:nvPr>
            <p:ph idx="1"/>
          </p:nvPr>
        </p:nvSpPr>
        <p:spPr>
          <a:xfrm>
            <a:off x="423334" y="1196977"/>
            <a:ext cx="11343217" cy="12604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60000"/>
              </a:lnSpc>
              <a:spcBef>
                <a:spcPts val="600"/>
              </a:spcBef>
              <a:buClr>
                <a:schemeClr val="tx1"/>
              </a:buClr>
            </a:pPr>
            <a:r>
              <a:rPr lang="zh-CN" altLang="en-US" sz="2400" dirty="0">
                <a:latin typeface="黑体" panose="02010609060101010101" pitchFamily="49" charset="-122"/>
                <a:ea typeface="黑体" panose="02010609060101010101" pitchFamily="49" charset="-122"/>
              </a:rPr>
              <a:t>企业经营最重要的因素，就是这个</a:t>
            </a:r>
            <a:r>
              <a:rPr lang="zh-CN" altLang="en-US" sz="2400" b="1" dirty="0">
                <a:solidFill>
                  <a:srgbClr val="FF0000"/>
                </a:solidFill>
                <a:latin typeface="黑体" panose="02010609060101010101" pitchFamily="49" charset="-122"/>
                <a:ea typeface="黑体" panose="02010609060101010101" pitchFamily="49" charset="-122"/>
              </a:rPr>
              <a:t>以心为本的、与员工之间的伙伴关系</a:t>
            </a:r>
            <a:r>
              <a:rPr lang="zh-CN" altLang="en-US" sz="2400" dirty="0">
                <a:latin typeface="黑体" panose="02010609060101010101" pitchFamily="49" charset="-122"/>
                <a:ea typeface="黑体" panose="02010609060101010101" pitchFamily="49" charset="-122"/>
              </a:rPr>
              <a:t>。让我再次强烈意识到这一点，并迫使我重新审视企业经营目的的是这样一件</a:t>
            </a:r>
            <a:r>
              <a:rPr lang="zh-CN" altLang="en-US" sz="2400" dirty="0" smtClean="0">
                <a:latin typeface="黑体" panose="02010609060101010101" pitchFamily="49" charset="-122"/>
                <a:ea typeface="黑体" panose="02010609060101010101" pitchFamily="49" charset="-122"/>
              </a:rPr>
              <a:t>事</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79</a:t>
            </a:fld>
            <a:endParaRPr lang="en-US" altLang="zh-CN">
              <a:solidFill>
                <a:srgbClr val="000000">
                  <a:lumMod val="65000"/>
                  <a:lumOff val="35000"/>
                </a:srgbClr>
              </a:solidFill>
            </a:endParaRPr>
          </a:p>
        </p:txBody>
      </p:sp>
      <p:sp>
        <p:nvSpPr>
          <p:cNvPr id="5" name="内容占位符 2"/>
          <p:cNvSpPr txBox="1">
            <a:spLocks/>
          </p:cNvSpPr>
          <p:nvPr/>
        </p:nvSpPr>
        <p:spPr bwMode="auto">
          <a:xfrm>
            <a:off x="436035" y="2973384"/>
            <a:ext cx="11455401" cy="3573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正因为公司刚刚成立，缺乏人才，招入公司后马上把他们分配到生产现场，经过一年的锤炼，这些人都已成为活跃在各部门的生力军。说实话，他们辞职对公司十分不利。但是，如果他非要坚持自己的要求也没有办法。“大不了回到创业时点，从头再来吧？”我心一横，答复他们说：“不能接受你们的</a:t>
            </a:r>
            <a:r>
              <a:rPr lang="zh-CN" altLang="en-US" sz="2000" dirty="0" smtClean="0">
                <a:latin typeface="黑体" panose="02010609060101010101" pitchFamily="49" charset="-122"/>
                <a:ea typeface="黑体" panose="02010609060101010101" pitchFamily="49" charset="-122"/>
              </a:rPr>
              <a:t>要求。”</a:t>
            </a:r>
            <a:endParaRPr lang="en-US" altLang="zh-CN" sz="2000" dirty="0">
              <a:latin typeface="黑体" panose="02010609060101010101" pitchFamily="49" charset="-122"/>
              <a:ea typeface="黑体" panose="02010609060101010101" pitchFamily="49" charset="-122"/>
            </a:endParaRPr>
          </a:p>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公司成立刚两年，对于公司的前途连我自己都没有确凿的把握。对于将来的描绘，也只能是“反正只要拼命干的话，总能有所成就吧”这种程度。在这种情况下，为了眼下留住他们，我若随口答应“现在承诺你们的条件”，那就是谎话。我无法对缺乏自信、难以预料的事情做出</a:t>
            </a:r>
            <a:r>
              <a:rPr lang="zh-CN" altLang="en-US" sz="2000" dirty="0" smtClean="0">
                <a:latin typeface="黑体" panose="02010609060101010101" pitchFamily="49" charset="-122"/>
                <a:ea typeface="黑体" panose="02010609060101010101" pitchFamily="49" charset="-122"/>
              </a:rPr>
              <a:t>保证。</a:t>
            </a:r>
            <a:endParaRPr lang="en-US" altLang="zh-CN" sz="2000" dirty="0">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545671" y="2939310"/>
            <a:ext cx="1102403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 name="标题 1"/>
          <p:cNvSpPr txBox="1">
            <a:spLocks/>
          </p:cNvSpPr>
          <p:nvPr/>
        </p:nvSpPr>
        <p:spPr bwMode="auto">
          <a:xfrm>
            <a:off x="4239469" y="2456287"/>
            <a:ext cx="3636434"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lgn="ctr"/>
            <a:r>
              <a:rPr lang="zh-CN" altLang="en-US" sz="2400" kern="0" dirty="0" smtClean="0"/>
              <a:t>新员工的联名状</a:t>
            </a:r>
            <a:endParaRPr lang="zh-CN" altLang="en-US" sz="2400" kern="0" dirty="0"/>
          </a:p>
        </p:txBody>
      </p:sp>
    </p:spTree>
    <p:extLst>
      <p:ext uri="{BB962C8B-B14F-4D97-AF65-F5344CB8AC3E}">
        <p14:creationId xmlns:p14="http://schemas.microsoft.com/office/powerpoint/2010/main" val="32750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defRPr/>
            </a:pPr>
            <a:fld id="{5FEE97AD-95F6-41E6-89B2-945AD8887DF6}" type="slidenum">
              <a:rPr lang="en-US" altLang="zh-CN" smtClean="0">
                <a:solidFill>
                  <a:srgbClr val="000000">
                    <a:lumMod val="65000"/>
                    <a:lumOff val="35000"/>
                  </a:srgbClr>
                </a:solidFill>
              </a:rPr>
              <a:pPr>
                <a:defRPr/>
              </a:pPr>
              <a:t>8</a:t>
            </a:fld>
            <a:endParaRPr lang="en-US" altLang="zh-CN" dirty="0">
              <a:solidFill>
                <a:srgbClr val="000000">
                  <a:lumMod val="65000"/>
                  <a:lumOff val="35000"/>
                </a:srgbClr>
              </a:solidFill>
            </a:endParaRPr>
          </a:p>
        </p:txBody>
      </p:sp>
      <p:sp>
        <p:nvSpPr>
          <p:cNvPr id="14" name="标题 1"/>
          <p:cNvSpPr txBox="1">
            <a:spLocks/>
          </p:cNvSpPr>
          <p:nvPr/>
        </p:nvSpPr>
        <p:spPr bwMode="auto">
          <a:xfrm>
            <a:off x="431235" y="129311"/>
            <a:ext cx="8974022"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eaLnBrk="1" hangingPunct="1"/>
            <a:r>
              <a:rPr lang="zh-CN" altLang="en-US" kern="0" dirty="0" smtClean="0">
                <a:latin typeface="黑体" pitchFamily="49" charset="-122"/>
                <a:ea typeface="黑体" pitchFamily="49" charset="-122"/>
              </a:rPr>
              <a:t>目标与手段，过程与结果</a:t>
            </a:r>
          </a:p>
        </p:txBody>
      </p:sp>
      <p:pic>
        <p:nvPicPr>
          <p:cNvPr id="35" name="图片 34"/>
          <p:cNvPicPr>
            <a:picLocks noChangeAspect="1"/>
          </p:cNvPicPr>
          <p:nvPr/>
        </p:nvPicPr>
        <p:blipFill rotWithShape="1">
          <a:blip r:embed="rId3" cstate="email">
            <a:extLst>
              <a:ext uri="{28A0092B-C50C-407E-A947-70E740481C1C}">
                <a14:useLocalDpi xmlns:a14="http://schemas.microsoft.com/office/drawing/2010/main"/>
              </a:ext>
            </a:extLst>
          </a:blip>
          <a:srcRect t="5445"/>
          <a:stretch/>
        </p:blipFill>
        <p:spPr>
          <a:xfrm>
            <a:off x="1105816" y="1835010"/>
            <a:ext cx="1934508" cy="2323550"/>
          </a:xfrm>
          <a:prstGeom prst="rect">
            <a:avLst/>
          </a:prstGeom>
        </p:spPr>
      </p:pic>
      <p:sp>
        <p:nvSpPr>
          <p:cNvPr id="36" name="TextBox 13"/>
          <p:cNvSpPr txBox="1"/>
          <p:nvPr/>
        </p:nvSpPr>
        <p:spPr>
          <a:xfrm>
            <a:off x="431235" y="4919595"/>
            <a:ext cx="3139121" cy="461665"/>
          </a:xfrm>
          <a:prstGeom prst="rect">
            <a:avLst/>
          </a:prstGeom>
          <a:noFill/>
        </p:spPr>
        <p:txBody>
          <a:bodyPr wrap="square" rtlCol="0">
            <a:spAutoFit/>
          </a:bodyPr>
          <a:lstStyle/>
          <a:p>
            <a:pPr fontAlgn="base">
              <a:spcBef>
                <a:spcPct val="0"/>
              </a:spcBef>
              <a:spcAft>
                <a:spcPct val="0"/>
              </a:spcAft>
            </a:pPr>
            <a:r>
              <a:rPr lang="zh-CN" altLang="en-US" sz="2400" b="1" dirty="0" smtClean="0">
                <a:latin typeface="黑体" panose="02010609060101010101" pitchFamily="49" charset="-122"/>
                <a:ea typeface="黑体" panose="02010609060101010101" pitchFamily="49" charset="-122"/>
                <a:cs typeface="方正中等线简体"/>
              </a:rPr>
              <a:t>“</a:t>
            </a:r>
            <a:r>
              <a:rPr lang="zh-CN" altLang="en-US" sz="2400" b="1" dirty="0" smtClean="0">
                <a:latin typeface="楷体" panose="02010609060101010101" pitchFamily="49" charset="-122"/>
                <a:ea typeface="楷体" panose="02010609060101010101" pitchFamily="49" charset="-122"/>
                <a:cs typeface="方正中等线简体"/>
              </a:rPr>
              <a:t>过程</a:t>
            </a:r>
            <a:r>
              <a:rPr lang="zh-CN" altLang="en-US" sz="2400" b="1" dirty="0">
                <a:latin typeface="楷体" panose="02010609060101010101" pitchFamily="49" charset="-122"/>
                <a:ea typeface="楷体" panose="02010609060101010101" pitchFamily="49" charset="-122"/>
                <a:cs typeface="方正中等线简体"/>
              </a:rPr>
              <a:t>即是奖励</a:t>
            </a:r>
            <a:r>
              <a:rPr lang="zh-CN" altLang="en-US" sz="2400" b="1" dirty="0" smtClean="0">
                <a:latin typeface="黑体" panose="02010609060101010101" pitchFamily="49" charset="-122"/>
                <a:ea typeface="黑体" panose="02010609060101010101" pitchFamily="49" charset="-122"/>
                <a:cs typeface="方正中等线简体"/>
              </a:rPr>
              <a:t>！”</a:t>
            </a:r>
            <a:endParaRPr lang="zh-CN" altLang="en-US" sz="2400" b="1" dirty="0">
              <a:latin typeface="黑体" panose="02010609060101010101" pitchFamily="49" charset="-122"/>
              <a:ea typeface="黑体" panose="02010609060101010101" pitchFamily="49" charset="-122"/>
              <a:cs typeface="方正中等线简体"/>
            </a:endParaRPr>
          </a:p>
        </p:txBody>
      </p:sp>
      <p:cxnSp>
        <p:nvCxnSpPr>
          <p:cNvPr id="37" name="直接连接符 36"/>
          <p:cNvCxnSpPr/>
          <p:nvPr/>
        </p:nvCxnSpPr>
        <p:spPr bwMode="auto">
          <a:xfrm>
            <a:off x="471201" y="4789409"/>
            <a:ext cx="1910550" cy="0"/>
          </a:xfrm>
          <a:prstGeom prst="line">
            <a:avLst/>
          </a:prstGeom>
          <a:ln w="47625" cmpd="thickThin">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8" name="直接连接符 37"/>
          <p:cNvCxnSpPr/>
          <p:nvPr/>
        </p:nvCxnSpPr>
        <p:spPr bwMode="auto">
          <a:xfrm>
            <a:off x="1766601" y="6065194"/>
            <a:ext cx="1975757" cy="0"/>
          </a:xfrm>
          <a:prstGeom prst="line">
            <a:avLst/>
          </a:prstGeom>
          <a:ln w="47625" cmpd="thinThick">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8" name="TextBox 13"/>
          <p:cNvSpPr txBox="1"/>
          <p:nvPr/>
        </p:nvSpPr>
        <p:spPr>
          <a:xfrm>
            <a:off x="1710113" y="5511446"/>
            <a:ext cx="1475084" cy="400110"/>
          </a:xfrm>
          <a:prstGeom prst="rect">
            <a:avLst/>
          </a:prstGeom>
          <a:noFill/>
        </p:spPr>
        <p:txBody>
          <a:bodyPr wrap="none" rtlCol="0">
            <a:spAutoFit/>
          </a:bodyPr>
          <a:lstStyle/>
          <a:p>
            <a:pPr fontAlgn="base">
              <a:spcBef>
                <a:spcPct val="0"/>
              </a:spcBef>
              <a:spcAft>
                <a:spcPct val="0"/>
              </a:spcAft>
            </a:pPr>
            <a:r>
              <a:rPr lang="en-US" altLang="zh-CN" sz="2000" b="1" dirty="0" smtClean="0">
                <a:latin typeface="楷体" panose="02010609060101010101" pitchFamily="49" charset="-122"/>
                <a:ea typeface="楷体" panose="02010609060101010101" pitchFamily="49" charset="-122"/>
                <a:cs typeface="方正中等线简体"/>
              </a:rPr>
              <a:t>——</a:t>
            </a:r>
            <a:r>
              <a:rPr lang="zh-CN" altLang="en-US" sz="2000" b="1" dirty="0" smtClean="0">
                <a:latin typeface="楷体" panose="02010609060101010101" pitchFamily="49" charset="-122"/>
                <a:ea typeface="楷体" panose="02010609060101010101" pitchFamily="49" charset="-122"/>
                <a:cs typeface="方正中等线简体"/>
              </a:rPr>
              <a:t>乔布斯</a:t>
            </a:r>
            <a:endParaRPr lang="zh-CN" altLang="en-US" sz="2000" b="1" dirty="0">
              <a:latin typeface="楷体" panose="02010609060101010101" pitchFamily="49" charset="-122"/>
              <a:ea typeface="楷体" panose="02010609060101010101" pitchFamily="49" charset="-122"/>
              <a:cs typeface="方正中等线简体"/>
            </a:endParaRPr>
          </a:p>
        </p:txBody>
      </p:sp>
      <p:sp>
        <p:nvSpPr>
          <p:cNvPr id="23" name="灯片编号占位符 2"/>
          <p:cNvSpPr txBox="1">
            <a:spLocks/>
          </p:cNvSpPr>
          <p:nvPr/>
        </p:nvSpPr>
        <p:spPr bwMode="auto">
          <a:xfrm>
            <a:off x="11089218" y="6546850"/>
            <a:ext cx="732367"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marL="0" algn="r" defTabSz="914400" rtl="0" eaLnBrk="1" latinLnBrk="0" hangingPunct="1">
              <a:defRPr sz="1200" b="0" kern="1200">
                <a:solidFill>
                  <a:schemeClr val="tx1">
                    <a:lumMod val="65000"/>
                    <a:lumOff val="35000"/>
                  </a:schemeClr>
                </a:solidFill>
                <a:latin typeface="Arial"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5FEE97AD-95F6-41E6-89B2-945AD8887DF6}" type="slidenum">
              <a:rPr lang="en-US" altLang="zh-CN" smtClean="0">
                <a:solidFill>
                  <a:srgbClr val="000000">
                    <a:lumMod val="65000"/>
                    <a:lumOff val="35000"/>
                  </a:srgbClr>
                </a:solidFill>
              </a:rPr>
              <a:pPr>
                <a:defRPr/>
              </a:pPr>
              <a:t>8</a:t>
            </a:fld>
            <a:endParaRPr lang="en-US" altLang="zh-CN" dirty="0">
              <a:solidFill>
                <a:srgbClr val="000000">
                  <a:lumMod val="65000"/>
                  <a:lumOff val="35000"/>
                </a:srgbClr>
              </a:solidFill>
            </a:endParaRPr>
          </a:p>
        </p:txBody>
      </p:sp>
      <p:grpSp>
        <p:nvGrpSpPr>
          <p:cNvPr id="4" name="组合 3"/>
          <p:cNvGrpSpPr/>
          <p:nvPr/>
        </p:nvGrpSpPr>
        <p:grpSpPr>
          <a:xfrm>
            <a:off x="3501058" y="1853920"/>
            <a:ext cx="4788026" cy="4207414"/>
            <a:chOff x="3501058" y="1853920"/>
            <a:chExt cx="4788026" cy="4207414"/>
          </a:xfrm>
        </p:grpSpPr>
        <p:grpSp>
          <p:nvGrpSpPr>
            <p:cNvPr id="2" name="组合 1"/>
            <p:cNvGrpSpPr/>
            <p:nvPr/>
          </p:nvGrpSpPr>
          <p:grpSpPr>
            <a:xfrm>
              <a:off x="5475718" y="1853920"/>
              <a:ext cx="2813366" cy="4207414"/>
              <a:chOff x="5475718" y="1853920"/>
              <a:chExt cx="2813366" cy="4207414"/>
            </a:xfrm>
          </p:grpSpPr>
          <p:sp>
            <p:nvSpPr>
              <p:cNvPr id="24" name="矩形 23"/>
              <p:cNvSpPr/>
              <p:nvPr/>
            </p:nvSpPr>
            <p:spPr>
              <a:xfrm>
                <a:off x="5475718" y="4307008"/>
                <a:ext cx="2813366" cy="1754326"/>
              </a:xfrm>
              <a:prstGeom prst="rect">
                <a:avLst/>
              </a:prstGeom>
            </p:spPr>
            <p:txBody>
              <a:bodyPr wrap="square">
                <a:spAutoFit/>
              </a:bodyPr>
              <a:lstStyle/>
              <a:p>
                <a:r>
                  <a:rPr lang="zh-CN" altLang="en-US" b="1" kern="0" dirty="0">
                    <a:latin typeface="楷体" panose="02010609060101010101" pitchFamily="49" charset="-122"/>
                    <a:ea typeface="楷体" panose="02010609060101010101" pitchFamily="49" charset="-122"/>
                  </a:rPr>
                  <a:t>你经历的每个地方、每个人、每件事都需要你付出时间和生命，可你从来不付出感情。你总是冷冰冰地把它们扔掉，那你的努力是为了什么</a:t>
                </a:r>
                <a:r>
                  <a:rPr lang="zh-CN" altLang="en-US" b="1" kern="0" dirty="0" smtClean="0">
                    <a:latin typeface="楷体" panose="02010609060101010101" pitchFamily="49" charset="-122"/>
                    <a:ea typeface="楷体" panose="02010609060101010101" pitchFamily="49" charset="-122"/>
                  </a:rPr>
                  <a:t>？</a:t>
                </a:r>
                <a:endParaRPr lang="zh-CN" altLang="en-US" b="1" kern="0" dirty="0">
                  <a:latin typeface="楷体" panose="02010609060101010101" pitchFamily="49" charset="-122"/>
                  <a:ea typeface="楷体" panose="02010609060101010101" pitchFamily="49" charset="-122"/>
                </a:endParaRPr>
              </a:p>
            </p:txBody>
          </p:sp>
          <p:pic>
            <p:nvPicPr>
              <p:cNvPr id="25" name="Picture 2" descr="http://img1.ph.126.net/8Yyqv5MWKWa_sstfjewkNQ==/2118662149801203247.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5475718" y="1853920"/>
                <a:ext cx="2813366" cy="2158352"/>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ttps://timgsa.baidu.com/timg?image&amp;quality=80&amp;size=b9999_10000&amp;sec=1489753157260&amp;di=5a2f2172d8bfbf74dee4f3482d617a2a&amp;imgtype=0&amp;src=http%3A%2F%2Fimg5.cache.netease.com%2Fgame%2Fimg12%2Feapple0309%2Fspecialpk-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1058" y="2564612"/>
              <a:ext cx="1495425" cy="14287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5" name="内容占位符 2"/>
          <p:cNvSpPr>
            <a:spLocks noGrp="1"/>
          </p:cNvSpPr>
          <p:nvPr>
            <p:ph idx="1"/>
          </p:nvPr>
        </p:nvSpPr>
        <p:spPr>
          <a:xfrm>
            <a:off x="8597900" y="1473202"/>
            <a:ext cx="3403600" cy="5203823"/>
          </a:xfrm>
        </p:spPr>
        <p:txBody>
          <a:bodyPr/>
          <a:lstStyle/>
          <a:p>
            <a:pPr>
              <a:spcBef>
                <a:spcPct val="0"/>
              </a:spcBef>
            </a:pPr>
            <a:r>
              <a:rPr lang="en-US" altLang="zh-CN" sz="2400" b="1" dirty="0" smtClean="0">
                <a:solidFill>
                  <a:srgbClr val="000000"/>
                </a:solidFill>
                <a:latin typeface="宋体" panose="02010600030101010101" pitchFamily="2" charset="-122"/>
                <a:ea typeface="宋体" panose="02010600030101010101" pitchFamily="2" charset="-122"/>
              </a:rPr>
              <a:t>FLOW</a:t>
            </a:r>
            <a:r>
              <a:rPr lang="zh-CN" altLang="en-US" sz="2400" b="1" dirty="0">
                <a:solidFill>
                  <a:srgbClr val="000000"/>
                </a:solidFill>
                <a:latin typeface="宋体" panose="02010600030101010101" pitchFamily="2" charset="-122"/>
                <a:ea typeface="宋体" panose="02010600030101010101" pitchFamily="2" charset="-122"/>
              </a:rPr>
              <a:t>与</a:t>
            </a:r>
            <a:r>
              <a:rPr lang="zh-CN" altLang="en-US" sz="2400" b="1" dirty="0" smtClean="0">
                <a:solidFill>
                  <a:srgbClr val="000000"/>
                </a:solidFill>
                <a:latin typeface="宋体" panose="02010600030101010101" pitchFamily="2" charset="-122"/>
                <a:ea typeface="宋体" panose="02010600030101010101" pitchFamily="2" charset="-122"/>
              </a:rPr>
              <a:t>创造力</a:t>
            </a:r>
            <a:endParaRPr lang="en-US" altLang="zh-CN" sz="2400" b="1" dirty="0" smtClean="0">
              <a:solidFill>
                <a:srgbClr val="000000"/>
              </a:solidFill>
              <a:latin typeface="宋体" panose="02010600030101010101" pitchFamily="2" charset="-122"/>
              <a:ea typeface="宋体" panose="02010600030101010101" pitchFamily="2" charset="-122"/>
            </a:endParaRPr>
          </a:p>
          <a:p>
            <a:pPr lvl="1">
              <a:spcBef>
                <a:spcPct val="0"/>
              </a:spcBef>
            </a:pPr>
            <a:r>
              <a:rPr lang="zh-CN" altLang="en-US" sz="2000" dirty="0" smtClean="0">
                <a:solidFill>
                  <a:srgbClr val="000000"/>
                </a:solidFill>
                <a:latin typeface="宋体" panose="02010600030101010101" pitchFamily="2" charset="-122"/>
                <a:ea typeface="宋体" panose="02010600030101010101" pitchFamily="2" charset="-122"/>
              </a:rPr>
              <a:t>流动：</a:t>
            </a:r>
            <a:endParaRPr lang="en-US" altLang="zh-CN" sz="2000" dirty="0" smtClean="0">
              <a:solidFill>
                <a:srgbClr val="000000"/>
              </a:solidFill>
              <a:latin typeface="宋体" panose="02010600030101010101" pitchFamily="2" charset="-122"/>
              <a:ea typeface="宋体" panose="02010600030101010101" pitchFamily="2" charset="-122"/>
            </a:endParaRPr>
          </a:p>
          <a:p>
            <a:pPr lvl="2">
              <a:spcBef>
                <a:spcPct val="0"/>
              </a:spcBef>
            </a:pPr>
            <a:r>
              <a:rPr lang="zh-CN" altLang="en-US" sz="2000" b="1" dirty="0" smtClean="0">
                <a:solidFill>
                  <a:srgbClr val="000000"/>
                </a:solidFill>
                <a:latin typeface="宋体" panose="02010600030101010101" pitchFamily="2" charset="-122"/>
              </a:rPr>
              <a:t>将</a:t>
            </a:r>
            <a:r>
              <a:rPr lang="zh-CN" altLang="en-US" sz="2000" b="1" dirty="0">
                <a:solidFill>
                  <a:srgbClr val="000000"/>
                </a:solidFill>
                <a:latin typeface="宋体" panose="02010600030101010101" pitchFamily="2" charset="-122"/>
              </a:rPr>
              <a:t>心注入</a:t>
            </a:r>
            <a:endParaRPr lang="en-US" altLang="zh-CN" sz="2000" b="1" dirty="0">
              <a:solidFill>
                <a:srgbClr val="000000"/>
              </a:solidFill>
              <a:latin typeface="宋体" panose="02010600030101010101" pitchFamily="2" charset="-122"/>
            </a:endParaRPr>
          </a:p>
          <a:p>
            <a:pPr lvl="2">
              <a:spcBef>
                <a:spcPct val="0"/>
              </a:spcBef>
            </a:pPr>
            <a:r>
              <a:rPr lang="zh-CN" altLang="en-US" dirty="0">
                <a:solidFill>
                  <a:srgbClr val="000000"/>
                </a:solidFill>
                <a:latin typeface="宋体" panose="02010600030101010101" pitchFamily="2" charset="-122"/>
              </a:rPr>
              <a:t>心无所住</a:t>
            </a:r>
            <a:endParaRPr lang="en-US" altLang="zh-CN" dirty="0">
              <a:solidFill>
                <a:srgbClr val="000000"/>
              </a:solidFill>
              <a:latin typeface="宋体" panose="02010600030101010101" pitchFamily="2" charset="-122"/>
            </a:endParaRPr>
          </a:p>
          <a:p>
            <a:pPr lvl="2">
              <a:spcBef>
                <a:spcPct val="0"/>
              </a:spcBef>
            </a:pPr>
            <a:r>
              <a:rPr lang="zh-CN" altLang="en-US" dirty="0">
                <a:solidFill>
                  <a:srgbClr val="000000"/>
                </a:solidFill>
                <a:latin typeface="宋体" panose="02010600030101010101" pitchFamily="2" charset="-122"/>
              </a:rPr>
              <a:t>自然流现</a:t>
            </a:r>
            <a:endParaRPr lang="en-US" altLang="zh-CN" dirty="0">
              <a:solidFill>
                <a:srgbClr val="000000"/>
              </a:solidFill>
              <a:latin typeface="宋体" panose="02010600030101010101" pitchFamily="2" charset="-122"/>
            </a:endParaRPr>
          </a:p>
          <a:p>
            <a:pPr lvl="1">
              <a:spcBef>
                <a:spcPct val="0"/>
              </a:spcBef>
            </a:pPr>
            <a:r>
              <a:rPr lang="zh-CN" altLang="en-US" sz="2000" dirty="0">
                <a:solidFill>
                  <a:srgbClr val="000000"/>
                </a:solidFill>
                <a:latin typeface="宋体" panose="02010600030101010101" pitchFamily="2" charset="-122"/>
                <a:ea typeface="宋体" panose="02010600030101010101" pitchFamily="2" charset="-122"/>
              </a:rPr>
              <a:t>当下：</a:t>
            </a:r>
            <a:endParaRPr lang="en-US" altLang="zh-CN" sz="2000" dirty="0">
              <a:solidFill>
                <a:srgbClr val="000000"/>
              </a:solidFill>
              <a:latin typeface="宋体" panose="02010600030101010101" pitchFamily="2" charset="-122"/>
              <a:ea typeface="宋体" panose="02010600030101010101" pitchFamily="2" charset="-122"/>
            </a:endParaRPr>
          </a:p>
          <a:p>
            <a:pPr lvl="2">
              <a:spcBef>
                <a:spcPct val="0"/>
              </a:spcBef>
            </a:pPr>
            <a:r>
              <a:rPr lang="zh-CN" altLang="en-US" dirty="0">
                <a:solidFill>
                  <a:srgbClr val="000000"/>
                </a:solidFill>
                <a:latin typeface="宋体" panose="02010600030101010101" pitchFamily="2" charset="-122"/>
              </a:rPr>
              <a:t>正在发生的未来</a:t>
            </a:r>
            <a:endParaRPr lang="en-US" altLang="zh-CN" dirty="0">
              <a:solidFill>
                <a:srgbClr val="000000"/>
              </a:solidFill>
              <a:latin typeface="宋体" panose="02010600030101010101" pitchFamily="2" charset="-122"/>
            </a:endParaRPr>
          </a:p>
          <a:p>
            <a:pPr lvl="2">
              <a:spcBef>
                <a:spcPct val="0"/>
              </a:spcBef>
            </a:pPr>
            <a:r>
              <a:rPr lang="zh-CN" altLang="en-US" dirty="0">
                <a:solidFill>
                  <a:srgbClr val="000000"/>
                </a:solidFill>
                <a:latin typeface="宋体" panose="02010600030101010101" pitchFamily="2" charset="-122"/>
              </a:rPr>
              <a:t>最高可能性的</a:t>
            </a:r>
            <a:r>
              <a:rPr lang="zh-CN" altLang="en-US" dirty="0" smtClean="0">
                <a:solidFill>
                  <a:srgbClr val="000000"/>
                </a:solidFill>
                <a:latin typeface="宋体" panose="02010600030101010101" pitchFamily="2" charset="-122"/>
              </a:rPr>
              <a:t>自我</a:t>
            </a:r>
            <a:endParaRPr lang="en-US" altLang="zh-CN" dirty="0">
              <a:solidFill>
                <a:srgbClr val="000000"/>
              </a:solidFill>
              <a:latin typeface="宋体" panose="02010600030101010101" pitchFamily="2" charset="-122"/>
            </a:endParaRPr>
          </a:p>
          <a:p>
            <a:pPr>
              <a:spcBef>
                <a:spcPct val="0"/>
              </a:spcBef>
            </a:pP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平庸</a:t>
            </a:r>
            <a:r>
              <a:rPr lang="zh-CN" altLang="en-US" sz="2400" b="1" dirty="0">
                <a:solidFill>
                  <a:srgbClr val="000000"/>
                </a:solidFill>
                <a:latin typeface="宋体" panose="02010600030101010101" pitchFamily="2" charset="-122"/>
                <a:ea typeface="宋体" panose="02010600030101010101" pitchFamily="2" charset="-122"/>
              </a:rPr>
              <a:t>与伟大</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a:solidFill>
                  <a:srgbClr val="000000"/>
                </a:solidFill>
                <a:latin typeface="宋体" panose="02010600030101010101" pitchFamily="2" charset="-122"/>
                <a:ea typeface="宋体" panose="02010600030101010101" pitchFamily="2" charset="-122"/>
              </a:rPr>
              <a:t>痛苦与幸福</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buFont typeface="Arial" panose="020B0604020202020204" pitchFamily="34" charset="0"/>
              <a:buChar char="•"/>
            </a:pPr>
            <a:endParaRPr lang="en-US" altLang="zh-CN" sz="2000" b="1" dirty="0">
              <a:solidFill>
                <a:srgbClr val="000000"/>
              </a:solidFill>
              <a:latin typeface="宋体" panose="02010600030101010101" pitchFamily="2" charset="-122"/>
              <a:ea typeface="宋体" panose="02010600030101010101" pitchFamily="2" charset="-122"/>
            </a:endParaRPr>
          </a:p>
          <a:p>
            <a:pPr lvl="1">
              <a:spcBef>
                <a:spcPct val="0"/>
              </a:spcBef>
            </a:pPr>
            <a:endParaRPr lang="en-US" altLang="zh-CN" sz="2000" b="1" dirty="0">
              <a:solidFill>
                <a:srgbClr val="000000"/>
              </a:solidFill>
              <a:latin typeface="宋体" panose="02010600030101010101" pitchFamily="2" charset="-122"/>
              <a:ea typeface="宋体" panose="02010600030101010101" pitchFamily="2" charset="-122"/>
            </a:endParaRPr>
          </a:p>
          <a:p>
            <a:endParaRPr lang="zh-CN" altLang="en-US" sz="2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459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故事一：新员工的联名状</a:t>
            </a:r>
            <a:endParaRPr lang="zh-CN" altLang="en-US" dirty="0"/>
          </a:p>
        </p:txBody>
      </p:sp>
      <p:sp>
        <p:nvSpPr>
          <p:cNvPr id="3" name="内容占位符 2"/>
          <p:cNvSpPr>
            <a:spLocks noGrp="1"/>
          </p:cNvSpPr>
          <p:nvPr>
            <p:ph idx="1"/>
          </p:nvPr>
        </p:nvSpPr>
        <p:spPr>
          <a:xfrm>
            <a:off x="423334" y="1196977"/>
            <a:ext cx="11343217" cy="12604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60000"/>
              </a:lnSpc>
              <a:spcBef>
                <a:spcPts val="600"/>
              </a:spcBef>
              <a:buClr>
                <a:schemeClr val="tx1"/>
              </a:buClr>
            </a:pPr>
            <a:r>
              <a:rPr lang="zh-CN" altLang="en-US" sz="2400" dirty="0">
                <a:latin typeface="黑体" panose="02010609060101010101" pitchFamily="49" charset="-122"/>
                <a:ea typeface="黑体" panose="02010609060101010101" pitchFamily="49" charset="-122"/>
              </a:rPr>
              <a:t>企业经营最重要的因素，就是这个</a:t>
            </a:r>
            <a:r>
              <a:rPr lang="zh-CN" altLang="en-US" sz="2400" b="1" dirty="0">
                <a:solidFill>
                  <a:srgbClr val="FF0000"/>
                </a:solidFill>
                <a:latin typeface="黑体" panose="02010609060101010101" pitchFamily="49" charset="-122"/>
                <a:ea typeface="黑体" panose="02010609060101010101" pitchFamily="49" charset="-122"/>
              </a:rPr>
              <a:t>以心为本的、与员工之间的伙伴关系</a:t>
            </a:r>
            <a:r>
              <a:rPr lang="zh-CN" altLang="en-US" sz="2400" dirty="0">
                <a:latin typeface="黑体" panose="02010609060101010101" pitchFamily="49" charset="-122"/>
                <a:ea typeface="黑体" panose="02010609060101010101" pitchFamily="49" charset="-122"/>
              </a:rPr>
              <a:t>。让我再次强烈意识到这一点，并迫使我重新审视企业经营目的的是这样一件</a:t>
            </a:r>
            <a:r>
              <a:rPr lang="zh-CN" altLang="en-US" sz="2400" dirty="0" smtClean="0">
                <a:latin typeface="黑体" panose="02010609060101010101" pitchFamily="49" charset="-122"/>
                <a:ea typeface="黑体" panose="02010609060101010101" pitchFamily="49" charset="-122"/>
              </a:rPr>
              <a:t>事</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80</a:t>
            </a:fld>
            <a:endParaRPr lang="en-US" altLang="zh-CN">
              <a:solidFill>
                <a:srgbClr val="000000">
                  <a:lumMod val="65000"/>
                  <a:lumOff val="35000"/>
                </a:srgbClr>
              </a:solidFill>
            </a:endParaRPr>
          </a:p>
        </p:txBody>
      </p:sp>
      <p:sp>
        <p:nvSpPr>
          <p:cNvPr id="5" name="内容占位符 2"/>
          <p:cNvSpPr txBox="1">
            <a:spLocks/>
          </p:cNvSpPr>
          <p:nvPr/>
        </p:nvSpPr>
        <p:spPr bwMode="auto">
          <a:xfrm>
            <a:off x="436035" y="2973384"/>
            <a:ext cx="11455401" cy="1770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在公司中谈不拢，又去我家里一直谈到深夜，他们还是固执己见，只好明天再</a:t>
            </a:r>
            <a:r>
              <a:rPr lang="zh-CN" altLang="en-US" sz="2000" dirty="0" smtClean="0">
                <a:latin typeface="黑体" panose="02010609060101010101" pitchFamily="49" charset="-122"/>
                <a:ea typeface="黑体" panose="02010609060101010101" pitchFamily="49" charset="-122"/>
              </a:rPr>
              <a:t>谈；</a:t>
            </a:r>
            <a:endParaRPr lang="en-US" altLang="zh-CN" sz="2000" dirty="0">
              <a:latin typeface="黑体" panose="02010609060101010101" pitchFamily="49" charset="-122"/>
              <a:ea typeface="黑体" panose="02010609060101010101" pitchFamily="49" charset="-122"/>
            </a:endParaRPr>
          </a:p>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到了第二天，他们仍然不肯接受我的意见，说“资本家、经营者总是说得好听，用甜言蜜语来欺骗劳动者。”对此，我说了下面一段</a:t>
            </a:r>
            <a:r>
              <a:rPr lang="zh-CN" altLang="en-US" sz="2000" dirty="0" smtClean="0">
                <a:latin typeface="黑体" panose="02010609060101010101" pitchFamily="49" charset="-122"/>
                <a:ea typeface="黑体" panose="02010609060101010101" pitchFamily="49" charset="-122"/>
              </a:rPr>
              <a:t>话。</a:t>
            </a:r>
            <a:endParaRPr lang="en-US" altLang="zh-CN" sz="2000" dirty="0">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545671" y="2939310"/>
            <a:ext cx="1102403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 name="标题 1"/>
          <p:cNvSpPr txBox="1">
            <a:spLocks/>
          </p:cNvSpPr>
          <p:nvPr/>
        </p:nvSpPr>
        <p:spPr bwMode="auto">
          <a:xfrm>
            <a:off x="4239469" y="2456287"/>
            <a:ext cx="3636434"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lgn="ctr"/>
            <a:r>
              <a:rPr lang="zh-CN" altLang="en-US" sz="2400" kern="0" dirty="0" smtClean="0"/>
              <a:t>新员工的联名状</a:t>
            </a:r>
            <a:endParaRPr lang="zh-CN" altLang="en-US" sz="2400" kern="0" dirty="0"/>
          </a:p>
        </p:txBody>
      </p:sp>
    </p:spTree>
    <p:extLst>
      <p:ext uri="{BB962C8B-B14F-4D97-AF65-F5344CB8AC3E}">
        <p14:creationId xmlns:p14="http://schemas.microsoft.com/office/powerpoint/2010/main" val="133386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故事一：新员工的联名状</a:t>
            </a:r>
            <a:endParaRPr lang="zh-CN" altLang="en-US" dirty="0"/>
          </a:p>
        </p:txBody>
      </p:sp>
      <p:sp>
        <p:nvSpPr>
          <p:cNvPr id="3" name="内容占位符 2"/>
          <p:cNvSpPr>
            <a:spLocks noGrp="1"/>
          </p:cNvSpPr>
          <p:nvPr>
            <p:ph idx="1"/>
          </p:nvPr>
        </p:nvSpPr>
        <p:spPr>
          <a:xfrm>
            <a:off x="423334" y="1196977"/>
            <a:ext cx="11343217" cy="12604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60000"/>
              </a:lnSpc>
              <a:spcBef>
                <a:spcPts val="600"/>
              </a:spcBef>
              <a:buClr>
                <a:schemeClr val="tx1"/>
              </a:buClr>
            </a:pPr>
            <a:r>
              <a:rPr lang="zh-CN" altLang="en-US" sz="2400" dirty="0">
                <a:latin typeface="黑体" panose="02010609060101010101" pitchFamily="49" charset="-122"/>
                <a:ea typeface="黑体" panose="02010609060101010101" pitchFamily="49" charset="-122"/>
              </a:rPr>
              <a:t>企业经营最重要的因素，就是这个</a:t>
            </a:r>
            <a:r>
              <a:rPr lang="zh-CN" altLang="en-US" sz="2400" b="1" dirty="0">
                <a:solidFill>
                  <a:srgbClr val="FF0000"/>
                </a:solidFill>
                <a:latin typeface="黑体" panose="02010609060101010101" pitchFamily="49" charset="-122"/>
                <a:ea typeface="黑体" panose="02010609060101010101" pitchFamily="49" charset="-122"/>
              </a:rPr>
              <a:t>以心为本的、与员工之间的伙伴关系</a:t>
            </a:r>
            <a:r>
              <a:rPr lang="zh-CN" altLang="en-US" sz="2400" dirty="0">
                <a:latin typeface="黑体" panose="02010609060101010101" pitchFamily="49" charset="-122"/>
                <a:ea typeface="黑体" panose="02010609060101010101" pitchFamily="49" charset="-122"/>
              </a:rPr>
              <a:t>。让我再次强烈意识到这一点，并迫使我重新审视企业经营目的的是这样一件</a:t>
            </a:r>
            <a:r>
              <a:rPr lang="zh-CN" altLang="en-US" sz="2400" dirty="0" smtClean="0">
                <a:latin typeface="黑体" panose="02010609060101010101" pitchFamily="49" charset="-122"/>
                <a:ea typeface="黑体" panose="02010609060101010101" pitchFamily="49" charset="-122"/>
              </a:rPr>
              <a:t>事</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81</a:t>
            </a:fld>
            <a:endParaRPr lang="en-US" altLang="zh-CN">
              <a:solidFill>
                <a:srgbClr val="000000">
                  <a:lumMod val="65000"/>
                  <a:lumOff val="35000"/>
                </a:srgbClr>
              </a:solidFill>
            </a:endParaRPr>
          </a:p>
        </p:txBody>
      </p:sp>
      <p:cxnSp>
        <p:nvCxnSpPr>
          <p:cNvPr id="6" name="直接连接符 5"/>
          <p:cNvCxnSpPr/>
          <p:nvPr/>
        </p:nvCxnSpPr>
        <p:spPr bwMode="auto">
          <a:xfrm>
            <a:off x="545671" y="2939310"/>
            <a:ext cx="11024030"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7" name="标题 1"/>
          <p:cNvSpPr txBox="1">
            <a:spLocks/>
          </p:cNvSpPr>
          <p:nvPr/>
        </p:nvSpPr>
        <p:spPr bwMode="auto">
          <a:xfrm>
            <a:off x="4239469" y="2456287"/>
            <a:ext cx="3636434" cy="4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pPr algn="ctr"/>
            <a:r>
              <a:rPr lang="zh-CN" altLang="en-US" sz="2400" kern="0" dirty="0" smtClean="0"/>
              <a:t>新员工的联名状</a:t>
            </a:r>
            <a:endParaRPr lang="zh-CN" altLang="en-US" sz="2400" kern="0" dirty="0"/>
          </a:p>
        </p:txBody>
      </p:sp>
      <p:sp>
        <p:nvSpPr>
          <p:cNvPr id="9" name="矩形 8"/>
          <p:cNvSpPr/>
          <p:nvPr/>
        </p:nvSpPr>
        <p:spPr>
          <a:xfrm>
            <a:off x="545671" y="3107055"/>
            <a:ext cx="11024030" cy="1938992"/>
          </a:xfrm>
          <a:prstGeom prst="rect">
            <a:avLst/>
          </a:prstGeom>
          <a:ln>
            <a:solidFill>
              <a:srgbClr val="C00000"/>
            </a:solidFill>
            <a:prstDash val="sysDash"/>
          </a:ln>
        </p:spPr>
        <p:txBody>
          <a:bodyPr wrap="square">
            <a:spAutoFit/>
          </a:bodyPr>
          <a:lstStyle/>
          <a:p>
            <a:pPr marL="0" lvl="1" indent="457200">
              <a:lnSpc>
                <a:spcPct val="150000"/>
              </a:lnSpc>
              <a:buNone/>
            </a:pPr>
            <a:r>
              <a:rPr lang="zh-CN" altLang="en-US" sz="2000" b="1" dirty="0">
                <a:latin typeface="楷体" panose="02010609060101010101" pitchFamily="49" charset="-122"/>
                <a:ea typeface="楷体" panose="02010609060101010101" pitchFamily="49" charset="-122"/>
              </a:rPr>
              <a:t>“是欺骗、不是欺骗，无论我怎么说也无法证明。身为经营者，只要自己得利就好，这种想法我半点都没有。我想让企业成为大家由衷认同的好公司。这是谎言还是真话，你们就权当受一回骗，跟着我试试如何？我就是拼上性命也要把公司做好。</a:t>
            </a:r>
            <a:r>
              <a:rPr lang="zh-CN" altLang="en-US" sz="2000" b="1" dirty="0">
                <a:solidFill>
                  <a:srgbClr val="FF0000"/>
                </a:solidFill>
                <a:latin typeface="楷体" panose="02010609060101010101" pitchFamily="49" charset="-122"/>
                <a:ea typeface="楷体" panose="02010609060101010101" pitchFamily="49" charset="-122"/>
              </a:rPr>
              <a:t>若是我经营企业不负责任，或者发生只顾一已私欲的事，那时你们杀了我也行！”</a:t>
            </a:r>
            <a:endParaRPr lang="en-US" altLang="zh-CN" sz="2000" b="1" dirty="0">
              <a:solidFill>
                <a:srgbClr val="FF0000"/>
              </a:solidFill>
              <a:latin typeface="楷体" panose="02010609060101010101" pitchFamily="49" charset="-122"/>
              <a:ea typeface="楷体" panose="02010609060101010101" pitchFamily="49" charset="-122"/>
            </a:endParaRPr>
          </a:p>
        </p:txBody>
      </p:sp>
      <p:sp>
        <p:nvSpPr>
          <p:cNvPr id="10" name="内容占位符 2"/>
          <p:cNvSpPr txBox="1">
            <a:spLocks/>
          </p:cNvSpPr>
          <p:nvPr/>
        </p:nvSpPr>
        <p:spPr bwMode="auto">
          <a:xfrm>
            <a:off x="431371" y="5213791"/>
            <a:ext cx="11335179" cy="1129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2"/>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2"/>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2"/>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2"/>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2"/>
              </a:buBlip>
              <a:defRPr sz="2000">
                <a:solidFill>
                  <a:schemeClr val="tx1"/>
                </a:solidFill>
                <a:latin typeface="+mn-lt"/>
                <a:ea typeface="宋体" pitchFamily="2" charset="-122"/>
              </a:defRPr>
            </a:lvl9pPr>
          </a:lstStyle>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谈了三天三夜，我彻底地推心置腹。最终，他们收回了要求，留在了公司，工作比之前更加卖力了。</a:t>
            </a:r>
          </a:p>
        </p:txBody>
      </p:sp>
    </p:spTree>
    <p:extLst>
      <p:ext uri="{BB962C8B-B14F-4D97-AF65-F5344CB8AC3E}">
        <p14:creationId xmlns:p14="http://schemas.microsoft.com/office/powerpoint/2010/main" val="356475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故事一：新员工的联名状</a:t>
            </a:r>
            <a:endParaRPr lang="zh-CN" altLang="en-US" dirty="0"/>
          </a:p>
        </p:txBody>
      </p:sp>
      <p:sp>
        <p:nvSpPr>
          <p:cNvPr id="3" name="内容占位符 2"/>
          <p:cNvSpPr>
            <a:spLocks noGrp="1"/>
          </p:cNvSpPr>
          <p:nvPr>
            <p:ph idx="1"/>
          </p:nvPr>
        </p:nvSpPr>
        <p:spPr>
          <a:xfrm>
            <a:off x="423334" y="1196977"/>
            <a:ext cx="11343217"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60000"/>
              </a:lnSpc>
              <a:spcBef>
                <a:spcPts val="600"/>
              </a:spcBef>
              <a:buClr>
                <a:schemeClr val="tx1"/>
              </a:buClr>
            </a:pPr>
            <a:r>
              <a:rPr lang="zh-CN" altLang="en-US" sz="2400" dirty="0" smtClean="0">
                <a:latin typeface="黑体" panose="02010609060101010101" pitchFamily="49" charset="-122"/>
                <a:ea typeface="黑体" panose="02010609060101010101" pitchFamily="49" charset="-122"/>
              </a:rPr>
              <a:t>事后</a:t>
            </a:r>
            <a:r>
              <a:rPr lang="zh-CN" altLang="en-US" sz="2400" b="1" dirty="0" smtClean="0">
                <a:latin typeface="黑体" panose="02010609060101010101" pitchFamily="49" charset="-122"/>
                <a:ea typeface="黑体" panose="02010609060101010101" pitchFamily="49" charset="-122"/>
              </a:rPr>
              <a:t>复盘</a:t>
            </a:r>
            <a:r>
              <a:rPr lang="zh-CN" altLang="en-US" sz="2400" dirty="0" smtClean="0">
                <a:latin typeface="黑体" panose="02010609060101010101" pitchFamily="49" charset="-122"/>
                <a:ea typeface="黑体" panose="02010609060101010101" pitchFamily="49" charset="-122"/>
              </a:rPr>
              <a:t>，向内看，确立经营理念：</a:t>
            </a:r>
            <a:endParaRPr lang="en-US" altLang="zh-CN"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82</a:t>
            </a:fld>
            <a:endParaRPr lang="en-US" altLang="zh-CN">
              <a:solidFill>
                <a:srgbClr val="000000">
                  <a:lumMod val="65000"/>
                  <a:lumOff val="35000"/>
                </a:srgbClr>
              </a:solidFill>
            </a:endParaRPr>
          </a:p>
        </p:txBody>
      </p:sp>
      <p:sp>
        <p:nvSpPr>
          <p:cNvPr id="10" name="内容占位符 2"/>
          <p:cNvSpPr txBox="1">
            <a:spLocks/>
          </p:cNvSpPr>
          <p:nvPr/>
        </p:nvSpPr>
        <p:spPr bwMode="auto">
          <a:xfrm>
            <a:off x="990171" y="1892521"/>
            <a:ext cx="10420779" cy="429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这一事件成为契机，让我意识到了企业经营最根本的原则。</a:t>
            </a:r>
          </a:p>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在那之前，技术员出身的我，成立公司的动机就是“希望让自己的技术问世”，对公司的未来，也仅是想到“只要忘我工作，吃饭问题总能解决吧”这样的程度</a:t>
            </a:r>
            <a:r>
              <a:rPr lang="en-US" altLang="zh-CN" sz="2000" dirty="0">
                <a:latin typeface="黑体" panose="02010609060101010101" pitchFamily="49" charset="-122"/>
                <a:ea typeface="黑体" panose="02010609060101010101" pitchFamily="49" charset="-122"/>
              </a:rPr>
              <a:t>……</a:t>
            </a:r>
          </a:p>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那时，我深切感受到“自己干了一件始料未及的傻事”。此刻我才第一次发觉：</a:t>
            </a:r>
            <a:r>
              <a:rPr lang="zh-CN" altLang="en-US" sz="2000" b="1" dirty="0">
                <a:solidFill>
                  <a:srgbClr val="FF0000"/>
                </a:solidFill>
                <a:latin typeface="黑体" panose="02010609060101010101" pitchFamily="49" charset="-122"/>
                <a:ea typeface="黑体" panose="02010609060101010101" pitchFamily="49" charset="-122"/>
              </a:rPr>
              <a:t>经营企业，“并非是要实现自己的梦想，而是要维护员工及其家庭的生活，不仅是现在，还包括</a:t>
            </a:r>
            <a:r>
              <a:rPr lang="zh-CN" altLang="en-US" sz="2000" b="1" dirty="0" smtClean="0">
                <a:solidFill>
                  <a:srgbClr val="FF0000"/>
                </a:solidFill>
                <a:latin typeface="黑体" panose="02010609060101010101" pitchFamily="49" charset="-122"/>
                <a:ea typeface="黑体" panose="02010609060101010101" pitchFamily="49" charset="-122"/>
              </a:rPr>
              <a:t>将来。”</a:t>
            </a:r>
            <a:endParaRPr lang="zh-CN" altLang="en-US" sz="2000" b="1" dirty="0">
              <a:solidFill>
                <a:srgbClr val="FF0000"/>
              </a:solidFill>
              <a:latin typeface="黑体" panose="02010609060101010101" pitchFamily="49" charset="-122"/>
              <a:ea typeface="黑体" panose="02010609060101010101" pitchFamily="49" charset="-122"/>
            </a:endParaRPr>
          </a:p>
          <a:p>
            <a:pPr marL="468313" lvl="1" indent="-468313">
              <a:lnSpc>
                <a:spcPct val="16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我从这次经历中吸取的教训就是：</a:t>
            </a:r>
            <a:r>
              <a:rPr lang="zh-CN" altLang="en-US" sz="2000" b="1" dirty="0">
                <a:solidFill>
                  <a:srgbClr val="FF0000"/>
                </a:solidFill>
                <a:latin typeface="黑体" panose="02010609060101010101" pitchFamily="49" charset="-122"/>
                <a:ea typeface="黑体" panose="02010609060101010101" pitchFamily="49" charset="-122"/>
              </a:rPr>
              <a:t>所谓经营，就是经营者倾注全部力量，为员工的幸福而殚精竭虑；公司必须树立远离经营者私心的大义名分。</a:t>
            </a:r>
          </a:p>
        </p:txBody>
      </p:sp>
    </p:spTree>
    <p:extLst>
      <p:ext uri="{BB962C8B-B14F-4D97-AF65-F5344CB8AC3E}">
        <p14:creationId xmlns:p14="http://schemas.microsoft.com/office/powerpoint/2010/main" val="371930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3334" y="1196977"/>
            <a:ext cx="11343217"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60000"/>
              </a:lnSpc>
              <a:spcBef>
                <a:spcPts val="600"/>
              </a:spcBef>
              <a:buClr>
                <a:schemeClr val="tx1"/>
              </a:buClr>
            </a:pPr>
            <a:r>
              <a:rPr lang="zh-CN" altLang="en-US" sz="2400" dirty="0">
                <a:latin typeface="黑体" panose="02010609060101010101" pitchFamily="49" charset="-122"/>
                <a:ea typeface="黑体" panose="02010609060101010101" pitchFamily="49" charset="-122"/>
              </a:rPr>
              <a:t>公司必须</a:t>
            </a:r>
            <a:r>
              <a:rPr lang="zh-CN" altLang="en-US" sz="2400" dirty="0" smtClean="0">
                <a:latin typeface="黑体" panose="02010609060101010101" pitchFamily="49" charset="-122"/>
                <a:ea typeface="黑体" panose="02010609060101010101" pitchFamily="49" charset="-122"/>
              </a:rPr>
              <a:t>树立</a:t>
            </a:r>
            <a:r>
              <a:rPr lang="zh-CN" altLang="en-US" sz="2400" b="1" dirty="0" smtClean="0">
                <a:solidFill>
                  <a:schemeClr val="bg1"/>
                </a:solidFill>
                <a:latin typeface="黑体" panose="02010609060101010101" pitchFamily="49" charset="-122"/>
                <a:ea typeface="黑体" panose="02010609060101010101" pitchFamily="49" charset="-122"/>
              </a:rPr>
              <a:t>远离经营者私心的</a:t>
            </a:r>
            <a:r>
              <a:rPr lang="zh-CN" altLang="en-US" sz="2400" dirty="0" smtClean="0">
                <a:latin typeface="黑体" panose="02010609060101010101" pitchFamily="49" charset="-122"/>
                <a:ea typeface="黑体" panose="02010609060101010101" pitchFamily="49" charset="-122"/>
              </a:rPr>
              <a:t>大义</a:t>
            </a:r>
            <a:r>
              <a:rPr lang="zh-CN" altLang="en-US" sz="2400" dirty="0">
                <a:latin typeface="黑体" panose="02010609060101010101" pitchFamily="49" charset="-122"/>
                <a:ea typeface="黑体" panose="02010609060101010101" pitchFamily="49" charset="-122"/>
              </a:rPr>
              <a:t>名分</a:t>
            </a:r>
            <a:r>
              <a:rPr lang="zh-CN" altLang="en-US" sz="2400" dirty="0" smtClean="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83</a:t>
            </a:fld>
            <a:endParaRPr lang="en-US" altLang="zh-CN">
              <a:solidFill>
                <a:srgbClr val="000000">
                  <a:lumMod val="65000"/>
                  <a:lumOff val="35000"/>
                </a:srgbClr>
              </a:solidFill>
            </a:endParaRPr>
          </a:p>
        </p:txBody>
      </p:sp>
      <p:sp>
        <p:nvSpPr>
          <p:cNvPr id="10" name="内容占位符 2"/>
          <p:cNvSpPr txBox="1">
            <a:spLocks/>
          </p:cNvSpPr>
          <p:nvPr/>
        </p:nvSpPr>
        <p:spPr bwMode="auto">
          <a:xfrm>
            <a:off x="990171" y="1740122"/>
            <a:ext cx="10776380" cy="591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60000"/>
              </a:lnSpc>
              <a:spcBef>
                <a:spcPts val="600"/>
              </a:spcBef>
              <a:buClr>
                <a:schemeClr val="tx1"/>
              </a:buClr>
              <a:buChar char="p"/>
            </a:pPr>
            <a:endParaRPr lang="zh-CN" altLang="en-US" sz="2000" dirty="0">
              <a:latin typeface="黑体" panose="02010609060101010101" pitchFamily="49" charset="-122"/>
              <a:ea typeface="黑体" panose="02010609060101010101" pitchFamily="49" charset="-122"/>
            </a:endParaRPr>
          </a:p>
        </p:txBody>
      </p:sp>
      <p:sp>
        <p:nvSpPr>
          <p:cNvPr id="5" name="矩形 4"/>
          <p:cNvSpPr/>
          <p:nvPr/>
        </p:nvSpPr>
        <p:spPr>
          <a:xfrm>
            <a:off x="967317" y="1945231"/>
            <a:ext cx="10790767" cy="3216265"/>
          </a:xfrm>
          <a:prstGeom prst="rect">
            <a:avLst/>
          </a:prstGeom>
          <a:ln>
            <a:noFill/>
            <a:prstDash val="sysDash"/>
          </a:ln>
        </p:spPr>
        <p:txBody>
          <a:bodyPr wrap="square">
            <a:spAutoFit/>
          </a:bodyPr>
          <a:lstStyle/>
          <a:p>
            <a:pPr lvl="1" indent="-457200">
              <a:lnSpc>
                <a:spcPct val="130000"/>
              </a:lnSpc>
              <a:spcBef>
                <a:spcPts val="600"/>
              </a:spcBef>
              <a:buClr>
                <a:schemeClr val="tx1"/>
              </a:buClr>
              <a:buFont typeface="Wingdings" panose="05000000000000000000" pitchFamily="2" charset="2"/>
              <a:buChar char="p"/>
            </a:pPr>
            <a:r>
              <a:rPr lang="zh-CN" altLang="en-US" sz="2000" dirty="0" smtClean="0">
                <a:latin typeface="黑体" panose="02010609060101010101" pitchFamily="49" charset="-122"/>
                <a:ea typeface="黑体" panose="02010609060101010101" pitchFamily="49" charset="-122"/>
              </a:rPr>
              <a:t>多向后追问</a:t>
            </a:r>
            <a:r>
              <a:rPr lang="zh-CN" altLang="en-US" sz="2000" dirty="0">
                <a:latin typeface="黑体" panose="02010609060101010101" pitchFamily="49" charset="-122"/>
                <a:ea typeface="黑体" panose="02010609060101010101" pitchFamily="49" charset="-122"/>
              </a:rPr>
              <a:t>几</a:t>
            </a:r>
            <a:r>
              <a:rPr lang="zh-CN" altLang="en-US" sz="2000" dirty="0" smtClean="0">
                <a:latin typeface="黑体" panose="02010609060101010101" pitchFamily="49" charset="-122"/>
                <a:ea typeface="黑体" panose="02010609060101010101" pitchFamily="49" charset="-122"/>
              </a:rPr>
              <a:t>个“为什么”？</a:t>
            </a:r>
            <a:endParaRPr lang="zh-CN" altLang="en-US" sz="2000" dirty="0">
              <a:latin typeface="黑体" panose="02010609060101010101" pitchFamily="49" charset="-122"/>
              <a:ea typeface="黑体" panose="02010609060101010101" pitchFamily="49" charset="-122"/>
            </a:endParaRPr>
          </a:p>
          <a:p>
            <a:pPr lvl="1" indent="-457200">
              <a:lnSpc>
                <a:spcPct val="130000"/>
              </a:lnSpc>
              <a:spcBef>
                <a:spcPts val="600"/>
              </a:spcBef>
              <a:buClr>
                <a:schemeClr val="tx1"/>
              </a:buClr>
              <a:buFont typeface="Wingdings" panose="05000000000000000000" pitchFamily="2" charset="2"/>
              <a:buChar char="p"/>
            </a:pPr>
            <a:r>
              <a:rPr lang="en-US" altLang="zh-CN" sz="2000" dirty="0" smtClean="0">
                <a:solidFill>
                  <a:srgbClr val="FF0000"/>
                </a:solidFill>
                <a:latin typeface="黑体" panose="02010609060101010101" pitchFamily="49" charset="-122"/>
                <a:ea typeface="黑体" panose="02010609060101010101" pitchFamily="49" charset="-122"/>
              </a:rPr>
              <a:t>1984</a:t>
            </a:r>
            <a:r>
              <a:rPr lang="zh-CN" altLang="en-US" sz="2000" dirty="0">
                <a:solidFill>
                  <a:srgbClr val="FF0000"/>
                </a:solidFill>
                <a:latin typeface="黑体" panose="02010609060101010101" pitchFamily="49" charset="-122"/>
                <a:ea typeface="黑体" panose="02010609060101010101" pitchFamily="49" charset="-122"/>
              </a:rPr>
              <a:t>年，要不要挑战</a:t>
            </a:r>
            <a:r>
              <a:rPr lang="en-US" altLang="zh-CN" sz="2000" dirty="0">
                <a:solidFill>
                  <a:srgbClr val="FF0000"/>
                </a:solidFill>
                <a:latin typeface="黑体" panose="02010609060101010101" pitchFamily="49" charset="-122"/>
                <a:ea typeface="黑体" panose="02010609060101010101" pitchFamily="49" charset="-122"/>
              </a:rPr>
              <a:t>NTT</a:t>
            </a:r>
            <a:r>
              <a:rPr lang="zh-CN" altLang="en-US" sz="2000" dirty="0">
                <a:solidFill>
                  <a:srgbClr val="FF0000"/>
                </a:solidFill>
                <a:latin typeface="黑体" panose="02010609060101010101" pitchFamily="49" charset="-122"/>
                <a:ea typeface="黑体" panose="02010609060101010101" pitchFamily="49" charset="-122"/>
              </a:rPr>
              <a:t>？</a:t>
            </a:r>
          </a:p>
          <a:p>
            <a:pPr lvl="1" indent="-457200">
              <a:lnSpc>
                <a:spcPct val="130000"/>
              </a:lnSpc>
              <a:spcBef>
                <a:spcPts val="600"/>
              </a:spcBef>
              <a:buClr>
                <a:schemeClr val="tx1"/>
              </a:buClr>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那段时间，每晚临睡之前，我都要重复自问自答，无一日例外。那是对自己的质疑：“我想参与通信事业，真的是出于要为民众降低长途电话费这一纯粹的动机吗？我的动机真的那么纯粹、不带一点儿私心吗？”</a:t>
            </a:r>
          </a:p>
          <a:p>
            <a:pPr lvl="1" indent="-457200">
              <a:lnSpc>
                <a:spcPct val="130000"/>
              </a:lnSpc>
              <a:spcBef>
                <a:spcPts val="600"/>
              </a:spcBef>
              <a:buClr>
                <a:schemeClr val="tx1"/>
              </a:buClr>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“有没有让社会看好自己、赞赏自己这样的私心呢？”“不是单纯想要出风头吧？”“真的是动机至善，私心了无吗？”每晚，都受到来自另一个自我的严厉诘问。</a:t>
            </a:r>
          </a:p>
        </p:txBody>
      </p:sp>
      <p:sp>
        <p:nvSpPr>
          <p:cNvPr id="6" name="矩形 5"/>
          <p:cNvSpPr/>
          <p:nvPr/>
        </p:nvSpPr>
        <p:spPr>
          <a:xfrm>
            <a:off x="967317" y="4982081"/>
            <a:ext cx="10845800"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lvl="1" indent="-457200" fontAlgn="base">
              <a:lnSpc>
                <a:spcPct val="130000"/>
              </a:lnSpc>
              <a:spcBef>
                <a:spcPts val="600"/>
              </a:spcBef>
              <a:spcAft>
                <a:spcPct val="0"/>
              </a:spcAft>
              <a:buClr>
                <a:schemeClr val="tx1"/>
              </a:buClr>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经过将近半年的时间，千思万想、历尽烦恼之余，我终于确信自己“动机善，私心无”，内心的烦恼也一扫而光，坚强的决定和勇气在我胸中沸腾起来。确定了开展事业的大义名分，也确认鼓舞自己的纯粹动机，今后可以无所畏惧、朝着创立公司的方向大步迈进了！</a:t>
            </a:r>
          </a:p>
        </p:txBody>
      </p:sp>
      <p:sp>
        <p:nvSpPr>
          <p:cNvPr id="9" name="标题 1"/>
          <p:cNvSpPr>
            <a:spLocks noGrp="1"/>
          </p:cNvSpPr>
          <p:nvPr>
            <p:ph type="title"/>
          </p:nvPr>
        </p:nvSpPr>
        <p:spPr>
          <a:xfrm>
            <a:off x="431371" y="116632"/>
            <a:ext cx="8832851" cy="836612"/>
          </a:xfrm>
        </p:spPr>
        <p:txBody>
          <a:bodyPr/>
          <a:lstStyle/>
          <a:p>
            <a:r>
              <a:rPr lang="zh-CN" altLang="en-US" dirty="0" smtClean="0"/>
              <a:t>启示与思考</a:t>
            </a:r>
            <a:r>
              <a:rPr lang="en-US" altLang="zh-CN" dirty="0" smtClean="0"/>
              <a:t>——</a:t>
            </a:r>
            <a:r>
              <a:rPr lang="zh-CN" altLang="en-US" dirty="0" smtClean="0"/>
              <a:t>动机至善，私心了无</a:t>
            </a:r>
            <a:endParaRPr lang="zh-CN" altLang="en-US" dirty="0"/>
          </a:p>
        </p:txBody>
      </p:sp>
      <p:sp>
        <p:nvSpPr>
          <p:cNvPr id="7" name="矩形 6"/>
          <p:cNvSpPr/>
          <p:nvPr/>
        </p:nvSpPr>
        <p:spPr>
          <a:xfrm>
            <a:off x="2788493" y="1345815"/>
            <a:ext cx="2659702" cy="461665"/>
          </a:xfrm>
          <a:prstGeom prst="rect">
            <a:avLst/>
          </a:prstGeom>
        </p:spPr>
        <p:txBody>
          <a:bodyPr wrap="none">
            <a:spAutoFit/>
          </a:bodyPr>
          <a:lstStyle/>
          <a:p>
            <a:r>
              <a:rPr lang="zh-CN" altLang="en-US" sz="2400" b="1" kern="0" dirty="0">
                <a:solidFill>
                  <a:srgbClr val="FF0000"/>
                </a:solidFill>
                <a:latin typeface="黑体" panose="02010609060101010101" pitchFamily="49" charset="-122"/>
                <a:ea typeface="黑体" panose="02010609060101010101" pitchFamily="49" charset="-122"/>
              </a:rPr>
              <a:t>远离经营者私心的</a:t>
            </a:r>
            <a:endParaRPr lang="zh-CN" altLang="en-US" dirty="0">
              <a:solidFill>
                <a:srgbClr val="FF0000"/>
              </a:solidFill>
            </a:endParaRPr>
          </a:p>
        </p:txBody>
      </p:sp>
    </p:spTree>
    <p:extLst>
      <p:ext uri="{BB962C8B-B14F-4D97-AF65-F5344CB8AC3E}">
        <p14:creationId xmlns:p14="http://schemas.microsoft.com/office/powerpoint/2010/main" val="102019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Effect transition="in" filter="fade">
                                      <p:cBhvr>
                                        <p:cTn id="30" dur="500"/>
                                        <p:tgtEl>
                                          <p:spTgt spid="5">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知行合一</a:t>
            </a:r>
            <a:endParaRPr lang="zh-CN" altLang="en-US" dirty="0"/>
          </a:p>
        </p:txBody>
      </p:sp>
      <p:sp>
        <p:nvSpPr>
          <p:cNvPr id="3" name="内容占位符 2"/>
          <p:cNvSpPr>
            <a:spLocks noGrp="1"/>
          </p:cNvSpPr>
          <p:nvPr>
            <p:ph idx="1"/>
          </p:nvPr>
        </p:nvSpPr>
        <p:spPr>
          <a:xfrm>
            <a:off x="854232" y="1987014"/>
            <a:ext cx="10788419" cy="425752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990600" lvl="1" indent="-457200">
              <a:lnSpc>
                <a:spcPct val="150000"/>
              </a:lnSpc>
              <a:spcBef>
                <a:spcPts val="600"/>
              </a:spcBef>
              <a:buClr>
                <a:schemeClr val="tx1"/>
              </a:buClr>
              <a:buChar char="p"/>
            </a:pPr>
            <a:r>
              <a:rPr lang="zh-CN" altLang="en-US" sz="2800" dirty="0" smtClean="0">
                <a:latin typeface="黑体" panose="02010609060101010101" pitchFamily="49" charset="-122"/>
                <a:ea typeface="黑体" panose="02010609060101010101" pitchFamily="49" charset="-122"/>
              </a:rPr>
              <a:t>知</a:t>
            </a:r>
            <a:r>
              <a:rPr lang="zh-CN" altLang="en-US" sz="2800" dirty="0">
                <a:latin typeface="黑体" panose="02010609060101010101" pitchFamily="49" charset="-122"/>
                <a:ea typeface="黑体" panose="02010609060101010101" pitchFamily="49" charset="-122"/>
              </a:rPr>
              <a:t>是行的主意，行是知的</a:t>
            </a:r>
            <a:r>
              <a:rPr lang="zh-CN" altLang="en-US" sz="2800" dirty="0" smtClean="0">
                <a:latin typeface="黑体" panose="02010609060101010101" pitchFamily="49" charset="-122"/>
                <a:ea typeface="黑体" panose="02010609060101010101" pitchFamily="49" charset="-122"/>
              </a:rPr>
              <a:t>功夫</a:t>
            </a:r>
            <a:endParaRPr lang="en-US" altLang="zh-CN" sz="2800" dirty="0" smtClean="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endParaRPr lang="en-US" altLang="zh-CN" sz="28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800" dirty="0" smtClean="0">
                <a:solidFill>
                  <a:srgbClr val="FF0000"/>
                </a:solidFill>
                <a:latin typeface="黑体" panose="02010609060101010101" pitchFamily="49" charset="-122"/>
                <a:ea typeface="黑体" panose="02010609060101010101" pitchFamily="49" charset="-122"/>
              </a:rPr>
              <a:t>知</a:t>
            </a:r>
            <a:r>
              <a:rPr lang="zh-CN" altLang="en-US" sz="2800" dirty="0">
                <a:solidFill>
                  <a:srgbClr val="FF0000"/>
                </a:solidFill>
                <a:latin typeface="黑体" panose="02010609060101010101" pitchFamily="49" charset="-122"/>
                <a:ea typeface="黑体" panose="02010609060101010101" pitchFamily="49" charset="-122"/>
              </a:rPr>
              <a:t>是行之始</a:t>
            </a:r>
            <a:r>
              <a:rPr lang="zh-CN" altLang="en-US" sz="2800" dirty="0">
                <a:latin typeface="黑体" panose="02010609060101010101" pitchFamily="49" charset="-122"/>
                <a:ea typeface="黑体" panose="02010609060101010101" pitchFamily="49" charset="-122"/>
              </a:rPr>
              <a:t>，行是知之</a:t>
            </a:r>
            <a:r>
              <a:rPr lang="zh-CN" altLang="en-US" sz="2800" dirty="0" smtClean="0">
                <a:latin typeface="黑体" panose="02010609060101010101" pitchFamily="49" charset="-122"/>
                <a:ea typeface="黑体" panose="02010609060101010101" pitchFamily="49" charset="-122"/>
              </a:rPr>
              <a:t>成</a:t>
            </a:r>
            <a:endParaRPr lang="en-US" altLang="zh-CN" sz="2800" dirty="0" smtClean="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endParaRPr lang="en-US" altLang="zh-CN" sz="28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800" dirty="0" smtClean="0">
                <a:solidFill>
                  <a:srgbClr val="FF0000"/>
                </a:solidFill>
                <a:latin typeface="黑体" panose="02010609060101010101" pitchFamily="49" charset="-122"/>
                <a:ea typeface="黑体" panose="02010609060101010101" pitchFamily="49" charset="-122"/>
              </a:rPr>
              <a:t>一念发动处便是行了</a:t>
            </a:r>
            <a:endParaRPr lang="en-US" altLang="zh-CN" sz="2800" dirty="0">
              <a:solidFill>
                <a:srgbClr val="FF0000"/>
              </a:solidFill>
              <a:latin typeface="黑体" panose="02010609060101010101" pitchFamily="49" charset="-122"/>
              <a:ea typeface="黑体" panose="02010609060101010101" pitchFamily="49" charset="-122"/>
            </a:endParaRPr>
          </a:p>
          <a:p>
            <a:pPr marL="533400" lvl="1" indent="0">
              <a:lnSpc>
                <a:spcPct val="150000"/>
              </a:lnSpc>
              <a:spcBef>
                <a:spcPts val="600"/>
              </a:spcBef>
              <a:buClr>
                <a:schemeClr val="tx1"/>
              </a:buClr>
              <a:buNone/>
            </a:pPr>
            <a:endParaRPr lang="en-US" altLang="zh-CN" sz="3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pPr>
                <a:defRPr/>
              </a:pPr>
              <a:t>84</a:t>
            </a:fld>
            <a:endParaRPr lang="en-US" altLang="zh-CN"/>
          </a:p>
        </p:txBody>
      </p:sp>
      <p:pic>
        <p:nvPicPr>
          <p:cNvPr id="7" name="图片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8792723" y="2347975"/>
            <a:ext cx="2437208" cy="2700690"/>
          </a:xfrm>
          <a:prstGeom prst="rect">
            <a:avLst/>
          </a:prstGeom>
        </p:spPr>
      </p:pic>
      <p:sp>
        <p:nvSpPr>
          <p:cNvPr id="9" name="标题 1"/>
          <p:cNvSpPr txBox="1">
            <a:spLocks/>
          </p:cNvSpPr>
          <p:nvPr/>
        </p:nvSpPr>
        <p:spPr bwMode="auto">
          <a:xfrm>
            <a:off x="9529785" y="5409858"/>
            <a:ext cx="963083" cy="42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1"/>
                </a:solidFill>
                <a:latin typeface="+mj-lt"/>
                <a:ea typeface="+mj-ea"/>
                <a:cs typeface="+mj-cs"/>
              </a:defRPr>
            </a:lvl1pPr>
            <a:lvl2pPr algn="r" rtl="0" eaLnBrk="0" fontAlgn="base" hangingPunct="0">
              <a:spcBef>
                <a:spcPct val="0"/>
              </a:spcBef>
              <a:spcAft>
                <a:spcPct val="0"/>
              </a:spcAft>
              <a:defRPr sz="2800" b="1">
                <a:solidFill>
                  <a:schemeClr val="bg1"/>
                </a:solidFill>
                <a:latin typeface="Arial" charset="0"/>
                <a:ea typeface="黑体" pitchFamily="2" charset="-122"/>
              </a:defRPr>
            </a:lvl2pPr>
            <a:lvl3pPr algn="r" rtl="0" eaLnBrk="0" fontAlgn="base" hangingPunct="0">
              <a:spcBef>
                <a:spcPct val="0"/>
              </a:spcBef>
              <a:spcAft>
                <a:spcPct val="0"/>
              </a:spcAft>
              <a:defRPr sz="2800" b="1">
                <a:solidFill>
                  <a:schemeClr val="bg1"/>
                </a:solidFill>
                <a:latin typeface="Arial" charset="0"/>
                <a:ea typeface="黑体" pitchFamily="2" charset="-122"/>
              </a:defRPr>
            </a:lvl3pPr>
            <a:lvl4pPr algn="r" rtl="0" eaLnBrk="0" fontAlgn="base" hangingPunct="0">
              <a:spcBef>
                <a:spcPct val="0"/>
              </a:spcBef>
              <a:spcAft>
                <a:spcPct val="0"/>
              </a:spcAft>
              <a:defRPr sz="2800" b="1">
                <a:solidFill>
                  <a:schemeClr val="bg1"/>
                </a:solidFill>
                <a:latin typeface="Arial" charset="0"/>
                <a:ea typeface="黑体" pitchFamily="2" charset="-122"/>
              </a:defRPr>
            </a:lvl4pPr>
            <a:lvl5pPr algn="r" rtl="0" eaLnBrk="0" fontAlgn="base" hangingPunct="0">
              <a:spcBef>
                <a:spcPct val="0"/>
              </a:spcBef>
              <a:spcAft>
                <a:spcPct val="0"/>
              </a:spcAft>
              <a:defRPr sz="2800" b="1">
                <a:solidFill>
                  <a:schemeClr val="bg1"/>
                </a:solidFill>
                <a:latin typeface="Arial" charset="0"/>
                <a:ea typeface="黑体" pitchFamily="2" charset="-122"/>
              </a:defRPr>
            </a:lvl5pPr>
            <a:lvl6pPr marL="457200" algn="r" rtl="0" fontAlgn="base">
              <a:spcBef>
                <a:spcPct val="0"/>
              </a:spcBef>
              <a:spcAft>
                <a:spcPct val="0"/>
              </a:spcAft>
              <a:defRPr sz="2800" b="1">
                <a:solidFill>
                  <a:schemeClr val="bg1"/>
                </a:solidFill>
                <a:latin typeface="Arial" charset="0"/>
                <a:ea typeface="黑体" pitchFamily="2" charset="-122"/>
              </a:defRPr>
            </a:lvl6pPr>
            <a:lvl7pPr marL="914400" algn="r" rtl="0" fontAlgn="base">
              <a:spcBef>
                <a:spcPct val="0"/>
              </a:spcBef>
              <a:spcAft>
                <a:spcPct val="0"/>
              </a:spcAft>
              <a:defRPr sz="2800" b="1">
                <a:solidFill>
                  <a:schemeClr val="bg1"/>
                </a:solidFill>
                <a:latin typeface="Arial" charset="0"/>
                <a:ea typeface="黑体" pitchFamily="2" charset="-122"/>
              </a:defRPr>
            </a:lvl7pPr>
            <a:lvl8pPr marL="1371600" algn="r" rtl="0" fontAlgn="base">
              <a:spcBef>
                <a:spcPct val="0"/>
              </a:spcBef>
              <a:spcAft>
                <a:spcPct val="0"/>
              </a:spcAft>
              <a:defRPr sz="2800" b="1">
                <a:solidFill>
                  <a:schemeClr val="bg1"/>
                </a:solidFill>
                <a:latin typeface="Arial" charset="0"/>
                <a:ea typeface="黑体" pitchFamily="2" charset="-122"/>
              </a:defRPr>
            </a:lvl8pPr>
            <a:lvl9pPr marL="1828800" algn="r" rtl="0" fontAlgn="base">
              <a:spcBef>
                <a:spcPct val="0"/>
              </a:spcBef>
              <a:spcAft>
                <a:spcPct val="0"/>
              </a:spcAft>
              <a:defRPr sz="2800" b="1">
                <a:solidFill>
                  <a:schemeClr val="bg1"/>
                </a:solidFill>
                <a:latin typeface="Arial" charset="0"/>
                <a:ea typeface="黑体" pitchFamily="2" charset="-122"/>
              </a:defRPr>
            </a:lvl9pPr>
          </a:lstStyle>
          <a:p>
            <a:r>
              <a:rPr lang="zh-CN" altLang="en-US" sz="2000" b="0" kern="0" dirty="0" smtClean="0"/>
              <a:t>王阳明</a:t>
            </a:r>
            <a:endParaRPr lang="zh-CN" altLang="en-US" sz="2000" b="0" kern="0" dirty="0"/>
          </a:p>
        </p:txBody>
      </p:sp>
    </p:spTree>
    <p:extLst>
      <p:ext uri="{BB962C8B-B14F-4D97-AF65-F5344CB8AC3E}">
        <p14:creationId xmlns:p14="http://schemas.microsoft.com/office/powerpoint/2010/main" val="7021911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动机至善，私心了无</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85</a:t>
            </a:fld>
            <a:endParaRPr lang="en-US" altLang="zh-CN">
              <a:solidFill>
                <a:srgbClr val="000000">
                  <a:lumMod val="65000"/>
                  <a:lumOff val="35000"/>
                </a:srgbClr>
              </a:solidFill>
            </a:endParaRPr>
          </a:p>
        </p:txBody>
      </p:sp>
      <p:sp>
        <p:nvSpPr>
          <p:cNvPr id="5" name="内容占位符 2"/>
          <p:cNvSpPr txBox="1">
            <a:spLocks/>
          </p:cNvSpPr>
          <p:nvPr/>
        </p:nvSpPr>
        <p:spPr bwMode="auto">
          <a:xfrm>
            <a:off x="942976" y="2774695"/>
            <a:ext cx="9899651" cy="2000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723900" indent="-723900">
              <a:lnSpc>
                <a:spcPct val="150000"/>
              </a:lnSpc>
              <a:spcBef>
                <a:spcPts val="2400"/>
              </a:spcBef>
              <a:buClr>
                <a:schemeClr val="tx1"/>
              </a:buClr>
              <a:buFont typeface="Wingdings" panose="05000000000000000000" pitchFamily="2" charset="2"/>
              <a:buChar char="p"/>
            </a:pPr>
            <a:r>
              <a:rPr lang="zh-CN" altLang="en-US" sz="2400" kern="0" dirty="0">
                <a:latin typeface="黑体" panose="02010609060101010101" pitchFamily="49" charset="-122"/>
                <a:ea typeface="黑体" panose="02010609060101010101" pitchFamily="49" charset="-122"/>
              </a:rPr>
              <a:t>反思我们在做企业、带队伍的过程中，有没有这个“私”在时时作祟？有“私”，就会使影响力大打折扣</a:t>
            </a:r>
            <a:r>
              <a:rPr lang="zh-CN" altLang="en-US" sz="2400" kern="0" dirty="0" smtClean="0">
                <a:latin typeface="黑体" panose="02010609060101010101" pitchFamily="49" charset="-122"/>
                <a:ea typeface="黑体" panose="02010609060101010101" pitchFamily="49" charset="-122"/>
              </a:rPr>
              <a:t>！</a:t>
            </a:r>
            <a:endParaRPr lang="en-US" altLang="zh-CN" sz="2400" kern="0" dirty="0" smtClean="0">
              <a:latin typeface="黑体" panose="02010609060101010101" pitchFamily="49" charset="-122"/>
              <a:ea typeface="黑体" panose="02010609060101010101" pitchFamily="49" charset="-122"/>
            </a:endParaRPr>
          </a:p>
          <a:p>
            <a:pPr marL="723900" indent="-723900">
              <a:lnSpc>
                <a:spcPct val="150000"/>
              </a:lnSpc>
              <a:spcBef>
                <a:spcPts val="2400"/>
              </a:spcBef>
              <a:buClr>
                <a:schemeClr val="tx1"/>
              </a:buClr>
              <a:buFont typeface="Wingdings" panose="05000000000000000000" pitchFamily="2" charset="2"/>
              <a:buChar char="p"/>
            </a:pPr>
            <a:r>
              <a:rPr lang="zh-CN" altLang="en-US" sz="2400" kern="0" dirty="0" smtClean="0">
                <a:latin typeface="黑体" panose="02010609060101010101" pitchFamily="49" charset="-122"/>
                <a:ea typeface="黑体" panose="02010609060101010101" pitchFamily="49" charset="-122"/>
              </a:rPr>
              <a:t>企业家的企业</a:t>
            </a:r>
            <a:r>
              <a:rPr lang="en-US" altLang="zh-CN" sz="2400" kern="0" dirty="0" smtClean="0">
                <a:latin typeface="黑体" panose="02010609060101010101" pitchFamily="49" charset="-122"/>
                <a:ea typeface="黑体" panose="02010609060101010101" pitchFamily="49" charset="-122"/>
              </a:rPr>
              <a:t>vs.</a:t>
            </a:r>
            <a:r>
              <a:rPr lang="zh-CN" altLang="en-US" sz="2400" kern="0" dirty="0" smtClean="0">
                <a:latin typeface="黑体" panose="02010609060101010101" pitchFamily="49" charset="-122"/>
                <a:ea typeface="黑体" panose="02010609060101010101" pitchFamily="49" charset="-122"/>
              </a:rPr>
              <a:t>企业的企业家！</a:t>
            </a:r>
            <a:endParaRPr lang="zh-CN" altLang="en-US" sz="2400" kern="0" dirty="0">
              <a:latin typeface="黑体" panose="02010609060101010101" pitchFamily="49" charset="-122"/>
              <a:ea typeface="黑体" panose="02010609060101010101" pitchFamily="49" charset="-122"/>
            </a:endParaRPr>
          </a:p>
        </p:txBody>
      </p:sp>
      <p:cxnSp>
        <p:nvCxnSpPr>
          <p:cNvPr id="6" name="直接连接符 5"/>
          <p:cNvCxnSpPr/>
          <p:nvPr/>
        </p:nvCxnSpPr>
        <p:spPr bwMode="auto">
          <a:xfrm>
            <a:off x="942976" y="2297187"/>
            <a:ext cx="6162674" cy="0"/>
          </a:xfrm>
          <a:prstGeom prst="line">
            <a:avLst/>
          </a:prstGeom>
          <a:ln w="69850" cmpd="thickThin">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接连接符 6"/>
          <p:cNvCxnSpPr/>
          <p:nvPr/>
        </p:nvCxnSpPr>
        <p:spPr bwMode="auto">
          <a:xfrm>
            <a:off x="5181600" y="5257617"/>
            <a:ext cx="5907618" cy="0"/>
          </a:xfrm>
          <a:prstGeom prst="line">
            <a:avLst/>
          </a:prstGeom>
          <a:ln w="69850" cmpd="thinThick">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0448351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文化与领导力</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86</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4" y="1196977"/>
            <a:ext cx="5477404"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smtClean="0">
                <a:latin typeface="黑体" panose="02010609060101010101" pitchFamily="49" charset="-122"/>
                <a:ea typeface="黑体" panose="02010609060101010101" pitchFamily="49" charset="-122"/>
              </a:rPr>
              <a:t>沙因：文化</a:t>
            </a:r>
            <a:r>
              <a:rPr lang="zh-CN" altLang="en-US" sz="2400" dirty="0" smtClean="0">
                <a:latin typeface="黑体" panose="02010609060101010101" pitchFamily="49" charset="-122"/>
                <a:ea typeface="黑体" panose="02010609060101010101" pitchFamily="49" charset="-122"/>
              </a:rPr>
              <a:t>与领导力是一个硬币的两面</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2" y="1930620"/>
            <a:ext cx="10776380" cy="172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权力不等于领导</a:t>
            </a:r>
            <a:r>
              <a:rPr lang="zh-CN" altLang="en-US" sz="2000" dirty="0" smtClean="0">
                <a:latin typeface="黑体" panose="02010609060101010101" pitchFamily="49" charset="-122"/>
                <a:ea typeface="黑体" panose="02010609060101010101" pitchFamily="49" charset="-122"/>
              </a:rPr>
              <a:t>力；</a:t>
            </a:r>
            <a:endParaRPr lang="zh-CN" altLang="en-US" sz="2000" dirty="0">
              <a:latin typeface="黑体" panose="02010609060101010101" pitchFamily="49" charset="-122"/>
              <a:ea typeface="黑体" panose="02010609060101010101" pitchFamily="49" charset="-122"/>
            </a:endParaRPr>
          </a:p>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领导力本质上是一种影响力，让人心甘情愿地</a:t>
            </a:r>
            <a:r>
              <a:rPr lang="zh-CN" altLang="en-US" sz="2000" dirty="0" smtClean="0">
                <a:latin typeface="黑体" panose="02010609060101010101" pitchFamily="49" charset="-122"/>
                <a:ea typeface="黑体" panose="02010609060101010101" pitchFamily="49" charset="-122"/>
              </a:rPr>
              <a:t>追随</a:t>
            </a:r>
            <a:r>
              <a:rPr lang="zh-CN" altLang="en-US" sz="2000" dirty="0">
                <a:latin typeface="黑体" panose="02010609060101010101" pitchFamily="49" charset="-122"/>
                <a:ea typeface="黑体" panose="02010609060101010101" pitchFamily="49" charset="-122"/>
              </a:rPr>
              <a:t>；</a:t>
            </a:r>
          </a:p>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领导力还是一种场力，会让追随者心甘情愿地改变</a:t>
            </a:r>
            <a:r>
              <a:rPr lang="zh-CN" altLang="en-US" sz="2000" dirty="0" smtClean="0">
                <a:latin typeface="黑体" panose="02010609060101010101" pitchFamily="49" charset="-122"/>
                <a:ea typeface="黑体" panose="02010609060101010101" pitchFamily="49" charset="-122"/>
              </a:rPr>
              <a:t>自己</a:t>
            </a:r>
            <a:r>
              <a:rPr lang="zh-CN" altLang="en-US" sz="2000" dirty="0">
                <a:latin typeface="黑体" panose="02010609060101010101" pitchFamily="49" charset="-122"/>
                <a:ea typeface="黑体" panose="02010609060101010101" pitchFamily="49" charset="-122"/>
              </a:rPr>
              <a:t>。</a:t>
            </a:r>
          </a:p>
        </p:txBody>
      </p:sp>
      <p:sp>
        <p:nvSpPr>
          <p:cNvPr id="10" name="矩形 9"/>
          <p:cNvSpPr/>
          <p:nvPr/>
        </p:nvSpPr>
        <p:spPr>
          <a:xfrm>
            <a:off x="545672" y="4019791"/>
            <a:ext cx="11124000" cy="1938992"/>
          </a:xfrm>
          <a:prstGeom prst="rect">
            <a:avLst/>
          </a:prstGeom>
          <a:ln>
            <a:solidFill>
              <a:srgbClr val="C00000"/>
            </a:solidFill>
            <a:prstDash val="sysDash"/>
          </a:ln>
        </p:spPr>
        <p:txBody>
          <a:bodyPr wrap="square" lIns="108000" rIns="108000">
            <a:spAutoFit/>
          </a:bodyPr>
          <a:lstStyle/>
          <a:p>
            <a:pPr marL="0" lvl="1">
              <a:lnSpc>
                <a:spcPct val="150000"/>
              </a:lnSpc>
              <a:buNone/>
            </a:pPr>
            <a:r>
              <a:rPr lang="zh-CN" altLang="en-US" sz="2000" b="1" dirty="0">
                <a:latin typeface="楷体" panose="02010609060101010101" pitchFamily="49" charset="-122"/>
                <a:ea typeface="楷体" panose="02010609060101010101" pitchFamily="49" charset="-122"/>
              </a:rPr>
              <a:t>杨壮：</a:t>
            </a:r>
            <a:endParaRPr lang="en-US" altLang="zh-CN" sz="2000" b="1" dirty="0">
              <a:latin typeface="楷体" panose="02010609060101010101" pitchFamily="49" charset="-122"/>
              <a:ea typeface="楷体" panose="02010609060101010101" pitchFamily="49" charset="-122"/>
            </a:endParaRPr>
          </a:p>
          <a:p>
            <a:pPr marL="0" lvl="1" indent="457200">
              <a:lnSpc>
                <a:spcPct val="150000"/>
              </a:lnSpc>
              <a:buNone/>
            </a:pPr>
            <a:r>
              <a:rPr lang="zh-CN" altLang="en-US" sz="2000" b="1" dirty="0">
                <a:latin typeface="楷体" panose="02010609060101010101" pitchFamily="49" charset="-122"/>
                <a:ea typeface="楷体" panose="02010609060101010101" pitchFamily="49" charset="-122"/>
              </a:rPr>
              <a:t>领导力不是职位高低决定，而是除去职位这些外化标签后让人愿意追随的能力，这样的领导者要能够换位思考，顺畅沟通，领导者在下属心目中具有较高的名望和威信，下属愿意自觉，自愿，主动追随，也愿意为领导者主动改变自己的态度，价值和行为。</a:t>
            </a:r>
          </a:p>
        </p:txBody>
      </p:sp>
    </p:spTree>
    <p:extLst>
      <p:ext uri="{BB962C8B-B14F-4D97-AF65-F5344CB8AC3E}">
        <p14:creationId xmlns:p14="http://schemas.microsoft.com/office/powerpoint/2010/main" val="215807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好的领导如同一面镜子</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87</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5" y="1196977"/>
            <a:ext cx="3081866"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dirty="0" smtClean="0">
                <a:latin typeface="黑体" panose="02010609060101010101" pitchFamily="49" charset="-122"/>
                <a:ea typeface="黑体" panose="02010609060101010101" pitchFamily="49" charset="-122"/>
              </a:rPr>
              <a:t>文化与领导力</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2" y="1930620"/>
            <a:ext cx="10960528" cy="12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领导力本质上是一种影响力，是一种场力，让人心甘情愿地追随，并心甘情愿地改变</a:t>
            </a:r>
            <a:r>
              <a:rPr lang="zh-CN" altLang="en-US" sz="2000" dirty="0" smtClean="0">
                <a:latin typeface="黑体" panose="02010609060101010101" pitchFamily="49" charset="-122"/>
                <a:ea typeface="黑体" panose="02010609060101010101" pitchFamily="49" charset="-122"/>
              </a:rPr>
              <a:t>自己；</a:t>
            </a:r>
            <a:endParaRPr lang="zh-CN" altLang="en-US" sz="2000" dirty="0">
              <a:latin typeface="黑体" panose="02010609060101010101" pitchFamily="49" charset="-122"/>
              <a:ea typeface="黑体" panose="02010609060101010101" pitchFamily="49" charset="-122"/>
            </a:endParaRPr>
          </a:p>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好的领导、好的导师如同一面镜子。人格是无声的命令。</a:t>
            </a:r>
          </a:p>
        </p:txBody>
      </p:sp>
      <p:sp>
        <p:nvSpPr>
          <p:cNvPr id="10" name="矩形 9"/>
          <p:cNvSpPr/>
          <p:nvPr/>
        </p:nvSpPr>
        <p:spPr>
          <a:xfrm>
            <a:off x="545672" y="3199513"/>
            <a:ext cx="11124000" cy="3323987"/>
          </a:xfrm>
          <a:prstGeom prst="rect">
            <a:avLst/>
          </a:prstGeom>
          <a:ln>
            <a:solidFill>
              <a:srgbClr val="C00000"/>
            </a:solidFill>
            <a:prstDash val="sysDash"/>
          </a:ln>
        </p:spPr>
        <p:txBody>
          <a:bodyPr wrap="square" lIns="108000" rIns="108000">
            <a:spAutoFit/>
          </a:bodyPr>
          <a:lstStyle/>
          <a:p>
            <a:pPr marL="0" lvl="1">
              <a:lnSpc>
                <a:spcPct val="150000"/>
              </a:lnSpc>
              <a:buNone/>
            </a:pPr>
            <a:r>
              <a:rPr lang="en-US" altLang="zh-CN" sz="2000" b="1" dirty="0" smtClean="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无我的智慧</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a:t>
            </a:r>
          </a:p>
          <a:p>
            <a:pPr marL="0" lvl="1">
              <a:lnSpc>
                <a:spcPct val="150000"/>
              </a:lnSpc>
              <a:buNone/>
            </a:pPr>
            <a:r>
              <a:rPr lang="zh-CN" altLang="en-US" sz="2000" b="1" dirty="0">
                <a:latin typeface="楷体" panose="02010609060101010101" pitchFamily="49" charset="-122"/>
                <a:ea typeface="楷体" panose="02010609060101010101" pitchFamily="49" charset="-122"/>
              </a:rPr>
              <a:t>    当我在自己的上师顶果钦哲仁波切面前时，他心意的平和、清明及开阔性，自然将我的</a:t>
            </a:r>
            <a:r>
              <a:rPr lang="zh-CN" altLang="en-US" sz="2000" b="1" dirty="0">
                <a:solidFill>
                  <a:srgbClr val="FF0000"/>
                </a:solidFill>
                <a:latin typeface="楷体" panose="02010609060101010101" pitchFamily="49" charset="-122"/>
                <a:ea typeface="楷体" panose="02010609060101010101" pitchFamily="49" charset="-122"/>
              </a:rPr>
              <a:t>自我重要感</a:t>
            </a:r>
            <a:r>
              <a:rPr lang="zh-CN" altLang="en-US" sz="2000" b="1" dirty="0">
                <a:latin typeface="楷体" panose="02010609060101010101" pitchFamily="49" charset="-122"/>
                <a:ea typeface="楷体" panose="02010609060101010101" pitchFamily="49" charset="-122"/>
              </a:rPr>
              <a:t>暴露出来。不论我的故事多么有意义或复杂，我知道他永远可以看穿我的自我沉醉。这是我们师徒之间一种无法言语的默契，这种沟通方式是我从他那学到的方法</a:t>
            </a:r>
            <a:r>
              <a:rPr lang="zh-CN" altLang="en-US" sz="2000" b="1" dirty="0" smtClean="0">
                <a:latin typeface="楷体" panose="02010609060101010101" pitchFamily="49" charset="-122"/>
                <a:ea typeface="楷体" panose="02010609060101010101" pitchFamily="49" charset="-122"/>
              </a:rPr>
              <a:t>之一。</a:t>
            </a:r>
            <a:endParaRPr lang="zh-CN" altLang="en-US" sz="2000" b="1" dirty="0">
              <a:latin typeface="楷体" panose="02010609060101010101" pitchFamily="49" charset="-122"/>
              <a:ea typeface="楷体" panose="02010609060101010101" pitchFamily="49" charset="-122"/>
            </a:endParaRPr>
          </a:p>
          <a:p>
            <a:pPr marL="0" lvl="1">
              <a:lnSpc>
                <a:spcPct val="150000"/>
              </a:lnSpc>
              <a:buNone/>
            </a:pPr>
            <a:r>
              <a:rPr lang="zh-CN" altLang="en-US" sz="2000" b="1" dirty="0">
                <a:latin typeface="楷体" panose="02010609060101010101" pitchFamily="49" charset="-122"/>
                <a:ea typeface="楷体" panose="02010609060101010101" pitchFamily="49" charset="-122"/>
              </a:rPr>
              <a:t>    这种互动也发生在他与其他人身上，有时一些心意非常狂野的人，在他面前却即刻被驯服。这就是老师如明镜的意思，老师不止是反映我们如何受困，同时也反映我们的基本理性。这是老师与学生关系最主要的</a:t>
            </a:r>
            <a:r>
              <a:rPr lang="zh-CN" altLang="en-US" sz="2000" b="1" dirty="0" smtClean="0">
                <a:latin typeface="楷体" panose="02010609060101010101" pitchFamily="49" charset="-122"/>
                <a:ea typeface="楷体" panose="02010609060101010101" pitchFamily="49" charset="-122"/>
              </a:rPr>
              <a:t>目的。</a:t>
            </a:r>
            <a:endParaRPr lang="zh-CN" altLang="en-US"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590274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曾国藩的慎独功夫</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88</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5" y="1196977"/>
            <a:ext cx="3081866"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dirty="0" smtClean="0">
                <a:latin typeface="黑体" panose="02010609060101010101" pitchFamily="49" charset="-122"/>
                <a:ea typeface="黑体" panose="02010609060101010101" pitchFamily="49" charset="-122"/>
              </a:rPr>
              <a:t>文化与领导力</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0" y="1789454"/>
            <a:ext cx="10960528" cy="12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领导力本质上是一种影响力，是一种场力，让人心甘情愿地追随，并心甘情愿地改变</a:t>
            </a:r>
            <a:r>
              <a:rPr lang="zh-CN" altLang="en-US" sz="2000" dirty="0" smtClean="0">
                <a:latin typeface="黑体" panose="02010609060101010101" pitchFamily="49" charset="-122"/>
                <a:ea typeface="黑体" panose="02010609060101010101" pitchFamily="49" charset="-122"/>
              </a:rPr>
              <a:t>自己；</a:t>
            </a:r>
            <a:endParaRPr lang="zh-CN" altLang="en-US" sz="2000" dirty="0">
              <a:latin typeface="黑体" panose="02010609060101010101" pitchFamily="49" charset="-122"/>
              <a:ea typeface="黑体" panose="02010609060101010101" pitchFamily="49" charset="-122"/>
            </a:endParaRPr>
          </a:p>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好的领导、好的导师如同一面镜子。人格是无声的命令。</a:t>
            </a:r>
          </a:p>
        </p:txBody>
      </p:sp>
      <p:sp>
        <p:nvSpPr>
          <p:cNvPr id="10" name="矩形 9"/>
          <p:cNvSpPr/>
          <p:nvPr/>
        </p:nvSpPr>
        <p:spPr>
          <a:xfrm>
            <a:off x="545670" y="2977448"/>
            <a:ext cx="11124000" cy="3708708"/>
          </a:xfrm>
          <a:prstGeom prst="rect">
            <a:avLst/>
          </a:prstGeom>
          <a:ln>
            <a:solidFill>
              <a:srgbClr val="C00000"/>
            </a:solidFill>
            <a:prstDash val="sysDash"/>
          </a:ln>
        </p:spPr>
        <p:txBody>
          <a:bodyPr wrap="square" lIns="108000" rIns="108000">
            <a:spAutoFit/>
          </a:bodyPr>
          <a:lstStyle/>
          <a:p>
            <a:pPr marL="0" lvl="1">
              <a:lnSpc>
                <a:spcPct val="150000"/>
              </a:lnSpc>
              <a:buNone/>
            </a:pP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三度修炼</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之曾国藩的</a:t>
            </a:r>
            <a:r>
              <a:rPr lang="zh-CN" altLang="en-US" sz="2000" b="1" dirty="0" smtClean="0">
                <a:latin typeface="楷体" panose="02010609060101010101" pitchFamily="49" charset="-122"/>
                <a:ea typeface="楷体" panose="02010609060101010101" pitchFamily="49" charset="-122"/>
              </a:rPr>
              <a:t>慎独功夫（贺益德）：</a:t>
            </a:r>
            <a:endParaRPr lang="zh-CN" altLang="en-US" sz="2000" b="1" dirty="0">
              <a:latin typeface="楷体" panose="02010609060101010101" pitchFamily="49" charset="-122"/>
              <a:ea typeface="楷体" panose="02010609060101010101" pitchFamily="49" charset="-122"/>
            </a:endParaRPr>
          </a:p>
          <a:p>
            <a:pPr marL="342900" lvl="1" indent="-342900">
              <a:spcBef>
                <a:spcPts val="600"/>
              </a:spcBef>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道光</a:t>
            </a:r>
            <a:r>
              <a:rPr lang="en-US" altLang="zh-CN" sz="2000" b="1" dirty="0">
                <a:latin typeface="楷体" panose="02010609060101010101" pitchFamily="49" charset="-122"/>
                <a:ea typeface="楷体" panose="02010609060101010101" pitchFamily="49" charset="-122"/>
              </a:rPr>
              <a:t>22</a:t>
            </a:r>
            <a:r>
              <a:rPr lang="zh-CN" altLang="en-US" sz="2000" b="1" dirty="0">
                <a:latin typeface="楷体" panose="02010609060101010101" pitchFamily="49" charset="-122"/>
                <a:ea typeface="楷体" panose="02010609060101010101" pitchFamily="49" charset="-122"/>
              </a:rPr>
              <a:t>年十月初二日：“午正，金竹虔来长谈。平日游言、巧言，一一未改，自新之意安在</a:t>
            </a:r>
            <a:r>
              <a:rPr lang="en-US" altLang="zh-CN" sz="2000" b="1" dirty="0">
                <a:latin typeface="楷体" panose="02010609060101010101" pitchFamily="49" charset="-122"/>
                <a:ea typeface="楷体" panose="02010609060101010101" pitchFamily="49" charset="-122"/>
              </a:rPr>
              <a:t>?”</a:t>
            </a:r>
          </a:p>
          <a:p>
            <a:pPr marL="342900" lvl="1" indent="-342900">
              <a:spcBef>
                <a:spcPts val="600"/>
              </a:spcBef>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十一月初九日：“今早，名心大动，忽思构一巨篇以震炫举世之耳目，盗贼心术，可丑</a:t>
            </a:r>
            <a:r>
              <a:rPr lang="en-US" altLang="zh-CN" sz="2000" b="1" dirty="0">
                <a:latin typeface="楷体" panose="02010609060101010101" pitchFamily="49" charset="-122"/>
                <a:ea typeface="楷体" panose="02010609060101010101" pitchFamily="49" charset="-122"/>
              </a:rPr>
              <a:t>!”</a:t>
            </a:r>
          </a:p>
          <a:p>
            <a:pPr marL="342900" lvl="1" indent="-342900">
              <a:spcBef>
                <a:spcPts val="600"/>
              </a:spcBef>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初十日：“昨夜，梦人得利，甚觉艳羡，醒后痛自惩责，谓好利之心形诸梦寐，何以卑鄙若此</a:t>
            </a:r>
            <a:r>
              <a:rPr lang="en-US" altLang="zh-CN" sz="2000" b="1" dirty="0">
                <a:latin typeface="楷体" panose="02010609060101010101" pitchFamily="49" charset="-122"/>
                <a:ea typeface="楷体" panose="02010609060101010101" pitchFamily="49" charset="-122"/>
              </a:rPr>
              <a:t>!”</a:t>
            </a:r>
          </a:p>
          <a:p>
            <a:pPr marL="342900" lvl="1" indent="-342900">
              <a:spcBef>
                <a:spcPts val="600"/>
              </a:spcBef>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二十七日：“</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又说话太多，且议人短。细思日日过恶，总是多言，都从毁誉心起。欲另换一个人，怕人说我假道学，此好名之根株也。”</a:t>
            </a:r>
          </a:p>
          <a:p>
            <a:pPr marL="342900" lvl="1" indent="-342900">
              <a:spcBef>
                <a:spcPts val="600"/>
              </a:spcBef>
              <a:buFont typeface="Wingdings" panose="05000000000000000000" pitchFamily="2" charset="2"/>
              <a:buChar char="p"/>
            </a:pPr>
            <a:r>
              <a:rPr lang="zh-CN" altLang="en-US" sz="2000" b="1" dirty="0">
                <a:latin typeface="楷体" panose="02010609060101010101" pitchFamily="49" charset="-122"/>
                <a:ea typeface="楷体" panose="02010609060101010101" pitchFamily="49" charset="-122"/>
              </a:rPr>
              <a:t>同治</a:t>
            </a:r>
            <a:r>
              <a:rPr lang="en-US" altLang="zh-CN" sz="2000" b="1" dirty="0">
                <a:latin typeface="楷体" panose="02010609060101010101" pitchFamily="49" charset="-122"/>
                <a:ea typeface="楷体" panose="02010609060101010101" pitchFamily="49" charset="-122"/>
              </a:rPr>
              <a:t>11</a:t>
            </a:r>
            <a:r>
              <a:rPr lang="zh-CN" altLang="en-US" sz="2000" b="1" dirty="0">
                <a:latin typeface="楷体" panose="02010609060101010101" pitchFamily="49" charset="-122"/>
                <a:ea typeface="楷体" panose="02010609060101010101" pitchFamily="49" charset="-122"/>
              </a:rPr>
              <a:t>年二月初一日</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逝世前第四天</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：“余精神散漫已久，凡应了结之件，久不能完；应收拾之件，久不能检，如败叶满山，全无归宿，通籍三十余年，官至极品，而学业一无所成，德行一无可许，老大徒伤，不胜惶悚惭赧</a:t>
            </a:r>
            <a:r>
              <a:rPr lang="en-US" altLang="zh-CN" sz="2000" b="1" dirty="0">
                <a:latin typeface="楷体" panose="02010609060101010101" pitchFamily="49" charset="-122"/>
                <a:ea typeface="楷体" panose="02010609060101010101" pitchFamily="49" charset="-122"/>
              </a:rPr>
              <a:t>!” </a:t>
            </a:r>
            <a:r>
              <a:rPr lang="zh-CN" altLang="en-US" sz="2000" b="1" dirty="0">
                <a:latin typeface="楷体" panose="02010609060101010101" pitchFamily="49" charset="-122"/>
                <a:ea typeface="楷体" panose="02010609060101010101" pitchFamily="49" charset="-122"/>
              </a:rPr>
              <a:t>　　</a:t>
            </a:r>
            <a:r>
              <a:rPr lang="zh-CN" altLang="en-US" sz="2000" dirty="0">
                <a:latin typeface="楷体" panose="02010609060101010101" pitchFamily="49" charset="-122"/>
                <a:ea typeface="楷体" panose="02010609060101010101" pitchFamily="49" charset="-122"/>
              </a:rPr>
              <a:t>　</a:t>
            </a:r>
          </a:p>
        </p:txBody>
      </p:sp>
    </p:spTree>
    <p:extLst>
      <p:ext uri="{BB962C8B-B14F-4D97-AF65-F5344CB8AC3E}">
        <p14:creationId xmlns:p14="http://schemas.microsoft.com/office/powerpoint/2010/main" val="147985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曾国藩的慎独功夫</a:t>
            </a: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89</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5" y="1196977"/>
            <a:ext cx="3081866"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dirty="0" smtClean="0">
                <a:latin typeface="黑体" panose="02010609060101010101" pitchFamily="49" charset="-122"/>
                <a:ea typeface="黑体" panose="02010609060101010101" pitchFamily="49" charset="-122"/>
              </a:rPr>
              <a:t>文化与领导力</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0" y="1909710"/>
            <a:ext cx="10960528" cy="12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领导力本质上是一种影响力，是一种场力，让人心甘情愿地追随，并心甘情愿地改变</a:t>
            </a:r>
            <a:r>
              <a:rPr lang="zh-CN" altLang="en-US" sz="2000" dirty="0" smtClean="0">
                <a:latin typeface="黑体" panose="02010609060101010101" pitchFamily="49" charset="-122"/>
                <a:ea typeface="黑体" panose="02010609060101010101" pitchFamily="49" charset="-122"/>
              </a:rPr>
              <a:t>自己；</a:t>
            </a:r>
            <a:endParaRPr lang="zh-CN" altLang="en-US" sz="2000" dirty="0">
              <a:latin typeface="黑体" panose="02010609060101010101" pitchFamily="49" charset="-122"/>
              <a:ea typeface="黑体" panose="02010609060101010101" pitchFamily="49" charset="-122"/>
            </a:endParaRPr>
          </a:p>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好的领导、好的导师如同一面镜子。人格是无声的命令。</a:t>
            </a:r>
          </a:p>
        </p:txBody>
      </p:sp>
      <p:sp>
        <p:nvSpPr>
          <p:cNvPr id="10" name="矩形 9"/>
          <p:cNvSpPr/>
          <p:nvPr/>
        </p:nvSpPr>
        <p:spPr>
          <a:xfrm>
            <a:off x="545670" y="3199513"/>
            <a:ext cx="11124000" cy="3323987"/>
          </a:xfrm>
          <a:prstGeom prst="rect">
            <a:avLst/>
          </a:prstGeom>
          <a:ln>
            <a:solidFill>
              <a:srgbClr val="C00000"/>
            </a:solidFill>
            <a:prstDash val="sysDash"/>
          </a:ln>
        </p:spPr>
        <p:txBody>
          <a:bodyPr wrap="square" lIns="108000" rIns="108000">
            <a:spAutoFit/>
          </a:bodyPr>
          <a:lstStyle/>
          <a:p>
            <a:pPr marL="0" lvl="1">
              <a:lnSpc>
                <a:spcPct val="150000"/>
              </a:lnSpc>
              <a:buNone/>
            </a:pP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三度修炼</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之曾国藩的</a:t>
            </a:r>
            <a:r>
              <a:rPr lang="zh-CN" altLang="en-US" sz="2000" b="1" dirty="0" smtClean="0">
                <a:latin typeface="楷体" panose="02010609060101010101" pitchFamily="49" charset="-122"/>
                <a:ea typeface="楷体" panose="02010609060101010101" pitchFamily="49" charset="-122"/>
              </a:rPr>
              <a:t>慎独功夫（贺益德）：</a:t>
            </a:r>
            <a:endParaRPr lang="zh-CN" altLang="en-US" sz="2000" b="1" dirty="0">
              <a:latin typeface="楷体" panose="02010609060101010101" pitchFamily="49" charset="-122"/>
              <a:ea typeface="楷体" panose="02010609060101010101" pitchFamily="49" charset="-122"/>
            </a:endParaRPr>
          </a:p>
          <a:p>
            <a:pPr marL="0" lvl="1" indent="533400">
              <a:lnSpc>
                <a:spcPct val="150000"/>
              </a:lnSpc>
            </a:pPr>
            <a:r>
              <a:rPr lang="zh-CN" altLang="en-US" sz="2000" b="1" dirty="0">
                <a:latin typeface="楷体" panose="02010609060101010101" pitchFamily="49" charset="-122"/>
                <a:ea typeface="楷体" panose="02010609060101010101" pitchFamily="49" charset="-122"/>
              </a:rPr>
              <a:t>曾国藩齐家、练军、治国，所在功绩赫然，天下瞩目。他成功的核心原因，在于他刻刻慎独，心地干净，从而感动了他人。当他感动了一个家庭的时候，便全家大小都自觉地遵循他的教训；当他感动了整个军队的时候，便全军上下都自觉地服从他的约束；当他感动了一带地方的时候，则地方官民都自觉地谨守他的教化。他这样的人格，发而为诗，便为感人之诗；发而为文，便为感人之文；发而为事，便为感人之事</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他这一特点，也正是一切圣贤的共同特点。圣贤们征服的虽只是自己，却能感动天下人</a:t>
            </a:r>
            <a:r>
              <a:rPr lang="zh-CN" altLang="en-US" sz="2000" b="1" dirty="0" smtClean="0">
                <a:latin typeface="楷体" panose="02010609060101010101" pitchFamily="49" charset="-122"/>
                <a:ea typeface="楷体" panose="02010609060101010101" pitchFamily="49" charset="-122"/>
              </a:rPr>
              <a:t>。　　</a:t>
            </a:r>
            <a:r>
              <a:rPr lang="zh-CN" altLang="en-US" sz="2000" dirty="0" smtClean="0">
                <a:latin typeface="楷体" panose="02010609060101010101" pitchFamily="49" charset="-122"/>
                <a:ea typeface="楷体" panose="02010609060101010101" pitchFamily="49" charset="-122"/>
              </a:rPr>
              <a:t>　</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8899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工作即修行：</a:t>
            </a:r>
            <a:r>
              <a:rPr lang="en-US" altLang="zh-CN" dirty="0" smtClean="0"/>
              <a:t>flow</a:t>
            </a:r>
            <a:r>
              <a:rPr lang="zh-CN" altLang="en-US" dirty="0" smtClean="0"/>
              <a:t>与工匠精神</a:t>
            </a:r>
            <a:endParaRPr lang="zh-CN" altLang="en-US" dirty="0"/>
          </a:p>
        </p:txBody>
      </p:sp>
      <p:sp>
        <p:nvSpPr>
          <p:cNvPr id="3" name="内容占位符 2"/>
          <p:cNvSpPr>
            <a:spLocks noGrp="1"/>
          </p:cNvSpPr>
          <p:nvPr>
            <p:ph idx="1"/>
          </p:nvPr>
        </p:nvSpPr>
        <p:spPr>
          <a:xfrm>
            <a:off x="2549526" y="1196976"/>
            <a:ext cx="9217026" cy="5203823"/>
          </a:xfrm>
        </p:spPr>
        <p:txBody>
          <a:bodyPr/>
          <a:lstStyle/>
          <a:p>
            <a:pPr>
              <a:spcBef>
                <a:spcPct val="0"/>
              </a:spcBef>
            </a:pPr>
            <a:r>
              <a:rPr lang="zh-CN" altLang="en-US" sz="2400" dirty="0" smtClean="0">
                <a:latin typeface="+mj-ea"/>
                <a:ea typeface="+mj-ea"/>
              </a:rPr>
              <a:t>稻盛和夫：</a:t>
            </a:r>
            <a:endParaRPr lang="en-US" altLang="zh-CN" sz="2400" dirty="0" smtClean="0">
              <a:latin typeface="+mj-ea"/>
              <a:ea typeface="+mj-ea"/>
            </a:endParaRPr>
          </a:p>
          <a:p>
            <a:pPr>
              <a:spcBef>
                <a:spcPct val="0"/>
              </a:spcBef>
            </a:pPr>
            <a:r>
              <a:rPr lang="zh-CN" altLang="en-US" sz="2400" b="1" dirty="0" smtClean="0">
                <a:latin typeface="楷体" panose="02010609060101010101" pitchFamily="49" charset="-122"/>
                <a:ea typeface="楷体" panose="02010609060101010101" pitchFamily="49" charset="-122"/>
              </a:rPr>
              <a:t>劳动</a:t>
            </a:r>
            <a:r>
              <a:rPr lang="zh-CN" altLang="en-US" sz="2400" b="1" dirty="0">
                <a:latin typeface="楷体" panose="02010609060101010101" pitchFamily="49" charset="-122"/>
                <a:ea typeface="楷体" panose="02010609060101010101" pitchFamily="49" charset="-122"/>
              </a:rPr>
              <a:t>获得的喜悦是特别的喜悦，玩耍和趣味根本无法替代。聚精会神，孜孜不倦，克服艰辛后达到目标时的成就感，世上没有哪种喜悦可以类比</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spcBef>
                <a:spcPct val="0"/>
              </a:spcBef>
            </a:pPr>
            <a:r>
              <a:rPr lang="zh-CN" altLang="en-US" sz="2400" b="1" dirty="0" smtClean="0">
                <a:latin typeface="楷体" panose="02010609060101010101" pitchFamily="49" charset="-122"/>
                <a:ea typeface="楷体" panose="02010609060101010101" pitchFamily="49" charset="-122"/>
              </a:rPr>
              <a:t>人类</a:t>
            </a:r>
            <a:r>
              <a:rPr lang="zh-CN" altLang="en-US" sz="2400" b="1" dirty="0">
                <a:latin typeface="楷体" panose="02010609060101010101" pitchFamily="49" charset="-122"/>
                <a:ea typeface="楷体" panose="02010609060101010101" pitchFamily="49" charset="-122"/>
              </a:rPr>
              <a:t>活动中劳动带来至高无上的喜悦，工作占据人生最大的比重，如果不能在劳动中、在工作中获得充实感，那么即使在别的方面找到快乐，最终我们仍然会感觉空虚和缺憾</a:t>
            </a:r>
            <a:r>
              <a:rPr lang="zh-CN" altLang="en-US" sz="2400" b="1" dirty="0" smtClean="0">
                <a:latin typeface="楷体" panose="02010609060101010101" pitchFamily="49" charset="-122"/>
                <a:ea typeface="楷体" panose="02010609060101010101" pitchFamily="49" charset="-122"/>
              </a:rPr>
              <a:t>。</a:t>
            </a:r>
            <a:endParaRPr lang="en-US" altLang="zh-CN" dirty="0" smtClean="0">
              <a:latin typeface="+mj-ea"/>
              <a:ea typeface="+mj-ea"/>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精于此道</a:t>
            </a:r>
            <a:r>
              <a:rPr lang="zh-CN" altLang="en-US" sz="2400" b="1" dirty="0">
                <a:solidFill>
                  <a:srgbClr val="000000"/>
                </a:solidFill>
                <a:latin typeface="宋体" panose="02010600030101010101" pitchFamily="2" charset="-122"/>
                <a:ea typeface="宋体" panose="02010600030101010101" pitchFamily="2" charset="-122"/>
              </a:rPr>
              <a:t>，以此为生，</a:t>
            </a:r>
            <a:r>
              <a:rPr lang="zh-CN" altLang="en-US" sz="2400" b="1" dirty="0">
                <a:solidFill>
                  <a:srgbClr val="FF0000"/>
                </a:solidFill>
                <a:latin typeface="宋体" panose="02010600030101010101" pitchFamily="2" charset="-122"/>
                <a:ea typeface="宋体" panose="02010600030101010101" pitchFamily="2" charset="-122"/>
              </a:rPr>
              <a:t>以此为乐</a:t>
            </a:r>
            <a:endParaRPr lang="en-US" altLang="zh-CN" sz="2400" b="1" dirty="0">
              <a:solidFill>
                <a:srgbClr val="FF0000"/>
              </a:solidFill>
              <a:latin typeface="宋体" panose="02010600030101010101" pitchFamily="2" charset="-122"/>
              <a:ea typeface="宋体" panose="02010600030101010101" pitchFamily="2" charset="-122"/>
            </a:endParaRPr>
          </a:p>
          <a:p>
            <a:pPr>
              <a:spcBef>
                <a:spcPct val="0"/>
              </a:spcBef>
            </a:pPr>
            <a:r>
              <a:rPr lang="zh-CN" altLang="en-US" sz="2400" b="1" dirty="0">
                <a:solidFill>
                  <a:srgbClr val="000000"/>
                </a:solidFill>
                <a:latin typeface="宋体" panose="02010600030101010101" pitchFamily="2" charset="-122"/>
                <a:ea typeface="宋体" panose="02010600030101010101" pitchFamily="2" charset="-122"/>
              </a:rPr>
              <a:t>天道酬勤，</a:t>
            </a:r>
            <a:r>
              <a:rPr lang="zh-CN" altLang="en-US" sz="2400" b="1" dirty="0">
                <a:solidFill>
                  <a:srgbClr val="FF0000"/>
                </a:solidFill>
                <a:latin typeface="宋体" panose="02010600030101010101" pitchFamily="2" charset="-122"/>
                <a:ea typeface="宋体" panose="02010600030101010101" pitchFamily="2" charset="-122"/>
              </a:rPr>
              <a:t>天道酬情</a:t>
            </a:r>
            <a:endParaRPr lang="en-US" altLang="zh-CN" sz="2400" b="1" dirty="0">
              <a:solidFill>
                <a:srgbClr val="FF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工匠</a:t>
            </a:r>
            <a:r>
              <a:rPr lang="zh-CN" altLang="en-US" sz="2400" b="1" dirty="0">
                <a:solidFill>
                  <a:srgbClr val="000000"/>
                </a:solidFill>
                <a:latin typeface="宋体" panose="02010600030101010101" pitchFamily="2" charset="-122"/>
                <a:ea typeface="宋体" panose="02010600030101010101" pitchFamily="2" charset="-122"/>
              </a:rPr>
              <a:t>精神，劳动</a:t>
            </a:r>
            <a:r>
              <a:rPr lang="zh-CN" altLang="en-US" sz="2400" b="1" dirty="0" smtClean="0">
                <a:solidFill>
                  <a:srgbClr val="000000"/>
                </a:solidFill>
                <a:latin typeface="宋体" panose="02010600030101010101" pitchFamily="2" charset="-122"/>
                <a:ea typeface="宋体" panose="02010600030101010101" pitchFamily="2" charset="-122"/>
              </a:rPr>
              <a:t>旗帜，工作的意义</a:t>
            </a:r>
            <a:endParaRPr lang="en-US" altLang="zh-CN" sz="2400" b="1" dirty="0" smtClean="0">
              <a:solidFill>
                <a:srgbClr val="000000"/>
              </a:solidFill>
              <a:latin typeface="宋体" panose="02010600030101010101" pitchFamily="2" charset="-122"/>
              <a:ea typeface="宋体" panose="02010600030101010101" pitchFamily="2" charset="-122"/>
            </a:endParaRPr>
          </a:p>
          <a:p>
            <a:pPr>
              <a:spcBef>
                <a:spcPct val="0"/>
              </a:spcBef>
            </a:pPr>
            <a:r>
              <a:rPr lang="zh-CN" altLang="en-US" sz="2400" b="1" dirty="0" smtClean="0">
                <a:solidFill>
                  <a:srgbClr val="000000"/>
                </a:solidFill>
                <a:latin typeface="宋体" panose="02010600030101010101" pitchFamily="2" charset="-122"/>
                <a:ea typeface="宋体" panose="02010600030101010101" pitchFamily="2" charset="-122"/>
              </a:rPr>
              <a:t>六项精进</a:t>
            </a:r>
            <a:endParaRPr lang="en-US" altLang="zh-CN" sz="2400" b="1" dirty="0">
              <a:solidFill>
                <a:srgbClr val="000000"/>
              </a:solidFill>
              <a:latin typeface="宋体" panose="02010600030101010101" pitchFamily="2" charset="-122"/>
              <a:ea typeface="宋体" panose="02010600030101010101" pitchFamily="2" charset="-122"/>
            </a:endParaRPr>
          </a:p>
          <a:p>
            <a:pPr>
              <a:spcBef>
                <a:spcPct val="0"/>
              </a:spcBef>
            </a:pPr>
            <a:endParaRPr lang="en-US" altLang="zh-CN" sz="2200" b="1" dirty="0" smtClean="0">
              <a:solidFill>
                <a:srgbClr val="000000"/>
              </a:solidFill>
              <a:latin typeface="+mj-ea"/>
              <a:ea typeface="+mj-ea"/>
            </a:endParaRPr>
          </a:p>
          <a:p>
            <a:endParaRPr lang="zh-CN" altLang="en-US" sz="1800" dirty="0">
              <a:latin typeface="+mj-ea"/>
              <a:ea typeface="+mj-ea"/>
            </a:endParaRPr>
          </a:p>
        </p:txBody>
      </p:sp>
      <p:sp>
        <p:nvSpPr>
          <p:cNvPr id="4" name="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9</a:t>
            </a:fld>
            <a:endParaRPr lang="en-US" altLang="zh-CN">
              <a:solidFill>
                <a:srgbClr val="000000">
                  <a:lumMod val="65000"/>
                  <a:lumOff val="35000"/>
                </a:srgbClr>
              </a:solidFill>
            </a:endParaRPr>
          </a:p>
        </p:txBody>
      </p:sp>
      <p:pic>
        <p:nvPicPr>
          <p:cNvPr id="1026" name="Picture 2" descr="https://timgsa.baidu.com/timg?image&amp;quality=80&amp;size=b9999_10000&amp;sec=1489831070005&amp;di=4559a2f985d18971741cfe514c177432&amp;imgtype=0&amp;src=http%3A%2F%2Fa2.att.hudong.com%2F56%2F33%2F20300542522789139971338256488_02_250_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1249680"/>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68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动机至善，私心了无</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90</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5" y="1196977"/>
            <a:ext cx="3081866"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dirty="0" smtClean="0">
                <a:latin typeface="黑体" panose="02010609060101010101" pitchFamily="49" charset="-122"/>
                <a:ea typeface="黑体" panose="02010609060101010101" pitchFamily="49" charset="-122"/>
              </a:rPr>
              <a:t>文化与领导力</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2" y="1930620"/>
            <a:ext cx="10960528" cy="12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领导力本质上是一种影响力，是一种场力，让人心甘情愿地追随，并心甘情愿地改变</a:t>
            </a:r>
            <a:r>
              <a:rPr lang="zh-CN" altLang="en-US" sz="2000" dirty="0" smtClean="0">
                <a:latin typeface="黑体" panose="02010609060101010101" pitchFamily="49" charset="-122"/>
                <a:ea typeface="黑体" panose="02010609060101010101" pitchFamily="49" charset="-122"/>
              </a:rPr>
              <a:t>自己；</a:t>
            </a:r>
            <a:endParaRPr lang="zh-CN" altLang="en-US" sz="2000" dirty="0">
              <a:latin typeface="黑体" panose="02010609060101010101" pitchFamily="49" charset="-122"/>
              <a:ea typeface="黑体" panose="02010609060101010101" pitchFamily="49" charset="-122"/>
            </a:endParaRPr>
          </a:p>
          <a:p>
            <a:pPr marL="468313" lvl="1" indent="-468313">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在这种气场之下 ，主要通过直面问题，坦诚沟通来解决问题，而不是靠技巧和权谋。 </a:t>
            </a:r>
          </a:p>
        </p:txBody>
      </p:sp>
      <p:sp>
        <p:nvSpPr>
          <p:cNvPr id="11" name="内容占位符 2"/>
          <p:cNvSpPr txBox="1">
            <a:spLocks/>
          </p:cNvSpPr>
          <p:nvPr/>
        </p:nvSpPr>
        <p:spPr bwMode="auto">
          <a:xfrm>
            <a:off x="2279222" y="4115039"/>
            <a:ext cx="7493428" cy="1123951"/>
          </a:xfrm>
          <a:prstGeom prst="rect">
            <a:avLst/>
          </a:prstGeom>
          <a:noFill/>
          <a:ln w="9525">
            <a:solidFill>
              <a:srgbClr val="C00000"/>
            </a:solidFill>
            <a:prstDash val="sys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0" indent="0" algn="ctr">
              <a:lnSpc>
                <a:spcPct val="150000"/>
              </a:lnSpc>
              <a:spcBef>
                <a:spcPts val="2400"/>
              </a:spcBef>
              <a:buClr>
                <a:schemeClr val="tx1"/>
              </a:buClr>
              <a:buNone/>
            </a:pPr>
            <a:r>
              <a:rPr lang="zh-CN" altLang="en-US" sz="2000" b="1" kern="0" dirty="0">
                <a:latin typeface="楷体" panose="02010609060101010101" pitchFamily="49" charset="-122"/>
                <a:ea typeface="楷体" panose="02010609060101010101" pitchFamily="49" charset="-122"/>
              </a:rPr>
              <a:t>柳传志：</a:t>
            </a:r>
            <a:r>
              <a:rPr lang="zh-CN" altLang="en-US" sz="2000" b="1" kern="0" dirty="0">
                <a:solidFill>
                  <a:srgbClr val="FF0000"/>
                </a:solidFill>
                <a:latin typeface="楷体" panose="02010609060101010101" pitchFamily="49" charset="-122"/>
                <a:ea typeface="楷体" panose="02010609060101010101" pitchFamily="49" charset="-122"/>
              </a:rPr>
              <a:t>有话直说，有话好好</a:t>
            </a:r>
            <a:r>
              <a:rPr lang="zh-CN" altLang="en-US" sz="2000" b="1" kern="0" dirty="0" smtClean="0">
                <a:solidFill>
                  <a:srgbClr val="FF0000"/>
                </a:solidFill>
                <a:latin typeface="楷体" panose="02010609060101010101" pitchFamily="49" charset="-122"/>
                <a:ea typeface="楷体" panose="02010609060101010101" pitchFamily="49" charset="-122"/>
              </a:rPr>
              <a:t>说</a:t>
            </a:r>
            <a:r>
              <a:rPr lang="zh-CN" altLang="en-US" sz="2000" b="1" kern="0" dirty="0" smtClean="0">
                <a:latin typeface="楷体" panose="02010609060101010101" pitchFamily="49" charset="-122"/>
                <a:ea typeface="楷体" panose="02010609060101010101" pitchFamily="49" charset="-122"/>
              </a:rPr>
              <a:t>。</a:t>
            </a:r>
            <a:endParaRPr lang="zh-CN" altLang="en-US" sz="2000" b="1" kern="0" dirty="0">
              <a:latin typeface="楷体" panose="02010609060101010101" pitchFamily="49" charset="-122"/>
              <a:ea typeface="楷体" panose="02010609060101010101" pitchFamily="49" charset="-122"/>
            </a:endParaRPr>
          </a:p>
          <a:p>
            <a:pPr marL="0" indent="0" algn="ctr">
              <a:lnSpc>
                <a:spcPct val="150000"/>
              </a:lnSpc>
              <a:spcBef>
                <a:spcPts val="600"/>
              </a:spcBef>
              <a:buClr>
                <a:schemeClr val="tx1"/>
              </a:buClr>
              <a:buNone/>
            </a:pPr>
            <a:r>
              <a:rPr lang="zh-CN" altLang="en-US" sz="2000" b="1" kern="0" dirty="0">
                <a:latin typeface="楷体" panose="02010609060101010101" pitchFamily="49" charset="-122"/>
                <a:ea typeface="楷体" panose="02010609060101010101" pitchFamily="49" charset="-122"/>
              </a:rPr>
              <a:t>心底无私天地宽，</a:t>
            </a:r>
            <a:r>
              <a:rPr lang="zh-CN" altLang="en-US" sz="2000" b="1" kern="0" dirty="0" smtClean="0">
                <a:latin typeface="楷体" panose="02010609060101010101" pitchFamily="49" charset="-122"/>
                <a:ea typeface="楷体" panose="02010609060101010101" pitchFamily="49" charset="-122"/>
              </a:rPr>
              <a:t>事无不可对人言。</a:t>
            </a:r>
            <a:endParaRPr lang="zh-CN" altLang="en-US" sz="2000" b="1" kern="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8399429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动机至善，私心了无</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91</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4" y="1196977"/>
            <a:ext cx="4382581"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dirty="0" smtClean="0">
                <a:latin typeface="黑体" panose="02010609060101010101" pitchFamily="49" charset="-122"/>
                <a:ea typeface="黑体" panose="02010609060101010101" pitchFamily="49" charset="-122"/>
              </a:rPr>
              <a:t>了却私心来自深层的假设系统</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2" y="1930620"/>
            <a:ext cx="10960528" cy="3384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spcBef>
                <a:spcPts val="600"/>
              </a:spcBef>
              <a:buClr>
                <a:schemeClr val="tx1"/>
              </a:buClr>
              <a:buChar char="p"/>
            </a:pPr>
            <a:r>
              <a:rPr lang="zh-CN" altLang="en-US" sz="2000" dirty="0">
                <a:latin typeface="黑体" panose="02010609060101010101" pitchFamily="49" charset="-122"/>
                <a:ea typeface="黑体" panose="02010609060101010101" pitchFamily="49" charset="-122"/>
              </a:rPr>
              <a:t>稻盛和夫说</a:t>
            </a:r>
            <a:r>
              <a:rPr lang="zh-CN" altLang="en-US" sz="2000" dirty="0" smtClean="0">
                <a:latin typeface="黑体" panose="02010609060101010101" pitchFamily="49" charset="-122"/>
                <a:ea typeface="黑体" panose="02010609060101010101" pitchFamily="49" charset="-122"/>
              </a:rPr>
              <a:t>：“我</a:t>
            </a:r>
            <a:r>
              <a:rPr lang="zh-CN" altLang="en-US" sz="2000" dirty="0">
                <a:latin typeface="黑体" panose="02010609060101010101" pitchFamily="49" charset="-122"/>
                <a:ea typeface="黑体" panose="02010609060101010101" pitchFamily="49" charset="-122"/>
              </a:rPr>
              <a:t>认为，这个宇宙中有一个地方可以称之为‘智慧的宝库’，那里隐藏着取之不尽的智慧，如果能将其引发出来，就能获得创造的灵感和思想的闪光。我个人的经历就是这样。</a:t>
            </a:r>
            <a:r>
              <a:rPr lang="zh-CN" altLang="en-US" sz="2000" dirty="0">
                <a:solidFill>
                  <a:srgbClr val="FF0000"/>
                </a:solidFill>
                <a:latin typeface="黑体" panose="02010609060101010101" pitchFamily="49" charset="-122"/>
                <a:ea typeface="黑体" panose="02010609060101010101" pitchFamily="49" charset="-122"/>
              </a:rPr>
              <a:t>当我处于忘我的状态，为员工、为客户，一心不乱、全神贯注</a:t>
            </a:r>
            <a:r>
              <a:rPr lang="zh-CN" altLang="en-US" sz="2000" dirty="0" smtClean="0">
                <a:solidFill>
                  <a:srgbClr val="FF0000"/>
                </a:solidFill>
                <a:latin typeface="黑体" panose="02010609060101010101" pitchFamily="49" charset="-122"/>
                <a:ea typeface="黑体" panose="02010609060101010101" pitchFamily="49" charset="-122"/>
              </a:rPr>
              <a:t>地（</a:t>
            </a:r>
            <a:r>
              <a:rPr lang="en-US" altLang="zh-CN" sz="2000" dirty="0" smtClean="0">
                <a:solidFill>
                  <a:srgbClr val="FF0000"/>
                </a:solidFill>
                <a:latin typeface="黑体" panose="02010609060101010101" pitchFamily="49" charset="-122"/>
                <a:ea typeface="黑体" panose="02010609060101010101" pitchFamily="49" charset="-122"/>
              </a:rPr>
              <a:t>flow</a:t>
            </a:r>
            <a:r>
              <a:rPr lang="zh-CN" altLang="en-US" sz="2000" dirty="0" smtClean="0">
                <a:solidFill>
                  <a:srgbClr val="FF0000"/>
                </a:solidFill>
                <a:latin typeface="黑体" panose="02010609060101010101" pitchFamily="49" charset="-122"/>
                <a:ea typeface="黑体" panose="02010609060101010101" pitchFamily="49" charset="-122"/>
              </a:rPr>
              <a:t>）投入</a:t>
            </a:r>
            <a:r>
              <a:rPr lang="zh-CN" altLang="en-US" sz="2000" dirty="0">
                <a:solidFill>
                  <a:srgbClr val="FF0000"/>
                </a:solidFill>
                <a:latin typeface="黑体" panose="02010609060101010101" pitchFamily="49" charset="-122"/>
                <a:ea typeface="黑体" panose="02010609060101010101" pitchFamily="49" charset="-122"/>
              </a:rPr>
              <a:t>研究开发的时候，当我为世人为社会开拓新事业的时候，我就无意中触及那宝库中睿智的一端，于是我就能开发出划时代的新产品，并且使事业获得意想不到的</a:t>
            </a:r>
            <a:r>
              <a:rPr lang="zh-CN" altLang="en-US" sz="2000" dirty="0" smtClean="0">
                <a:solidFill>
                  <a:srgbClr val="FF0000"/>
                </a:solidFill>
                <a:latin typeface="黑体" panose="02010609060101010101" pitchFamily="49" charset="-122"/>
                <a:ea typeface="黑体" panose="02010609060101010101" pitchFamily="49" charset="-122"/>
              </a:rPr>
              <a:t>进展</a:t>
            </a:r>
            <a:r>
              <a:rPr lang="zh-CN" altLang="en-US" sz="2000" dirty="0" smtClean="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marL="468313" lvl="1" indent="-468313">
              <a:spcBef>
                <a:spcPts val="600"/>
              </a:spcBef>
              <a:buClr>
                <a:schemeClr val="tx1"/>
              </a:buClr>
              <a:buChar char="p"/>
            </a:pPr>
            <a:r>
              <a:rPr lang="zh-CN" altLang="en-US" sz="2000" dirty="0" smtClean="0">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才能</a:t>
            </a:r>
            <a:r>
              <a:rPr lang="zh-CN" altLang="en-US" sz="2000" dirty="0">
                <a:solidFill>
                  <a:srgbClr val="FF0000"/>
                </a:solidFill>
                <a:latin typeface="黑体" panose="02010609060101010101" pitchFamily="49" charset="-122"/>
                <a:ea typeface="黑体" panose="02010609060101010101" pitchFamily="49" charset="-122"/>
              </a:rPr>
              <a:t>只是上苍偶然授予给</a:t>
            </a:r>
            <a:r>
              <a:rPr lang="zh-CN" altLang="en-US" sz="2000" dirty="0" smtClean="0">
                <a:solidFill>
                  <a:srgbClr val="FF0000"/>
                </a:solidFill>
                <a:latin typeface="黑体" panose="02010609060101010101" pitchFamily="49" charset="-122"/>
                <a:ea typeface="黑体" panose="02010609060101010101" pitchFamily="49" charset="-122"/>
              </a:rPr>
              <a:t>我</a:t>
            </a:r>
            <a:r>
              <a:rPr lang="zh-CN" altLang="en-US" sz="2000" dirty="0">
                <a:solidFill>
                  <a:srgbClr val="FF0000"/>
                </a:solidFill>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上苍</a:t>
            </a:r>
            <a:r>
              <a:rPr lang="zh-CN" altLang="en-US" sz="2000" dirty="0">
                <a:solidFill>
                  <a:srgbClr val="FF0000"/>
                </a:solidFill>
                <a:latin typeface="黑体" panose="02010609060101010101" pitchFamily="49" charset="-122"/>
                <a:ea typeface="黑体" panose="02010609060101010101" pitchFamily="49" charset="-122"/>
              </a:rPr>
              <a:t>要求将它回报世人、回报社会</a:t>
            </a:r>
            <a:r>
              <a:rPr lang="zh-CN" altLang="en-US" sz="2000" dirty="0">
                <a:latin typeface="黑体" panose="02010609060101010101" pitchFamily="49" charset="-122"/>
                <a:ea typeface="黑体" panose="02010609060101010101" pitchFamily="49" charset="-122"/>
              </a:rPr>
              <a:t>。如果我将它视作私人资产而独享其惠，就违背了上苍的意志，早晚会受到惩罚。我应该将自己的才能贡献给员工、股东、客户以及</a:t>
            </a:r>
            <a:r>
              <a:rPr lang="zh-CN" altLang="en-US" sz="2000" dirty="0" smtClean="0">
                <a:latin typeface="黑体" panose="02010609060101010101" pitchFamily="49" charset="-122"/>
                <a:ea typeface="黑体" panose="02010609060101010101" pitchFamily="49" charset="-122"/>
              </a:rPr>
              <a:t>社会。”</a:t>
            </a:r>
            <a:endParaRPr lang="zh-CN" altLang="en-US" sz="2000" dirty="0">
              <a:latin typeface="黑体" panose="02010609060101010101" pitchFamily="49" charset="-122"/>
              <a:ea typeface="黑体" panose="02010609060101010101" pitchFamily="49" charset="-122"/>
            </a:endParaRPr>
          </a:p>
        </p:txBody>
      </p:sp>
      <p:sp>
        <p:nvSpPr>
          <p:cNvPr id="3" name="矩形 2"/>
          <p:cNvSpPr/>
          <p:nvPr/>
        </p:nvSpPr>
        <p:spPr>
          <a:xfrm>
            <a:off x="679022" y="5295898"/>
            <a:ext cx="10960528" cy="1235916"/>
          </a:xfrm>
          <a:prstGeom prst="rect">
            <a:avLst/>
          </a:prstGeom>
          <a:ln>
            <a:solidFill>
              <a:srgbClr val="C00000"/>
            </a:solidFill>
            <a:prstDash val="sysDash"/>
          </a:ln>
        </p:spPr>
        <p:txBody>
          <a:bodyPr wrap="square">
            <a:spAutoFit/>
          </a:bodyPr>
          <a:lstStyle/>
          <a:p>
            <a:pPr>
              <a:lnSpc>
                <a:spcPct val="130000"/>
              </a:lnSpc>
            </a:pPr>
            <a:r>
              <a:rPr lang="zh-CN" altLang="en-US" sz="2000" b="1" dirty="0">
                <a:latin typeface="楷体" panose="02010609060101010101" pitchFamily="49" charset="-122"/>
                <a:ea typeface="楷体" panose="02010609060101010101" pitchFamily="49" charset="-122"/>
              </a:rPr>
              <a:t>白立新：这是迄今为止我听到的最震撼人心的对成功的诠释。当成功者将成功归因于自己的才智的时候，稻盛和夫将其视为天启；当成功者心安理得地享受富豪榜上的排名时，稻盛和夫却认为，才能亦属天赐</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不得据为己有，只为自己谋利。</a:t>
            </a:r>
            <a:endParaRPr lang="en-US" altLang="zh-CN" sz="20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4717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动机至善，私心了无</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92</a:t>
            </a:fld>
            <a:endParaRPr lang="en-US" altLang="zh-CN">
              <a:solidFill>
                <a:srgbClr val="000000">
                  <a:lumMod val="65000"/>
                  <a:lumOff val="35000"/>
                </a:srgbClr>
              </a:solidFill>
            </a:endParaRPr>
          </a:p>
        </p:txBody>
      </p:sp>
      <p:sp>
        <p:nvSpPr>
          <p:cNvPr id="6" name="内容占位符 2"/>
          <p:cNvSpPr>
            <a:spLocks noGrp="1"/>
          </p:cNvSpPr>
          <p:nvPr>
            <p:ph idx="1"/>
          </p:nvPr>
        </p:nvSpPr>
        <p:spPr>
          <a:xfrm>
            <a:off x="423335" y="1196977"/>
            <a:ext cx="3081866" cy="69554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indent="0">
              <a:lnSpc>
                <a:spcPct val="160000"/>
              </a:lnSpc>
              <a:spcBef>
                <a:spcPts val="600"/>
              </a:spcBef>
              <a:buClr>
                <a:schemeClr val="tx1"/>
              </a:buClr>
              <a:buNone/>
            </a:pPr>
            <a:r>
              <a:rPr lang="zh-CN" altLang="en-US" sz="2400" dirty="0" smtClean="0">
                <a:latin typeface="黑体" panose="02010609060101010101" pitchFamily="49" charset="-122"/>
                <a:ea typeface="黑体" panose="02010609060101010101" pitchFamily="49" charset="-122"/>
              </a:rPr>
              <a:t>了却私心的假设系统</a:t>
            </a:r>
            <a:endParaRPr lang="zh-CN" altLang="en-US" sz="2400" dirty="0">
              <a:latin typeface="黑体" panose="02010609060101010101" pitchFamily="49" charset="-122"/>
              <a:ea typeface="黑体" panose="02010609060101010101" pitchFamily="49" charset="-122"/>
            </a:endParaRPr>
          </a:p>
        </p:txBody>
      </p:sp>
      <p:cxnSp>
        <p:nvCxnSpPr>
          <p:cNvPr id="8" name="直接连接符 7"/>
          <p:cNvCxnSpPr/>
          <p:nvPr/>
        </p:nvCxnSpPr>
        <p:spPr bwMode="auto">
          <a:xfrm>
            <a:off x="469471" y="1873471"/>
            <a:ext cx="3759629" cy="0"/>
          </a:xfrm>
          <a:prstGeom prst="line">
            <a:avLst/>
          </a:prstGeom>
          <a:solidFill>
            <a:schemeClr val="accent1"/>
          </a:solidFill>
          <a:ln w="9525" cap="flat" cmpd="sng" algn="ctr">
            <a:solidFill>
              <a:schemeClr val="bg1">
                <a:lumMod val="50000"/>
              </a:schemeClr>
            </a:solidFill>
            <a:prstDash val="solid"/>
            <a:round/>
            <a:headEnd type="none" w="med" len="med"/>
            <a:tailEnd type="none" w="med" len="med"/>
          </a:ln>
          <a:effectLst/>
        </p:spPr>
      </p:cxnSp>
      <p:sp>
        <p:nvSpPr>
          <p:cNvPr id="9" name="内容占位符 2"/>
          <p:cNvSpPr txBox="1">
            <a:spLocks/>
          </p:cNvSpPr>
          <p:nvPr/>
        </p:nvSpPr>
        <p:spPr bwMode="auto">
          <a:xfrm>
            <a:off x="545672" y="1930620"/>
            <a:ext cx="10960528" cy="104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lnSpc>
                <a:spcPct val="130000"/>
              </a:lnSpc>
              <a:spcBef>
                <a:spcPct val="30000"/>
              </a:spcBef>
              <a:spcAft>
                <a:spcPct val="0"/>
              </a:spcAft>
              <a:buClr>
                <a:srgbClr val="336699"/>
              </a:buClr>
              <a:buFont typeface="Wingdings" pitchFamily="2" charset="2"/>
              <a:buChar char="n"/>
              <a:defRPr sz="2800">
                <a:solidFill>
                  <a:schemeClr val="tx1"/>
                </a:solidFill>
                <a:latin typeface="+mn-lt"/>
                <a:ea typeface="+mn-ea"/>
                <a:cs typeface="方正中等线简体"/>
              </a:defRPr>
            </a:lvl1pPr>
            <a:lvl2pPr marL="742950" indent="-220663" algn="l" rtl="0" eaLnBrk="0" fontAlgn="base" hangingPunct="0">
              <a:lnSpc>
                <a:spcPct val="130000"/>
              </a:lnSpc>
              <a:spcBef>
                <a:spcPct val="30000"/>
              </a:spcBef>
              <a:spcAft>
                <a:spcPct val="0"/>
              </a:spcAft>
              <a:buClr>
                <a:srgbClr val="336699"/>
              </a:buClr>
              <a:buFont typeface="Wingdings" pitchFamily="2" charset="2"/>
              <a:buChar char="¨"/>
              <a:defRPr sz="2400">
                <a:solidFill>
                  <a:schemeClr val="tx1"/>
                </a:solidFill>
                <a:latin typeface="+mn-lt"/>
                <a:ea typeface="幼圆" pitchFamily="49" charset="-122"/>
                <a:cs typeface="方正中等线简体"/>
              </a:defRPr>
            </a:lvl2pPr>
            <a:lvl3pPr marL="1150938" indent="-228600" algn="l" rtl="0" eaLnBrk="0" fontAlgn="base" hangingPunct="0">
              <a:lnSpc>
                <a:spcPct val="130000"/>
              </a:lnSpc>
              <a:spcBef>
                <a:spcPct val="30000"/>
              </a:spcBef>
              <a:spcAft>
                <a:spcPct val="0"/>
              </a:spcAft>
              <a:buClr>
                <a:srgbClr val="336699"/>
              </a:buClr>
              <a:buFont typeface="Wingdings" pitchFamily="2" charset="2"/>
              <a:buChar char="n"/>
              <a:defRPr sz="2000" b="1">
                <a:solidFill>
                  <a:schemeClr val="tx1"/>
                </a:solidFill>
                <a:latin typeface="+mn-lt"/>
                <a:ea typeface="+mn-ea"/>
                <a:cs typeface="方正中等线简体"/>
              </a:defRPr>
            </a:lvl3pPr>
            <a:lvl4pPr marL="1600200" indent="-228600" algn="l" rtl="0" eaLnBrk="0" fontAlgn="base" hangingPunct="0">
              <a:lnSpc>
                <a:spcPct val="130000"/>
              </a:lnSpc>
              <a:spcBef>
                <a:spcPct val="30000"/>
              </a:spcBef>
              <a:spcAft>
                <a:spcPct val="0"/>
              </a:spcAft>
              <a:buClr>
                <a:srgbClr val="336699"/>
              </a:buClr>
              <a:buFont typeface="Wingdings" pitchFamily="2" charset="2"/>
              <a:buChar char="o"/>
              <a:defRPr sz="1600">
                <a:solidFill>
                  <a:schemeClr val="tx1"/>
                </a:solidFill>
                <a:latin typeface="+mn-lt"/>
                <a:ea typeface="幼圆" pitchFamily="49" charset="-122"/>
                <a:cs typeface="方正中等线简体"/>
              </a:defRPr>
            </a:lvl4pPr>
            <a:lvl5pPr marL="2057400" indent="-228600" algn="l" rtl="0" eaLnBrk="0" fontAlgn="base" hangingPunct="0">
              <a:spcBef>
                <a:spcPct val="20000"/>
              </a:spcBef>
              <a:spcAft>
                <a:spcPct val="0"/>
              </a:spcAft>
              <a:buBlip>
                <a:blip r:embed="rId3"/>
              </a:buBlip>
              <a:defRPr sz="2000">
                <a:solidFill>
                  <a:schemeClr val="tx1"/>
                </a:solidFill>
                <a:latin typeface="+mn-lt"/>
                <a:ea typeface="宋体" pitchFamily="2" charset="-122"/>
                <a:cs typeface="方正中等线简体"/>
              </a:defRPr>
            </a:lvl5pPr>
            <a:lvl6pPr marL="2514600" indent="-228600" algn="l" rtl="0" fontAlgn="base">
              <a:spcBef>
                <a:spcPct val="20000"/>
              </a:spcBef>
              <a:spcAft>
                <a:spcPct val="0"/>
              </a:spcAft>
              <a:buBlip>
                <a:blip r:embed="rId3"/>
              </a:buBlip>
              <a:defRPr sz="2000">
                <a:solidFill>
                  <a:schemeClr val="tx1"/>
                </a:solidFill>
                <a:latin typeface="+mn-lt"/>
                <a:ea typeface="宋体" pitchFamily="2" charset="-122"/>
              </a:defRPr>
            </a:lvl6pPr>
            <a:lvl7pPr marL="2971800" indent="-228600" algn="l" rtl="0" fontAlgn="base">
              <a:spcBef>
                <a:spcPct val="20000"/>
              </a:spcBef>
              <a:spcAft>
                <a:spcPct val="0"/>
              </a:spcAft>
              <a:buBlip>
                <a:blip r:embed="rId3"/>
              </a:buBlip>
              <a:defRPr sz="2000">
                <a:solidFill>
                  <a:schemeClr val="tx1"/>
                </a:solidFill>
                <a:latin typeface="+mn-lt"/>
                <a:ea typeface="宋体" pitchFamily="2" charset="-122"/>
              </a:defRPr>
            </a:lvl7pPr>
            <a:lvl8pPr marL="3429000" indent="-228600" algn="l" rtl="0" fontAlgn="base">
              <a:spcBef>
                <a:spcPct val="20000"/>
              </a:spcBef>
              <a:spcAft>
                <a:spcPct val="0"/>
              </a:spcAft>
              <a:buBlip>
                <a:blip r:embed="rId3"/>
              </a:buBlip>
              <a:defRPr sz="2000">
                <a:solidFill>
                  <a:schemeClr val="tx1"/>
                </a:solidFill>
                <a:latin typeface="+mn-lt"/>
                <a:ea typeface="宋体" pitchFamily="2" charset="-122"/>
              </a:defRPr>
            </a:lvl8pPr>
            <a:lvl9pPr marL="3886200" indent="-228600" algn="l" rtl="0" fontAlgn="base">
              <a:spcBef>
                <a:spcPct val="20000"/>
              </a:spcBef>
              <a:spcAft>
                <a:spcPct val="0"/>
              </a:spcAft>
              <a:buBlip>
                <a:blip r:embed="rId3"/>
              </a:buBlip>
              <a:defRPr sz="2000">
                <a:solidFill>
                  <a:schemeClr val="tx1"/>
                </a:solidFill>
                <a:latin typeface="+mn-lt"/>
                <a:ea typeface="宋体" pitchFamily="2" charset="-122"/>
              </a:defRPr>
            </a:lvl9pPr>
          </a:lstStyle>
          <a:p>
            <a:pPr marL="468313" lvl="1" indent="-468313">
              <a:spcBef>
                <a:spcPts val="600"/>
              </a:spcBef>
              <a:buClr>
                <a:schemeClr val="tx1"/>
              </a:buClr>
              <a:buChar char="p"/>
            </a:pPr>
            <a:r>
              <a:rPr lang="zh-CN" altLang="en-US" sz="2000" dirty="0">
                <a:latin typeface="黑体" panose="02010609060101010101" pitchFamily="49" charset="-122"/>
                <a:ea typeface="黑体" panose="02010609060101010101" pitchFamily="49" charset="-122"/>
              </a:rPr>
              <a:t>稻盛和夫说</a:t>
            </a:r>
            <a:r>
              <a:rPr lang="zh-CN" altLang="en-US" sz="2000" dirty="0" smtClean="0">
                <a:latin typeface="黑体" panose="02010609060101010101" pitchFamily="49" charset="-122"/>
                <a:ea typeface="黑体" panose="02010609060101010101" pitchFamily="49" charset="-122"/>
              </a:rPr>
              <a:t>：“我</a:t>
            </a:r>
            <a:r>
              <a:rPr lang="zh-CN" altLang="en-US" sz="2000" dirty="0">
                <a:latin typeface="黑体" panose="02010609060101010101" pitchFamily="49" charset="-122"/>
                <a:ea typeface="黑体" panose="02010609060101010101" pitchFamily="49" charset="-122"/>
              </a:rPr>
              <a:t>认为，这个宇宙中有一个地方可以称之为</a:t>
            </a:r>
            <a:r>
              <a:rPr lang="zh-CN" altLang="en-US" sz="2000" dirty="0" smtClean="0">
                <a:latin typeface="黑体" panose="02010609060101010101" pitchFamily="49" charset="-122"/>
                <a:ea typeface="黑体" panose="02010609060101010101" pitchFamily="49" charset="-122"/>
              </a:rPr>
              <a:t>‘智慧的宝库’</a:t>
            </a: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a:t>
            </a:r>
            <a:endParaRPr lang="en-US" altLang="zh-CN" sz="2000" dirty="0" smtClean="0">
              <a:latin typeface="黑体" panose="02010609060101010101" pitchFamily="49" charset="-122"/>
              <a:ea typeface="黑体" panose="02010609060101010101" pitchFamily="49" charset="-122"/>
            </a:endParaRPr>
          </a:p>
          <a:p>
            <a:pPr marL="468313" lvl="1" indent="-468313">
              <a:spcBef>
                <a:spcPts val="600"/>
              </a:spcBef>
              <a:buClr>
                <a:schemeClr val="tx1"/>
              </a:buClr>
              <a:buChar char="p"/>
            </a:pPr>
            <a:r>
              <a:rPr lang="zh-CN" altLang="en-US" sz="2000" dirty="0" smtClean="0">
                <a:latin typeface="黑体" panose="02010609060101010101" pitchFamily="49" charset="-122"/>
                <a:ea typeface="黑体" panose="02010609060101010101" pitchFamily="49" charset="-122"/>
              </a:rPr>
              <a:t>“才能</a:t>
            </a:r>
            <a:r>
              <a:rPr lang="zh-CN" altLang="en-US" sz="2000" dirty="0">
                <a:latin typeface="黑体" panose="02010609060101010101" pitchFamily="49" charset="-122"/>
                <a:ea typeface="黑体" panose="02010609060101010101" pitchFamily="49" charset="-122"/>
              </a:rPr>
              <a:t>只是上苍偶然授予给</a:t>
            </a:r>
            <a:r>
              <a:rPr lang="zh-CN" altLang="en-US" sz="2000" dirty="0" smtClean="0">
                <a:latin typeface="黑体" panose="02010609060101010101" pitchFamily="49" charset="-122"/>
                <a:ea typeface="黑体" panose="02010609060101010101" pitchFamily="49" charset="-122"/>
              </a:rPr>
              <a:t>我</a:t>
            </a:r>
            <a:r>
              <a:rPr lang="zh-CN" altLang="en-US" sz="2000" dirty="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上苍</a:t>
            </a:r>
            <a:r>
              <a:rPr lang="zh-CN" altLang="en-US" sz="2000" dirty="0">
                <a:latin typeface="黑体" panose="02010609060101010101" pitchFamily="49" charset="-122"/>
                <a:ea typeface="黑体" panose="02010609060101010101" pitchFamily="49" charset="-122"/>
              </a:rPr>
              <a:t>要求将它回报世人、回报</a:t>
            </a:r>
            <a:r>
              <a:rPr lang="zh-CN" altLang="en-US" sz="2000" dirty="0" smtClean="0">
                <a:latin typeface="黑体" panose="02010609060101010101" pitchFamily="49" charset="-122"/>
                <a:ea typeface="黑体" panose="02010609060101010101" pitchFamily="49" charset="-122"/>
              </a:rPr>
              <a:t>社会。如果我将它视作</a:t>
            </a: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
        <p:nvSpPr>
          <p:cNvPr id="3" name="矩形 2"/>
          <p:cNvSpPr/>
          <p:nvPr/>
        </p:nvSpPr>
        <p:spPr>
          <a:xfrm>
            <a:off x="602822" y="2981649"/>
            <a:ext cx="10960528" cy="2092881"/>
          </a:xfrm>
          <a:prstGeom prst="rect">
            <a:avLst/>
          </a:prstGeom>
          <a:ln>
            <a:solidFill>
              <a:srgbClr val="C00000"/>
            </a:solidFill>
            <a:prstDash val="sysDash"/>
          </a:ln>
        </p:spPr>
        <p:txBody>
          <a:bodyPr wrap="square">
            <a:spAutoFit/>
          </a:bodyPr>
          <a:lstStyle/>
          <a:p>
            <a:pPr>
              <a:lnSpc>
                <a:spcPct val="130000"/>
              </a:lnSpc>
            </a:pPr>
            <a:r>
              <a:rPr lang="en-US" altLang="zh-CN" sz="2000" b="1" dirty="0">
                <a:latin typeface="楷体" panose="02010609060101010101" pitchFamily="49" charset="-122"/>
                <a:ea typeface="楷体" panose="02010609060101010101" pitchFamily="49" charset="-122"/>
              </a:rPr>
              <a:t>1981</a:t>
            </a:r>
            <a:r>
              <a:rPr lang="zh-CN" altLang="en-US" sz="2000" b="1" dirty="0">
                <a:latin typeface="楷体" panose="02010609060101010101" pitchFamily="49" charset="-122"/>
                <a:ea typeface="楷体" panose="02010609060101010101" pitchFamily="49" charset="-122"/>
              </a:rPr>
              <a:t>年</a:t>
            </a:r>
            <a:r>
              <a:rPr lang="en-US" altLang="zh-CN" sz="2000" b="1" dirty="0">
                <a:latin typeface="楷体" panose="02010609060101010101" pitchFamily="49" charset="-122"/>
                <a:ea typeface="楷体" panose="02010609060101010101" pitchFamily="49" charset="-122"/>
              </a:rPr>
              <a:t>11</a:t>
            </a:r>
            <a:r>
              <a:rPr lang="zh-CN" altLang="en-US" sz="2000" b="1" dirty="0">
                <a:latin typeface="楷体" panose="02010609060101010101" pitchFamily="49" charset="-122"/>
                <a:ea typeface="楷体" panose="02010609060101010101" pitchFamily="49" charset="-122"/>
              </a:rPr>
              <a:t>月</a:t>
            </a:r>
            <a:r>
              <a:rPr lang="en-US" altLang="zh-CN" sz="2000" b="1" dirty="0">
                <a:latin typeface="楷体" panose="02010609060101010101" pitchFamily="49" charset="-122"/>
                <a:ea typeface="楷体" panose="02010609060101010101" pitchFamily="49" charset="-122"/>
              </a:rPr>
              <a:t>18</a:t>
            </a:r>
            <a:r>
              <a:rPr lang="zh-CN" altLang="en-US" sz="2000" b="1" dirty="0">
                <a:latin typeface="楷体" panose="02010609060101010101" pitchFamily="49" charset="-122"/>
                <a:ea typeface="楷体" panose="02010609060101010101" pitchFamily="49" charset="-122"/>
              </a:rPr>
              <a:t>日，科斯在一个讲演中引用了</a:t>
            </a:r>
            <a:r>
              <a:rPr lang="zh-CN" altLang="en-US" sz="2000" b="1" dirty="0" smtClean="0">
                <a:latin typeface="楷体" panose="02010609060101010101" pitchFamily="49" charset="-122"/>
                <a:ea typeface="楷体" panose="02010609060101010101" pitchFamily="49" charset="-122"/>
              </a:rPr>
              <a:t>弗兰克</a:t>
            </a:r>
            <a:r>
              <a:rPr lang="en-US" altLang="zh-CN" sz="2000" b="1" dirty="0" smtClean="0">
                <a:latin typeface="楷体" panose="02010609060101010101" pitchFamily="49" charset="-122"/>
                <a:ea typeface="楷体" panose="02010609060101010101" pitchFamily="49" charset="-122"/>
              </a:rPr>
              <a:t>·</a:t>
            </a:r>
            <a:r>
              <a:rPr lang="zh-CN" altLang="en-US" sz="2000" b="1" dirty="0" smtClean="0">
                <a:latin typeface="楷体" panose="02010609060101010101" pitchFamily="49" charset="-122"/>
                <a:ea typeface="楷体" panose="02010609060101010101" pitchFamily="49" charset="-122"/>
              </a:rPr>
              <a:t>奈特</a:t>
            </a:r>
            <a:r>
              <a:rPr lang="zh-CN" altLang="en-US" sz="2000" b="1" dirty="0">
                <a:latin typeface="楷体" panose="02010609060101010101" pitchFamily="49" charset="-122"/>
                <a:ea typeface="楷体" panose="02010609060101010101" pitchFamily="49" charset="-122"/>
              </a:rPr>
              <a:t>的话</a:t>
            </a:r>
            <a:r>
              <a:rPr lang="zh-CN" altLang="en-US" sz="2000" b="1" dirty="0" smtClean="0">
                <a:latin typeface="楷体" panose="02010609060101010101" pitchFamily="49" charset="-122"/>
                <a:ea typeface="楷体" panose="02010609060101010101" pitchFamily="49" charset="-122"/>
              </a:rPr>
              <a:t>：</a:t>
            </a:r>
            <a:endParaRPr lang="en-US" altLang="zh-CN" sz="2000" b="1" dirty="0" smtClean="0">
              <a:latin typeface="楷体" panose="02010609060101010101" pitchFamily="49" charset="-122"/>
              <a:ea typeface="楷体" panose="02010609060101010101" pitchFamily="49" charset="-122"/>
            </a:endParaRPr>
          </a:p>
          <a:p>
            <a:pPr indent="457200">
              <a:lnSpc>
                <a:spcPct val="130000"/>
              </a:lnSpc>
            </a:pPr>
            <a:r>
              <a:rPr lang="zh-CN" altLang="en-US" sz="2000" b="1" dirty="0" smtClean="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科学的基本规则</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真实和客观，本质上是一个道德原则，它反对任何形式的自利</a:t>
            </a:r>
            <a:r>
              <a:rPr lang="en-US" altLang="zh-CN" sz="2000" b="1" dirty="0">
                <a:latin typeface="楷体" panose="02010609060101010101" pitchFamily="49" charset="-122"/>
                <a:ea typeface="楷体" panose="02010609060101010101" pitchFamily="49" charset="-122"/>
              </a:rPr>
              <a:t>(self-interest)</a:t>
            </a:r>
            <a:r>
              <a:rPr lang="zh-CN" altLang="en-US" sz="2000" b="1" dirty="0">
                <a:latin typeface="楷体" panose="02010609060101010101" pitchFamily="49" charset="-122"/>
                <a:ea typeface="楷体" panose="02010609060101010101" pitchFamily="49" charset="-122"/>
              </a:rPr>
              <a:t>。客观的先决条件是</a:t>
            </a:r>
            <a:r>
              <a:rPr lang="zh-CN" altLang="en-US" sz="2000" b="1" dirty="0">
                <a:solidFill>
                  <a:srgbClr val="FF0000"/>
                </a:solidFill>
                <a:latin typeface="楷体" panose="02010609060101010101" pitchFamily="49" charset="-122"/>
                <a:ea typeface="楷体" panose="02010609060101010101" pitchFamily="49" charset="-122"/>
              </a:rPr>
              <a:t>正直、能力和谦虚</a:t>
            </a:r>
            <a:r>
              <a:rPr lang="zh-CN" altLang="en-US" sz="2000" b="1" dirty="0">
                <a:latin typeface="楷体" panose="02010609060101010101" pitchFamily="49" charset="-122"/>
                <a:ea typeface="楷体" panose="02010609060101010101" pitchFamily="49" charset="-122"/>
              </a:rPr>
              <a:t>。”他本来是用这段话赞扬沃伦</a:t>
            </a:r>
            <a:r>
              <a:rPr lang="en-US" altLang="zh-CN" sz="2000" b="1" dirty="0">
                <a:latin typeface="楷体" panose="02010609060101010101" pitchFamily="49" charset="-122"/>
                <a:ea typeface="楷体" panose="02010609060101010101" pitchFamily="49" charset="-122"/>
              </a:rPr>
              <a:t>.</a:t>
            </a:r>
            <a:r>
              <a:rPr lang="zh-CN" altLang="en-US" sz="2000" b="1" dirty="0">
                <a:latin typeface="楷体" panose="02010609060101010101" pitchFamily="49" charset="-122"/>
                <a:ea typeface="楷体" panose="02010609060101010101" pitchFamily="49" charset="-122"/>
              </a:rPr>
              <a:t>纳特</a:t>
            </a:r>
            <a:r>
              <a:rPr lang="en-US" altLang="zh-CN" sz="2000" b="1" dirty="0">
                <a:latin typeface="楷体" panose="02010609060101010101" pitchFamily="49" charset="-122"/>
                <a:ea typeface="楷体" panose="02010609060101010101" pitchFamily="49" charset="-122"/>
              </a:rPr>
              <a:t>(Warren Nutter)</a:t>
            </a:r>
            <a:r>
              <a:rPr lang="zh-CN" altLang="en-US" sz="2000" b="1" dirty="0">
                <a:latin typeface="楷体" panose="02010609060101010101" pitchFamily="49" charset="-122"/>
                <a:ea typeface="楷体" panose="02010609060101010101" pitchFamily="49" charset="-122"/>
              </a:rPr>
              <a:t>教授的。但是每个直接接触过科斯的中国经济学家，都会同意“真实和客观”，以及支持客观态度的“正直、能力和谦虚”，正是科斯先生自己的为人风格</a:t>
            </a:r>
            <a:r>
              <a:rPr lang="zh-CN" altLang="en-US" sz="2000" b="1" dirty="0" smtClean="0">
                <a:latin typeface="楷体" panose="02010609060101010101" pitchFamily="49" charset="-122"/>
                <a:ea typeface="楷体" panose="02010609060101010101" pitchFamily="49" charset="-122"/>
              </a:rPr>
              <a:t>。</a:t>
            </a:r>
            <a:endParaRPr lang="zh-CN" altLang="en-US" sz="2000" b="1" dirty="0">
              <a:latin typeface="楷体" panose="02010609060101010101" pitchFamily="49" charset="-122"/>
              <a:ea typeface="楷体" panose="02010609060101010101" pitchFamily="49" charset="-122"/>
            </a:endParaRPr>
          </a:p>
        </p:txBody>
      </p:sp>
      <p:sp>
        <p:nvSpPr>
          <p:cNvPr id="5" name="矩形 4"/>
          <p:cNvSpPr/>
          <p:nvPr/>
        </p:nvSpPr>
        <p:spPr>
          <a:xfrm>
            <a:off x="602822" y="5177698"/>
            <a:ext cx="10960528" cy="492443"/>
          </a:xfrm>
          <a:prstGeom prst="rect">
            <a:avLst/>
          </a:prstGeom>
          <a:ln>
            <a:solidFill>
              <a:srgbClr val="C00000"/>
            </a:solidFill>
            <a:prstDash val="sysDash"/>
          </a:ln>
        </p:spPr>
        <p:txBody>
          <a:bodyPr wrap="square">
            <a:spAutoFit/>
          </a:bodyPr>
          <a:lstStyle/>
          <a:p>
            <a:pPr>
              <a:lnSpc>
                <a:spcPct val="130000"/>
              </a:lnSpc>
            </a:pPr>
            <a:r>
              <a:rPr lang="zh-CN" altLang="en-US" sz="2000" dirty="0" smtClean="0">
                <a:latin typeface="楷体" panose="02010609060101010101" pitchFamily="49" charset="-122"/>
                <a:ea typeface="楷体" panose="02010609060101010101" pitchFamily="49" charset="-122"/>
              </a:rPr>
              <a:t>所谓成功：电梯的故事、池塘的故事</a:t>
            </a:r>
            <a:endParaRPr lang="en-US" altLang="zh-CN" sz="2000" dirty="0">
              <a:latin typeface="楷体" panose="02010609060101010101" pitchFamily="49" charset="-122"/>
              <a:ea typeface="楷体" panose="02010609060101010101" pitchFamily="49" charset="-122"/>
            </a:endParaRPr>
          </a:p>
        </p:txBody>
      </p:sp>
      <p:sp>
        <p:nvSpPr>
          <p:cNvPr id="7" name="矩形 6"/>
          <p:cNvSpPr/>
          <p:nvPr/>
        </p:nvSpPr>
        <p:spPr>
          <a:xfrm>
            <a:off x="602822" y="5788619"/>
            <a:ext cx="10960528" cy="492443"/>
          </a:xfrm>
          <a:prstGeom prst="rect">
            <a:avLst/>
          </a:prstGeom>
          <a:ln>
            <a:solidFill>
              <a:srgbClr val="C00000"/>
            </a:solidFill>
            <a:prstDash val="sysDash"/>
          </a:ln>
        </p:spPr>
        <p:txBody>
          <a:bodyPr wrap="square">
            <a:spAutoFit/>
          </a:bodyPr>
          <a:lstStyle/>
          <a:p>
            <a:pPr>
              <a:lnSpc>
                <a:spcPct val="130000"/>
              </a:lnSpc>
            </a:pPr>
            <a:r>
              <a:rPr lang="zh-CN" altLang="en-US" sz="2000" dirty="0">
                <a:latin typeface="楷体" panose="02010609060101010101" pitchFamily="49" charset="-122"/>
                <a:ea typeface="楷体" panose="02010609060101010101" pitchFamily="49" charset="-122"/>
              </a:rPr>
              <a:t>和君人风范：专业、大气、内敛、</a:t>
            </a:r>
            <a:r>
              <a:rPr lang="zh-CN" altLang="en-US" sz="2000" dirty="0" smtClean="0">
                <a:latin typeface="楷体" panose="02010609060101010101" pitchFamily="49" charset="-122"/>
                <a:ea typeface="楷体" panose="02010609060101010101" pitchFamily="49" charset="-122"/>
              </a:rPr>
              <a:t>深厚。</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3143865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敬天爱人：顺应天道，得合人心</a:t>
            </a:r>
            <a:endParaRPr kumimoji="1" lang="zh-CN" altLang="en-US" dirty="0"/>
          </a:p>
        </p:txBody>
      </p:sp>
      <p:sp>
        <p:nvSpPr>
          <p:cNvPr id="4" name="幻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93</a:t>
            </a:fld>
            <a:endParaRPr lang="en-US" altLang="zh-CN">
              <a:solidFill>
                <a:srgbClr val="000000">
                  <a:lumMod val="65000"/>
                  <a:lumOff val="35000"/>
                </a:srgbClr>
              </a:solidFill>
            </a:endParaRPr>
          </a:p>
        </p:txBody>
      </p:sp>
      <p:sp>
        <p:nvSpPr>
          <p:cNvPr id="18" name="文本框 17"/>
          <p:cNvSpPr txBox="1"/>
          <p:nvPr/>
        </p:nvSpPr>
        <p:spPr>
          <a:xfrm>
            <a:off x="5852160" y="1142343"/>
            <a:ext cx="5757862" cy="5010602"/>
          </a:xfrm>
          <a:prstGeom prst="rect">
            <a:avLst/>
          </a:prstGeom>
          <a:noFill/>
        </p:spPr>
        <p:txBody>
          <a:bodyPr wrap="square" rtlCol="0">
            <a:spAutoFit/>
          </a:bodyPr>
          <a:lstStyle/>
          <a:p>
            <a:pPr marL="468313" lvl="1" indent="-468313" eaLnBrk="0" fontAlgn="base" hangingPunct="0">
              <a:lnSpc>
                <a:spcPct val="130000"/>
              </a:lnSpc>
              <a:spcBef>
                <a:spcPts val="600"/>
              </a:spcBef>
              <a:spcAft>
                <a:spcPct val="0"/>
              </a:spcAft>
              <a:buClr>
                <a:schemeClr val="tx1"/>
              </a:buClr>
              <a:buFont typeface="Wingdings" pitchFamily="2" charset="2"/>
              <a:buChar char="p"/>
            </a:pPr>
            <a:endParaRPr lang="en-US" altLang="zh-CN" sz="2000" dirty="0">
              <a:latin typeface="黑体" panose="02010609060101010101" pitchFamily="49" charset="-122"/>
              <a:ea typeface="黑体" panose="02010609060101010101" pitchFamily="49" charset="-122"/>
              <a:cs typeface="方正中等线简体"/>
            </a:endParaRPr>
          </a:p>
          <a:p>
            <a:pPr marL="468313" lvl="1" indent="-468313" eaLnBrk="0" fontAlgn="base" hangingPunct="0">
              <a:lnSpc>
                <a:spcPct val="130000"/>
              </a:lnSpc>
              <a:spcBef>
                <a:spcPts val="600"/>
              </a:spcBef>
              <a:spcAft>
                <a:spcPct val="0"/>
              </a:spcAft>
              <a:buClr>
                <a:schemeClr val="tx1"/>
              </a:buClr>
              <a:buFont typeface="Wingdings" pitchFamily="2" charset="2"/>
              <a:buChar char="p"/>
            </a:pPr>
            <a:r>
              <a:rPr lang="zh-CN" altLang="en-US" sz="2400" dirty="0" smtClean="0">
                <a:latin typeface="黑体" panose="02010609060101010101" pitchFamily="49" charset="-122"/>
                <a:ea typeface="黑体" panose="02010609060101010101" pitchFamily="49" charset="-122"/>
                <a:cs typeface="方正中等线简体"/>
              </a:rPr>
              <a:t>向上：顺应天道，</a:t>
            </a:r>
            <a:r>
              <a:rPr lang="zh-CN" altLang="en-US" sz="2400" dirty="0">
                <a:latin typeface="黑体" panose="02010609060101010101" pitchFamily="49" charset="-122"/>
                <a:ea typeface="黑体" panose="02010609060101010101" pitchFamily="49" charset="-122"/>
                <a:cs typeface="方正中等线简体"/>
              </a:rPr>
              <a:t>确立利润之上的追求</a:t>
            </a:r>
            <a:r>
              <a:rPr lang="zh-CN" altLang="en-US" sz="2400" dirty="0" smtClean="0">
                <a:latin typeface="黑体" panose="02010609060101010101" pitchFamily="49" charset="-122"/>
                <a:ea typeface="黑体" panose="02010609060101010101" pitchFamily="49" charset="-122"/>
                <a:cs typeface="方正中等线简体"/>
              </a:rPr>
              <a:t>，抬高天空，构建精神穹宇，成为</a:t>
            </a:r>
            <a:r>
              <a:rPr lang="zh-CN" altLang="en-US" sz="2400" dirty="0">
                <a:latin typeface="黑体" panose="02010609060101010101" pitchFamily="49" charset="-122"/>
                <a:ea typeface="黑体" panose="02010609060101010101" pitchFamily="49" charset="-122"/>
                <a:cs typeface="方正中等线简体"/>
              </a:rPr>
              <a:t>管道</a:t>
            </a:r>
            <a:r>
              <a:rPr lang="zh-CN" altLang="en-US" sz="2400" dirty="0" smtClean="0">
                <a:latin typeface="黑体" panose="02010609060101010101" pitchFamily="49" charset="-122"/>
                <a:ea typeface="黑体" panose="02010609060101010101" pitchFamily="49" charset="-122"/>
                <a:cs typeface="方正中等线简体"/>
              </a:rPr>
              <a:t>，做企业</a:t>
            </a:r>
            <a:r>
              <a:rPr lang="zh-CN" altLang="en-US" sz="2400" dirty="0">
                <a:latin typeface="黑体" panose="02010609060101010101" pitchFamily="49" charset="-122"/>
                <a:ea typeface="黑体" panose="02010609060101010101" pitchFamily="49" charset="-122"/>
                <a:cs typeface="方正中等线简体"/>
              </a:rPr>
              <a:t>的</a:t>
            </a:r>
            <a:r>
              <a:rPr lang="zh-CN" altLang="en-US" sz="2400" dirty="0" smtClean="0">
                <a:latin typeface="黑体" panose="02010609060101010101" pitchFamily="49" charset="-122"/>
                <a:ea typeface="黑体" panose="02010609060101010101" pitchFamily="49" charset="-122"/>
                <a:cs typeface="方正中等线简体"/>
              </a:rPr>
              <a:t>企业家</a:t>
            </a:r>
            <a:r>
              <a:rPr lang="en-US" altLang="zh-CN" sz="2400" dirty="0" smtClean="0">
                <a:latin typeface="黑体" panose="02010609060101010101" pitchFamily="49" charset="-122"/>
                <a:ea typeface="黑体" panose="02010609060101010101" pitchFamily="49" charset="-122"/>
                <a:cs typeface="方正中等线简体"/>
              </a:rPr>
              <a:t>……</a:t>
            </a:r>
            <a:endParaRPr lang="en-US" altLang="zh-CN" sz="2400" dirty="0">
              <a:latin typeface="黑体" panose="02010609060101010101" pitchFamily="49" charset="-122"/>
              <a:ea typeface="黑体" panose="02010609060101010101" pitchFamily="49" charset="-122"/>
              <a:cs typeface="方正中等线简体"/>
            </a:endParaRPr>
          </a:p>
          <a:p>
            <a:pPr marL="468313" lvl="1" indent="-468313" eaLnBrk="0" fontAlgn="base" hangingPunct="0">
              <a:lnSpc>
                <a:spcPct val="150000"/>
              </a:lnSpc>
              <a:spcBef>
                <a:spcPts val="600"/>
              </a:spcBef>
              <a:spcAft>
                <a:spcPct val="0"/>
              </a:spcAft>
              <a:buClr>
                <a:schemeClr val="tx1"/>
              </a:buClr>
              <a:buFont typeface="Wingdings" pitchFamily="2" charset="2"/>
              <a:buChar char="p"/>
            </a:pPr>
            <a:r>
              <a:rPr lang="zh-CN" altLang="en-US" sz="2400" dirty="0" smtClean="0">
                <a:latin typeface="黑体" panose="02010609060101010101" pitchFamily="49" charset="-122"/>
                <a:ea typeface="黑体" panose="02010609060101010101" pitchFamily="49" charset="-122"/>
                <a:cs typeface="方正中等线简体"/>
              </a:rPr>
              <a:t>向</a:t>
            </a:r>
            <a:r>
              <a:rPr lang="zh-CN" altLang="en-US" sz="2400" dirty="0">
                <a:latin typeface="黑体" panose="02010609060101010101" pitchFamily="49" charset="-122"/>
                <a:ea typeface="黑体" panose="02010609060101010101" pitchFamily="49" charset="-122"/>
                <a:cs typeface="方正中等线简体"/>
              </a:rPr>
              <a:t>下：追求全体员工物质和精神两方面幸福的同时，为人类社会的进步发展作出</a:t>
            </a:r>
            <a:r>
              <a:rPr lang="zh-CN" altLang="en-US" sz="2400" dirty="0" smtClean="0">
                <a:latin typeface="黑体" panose="02010609060101010101" pitchFamily="49" charset="-122"/>
                <a:ea typeface="黑体" panose="02010609060101010101" pitchFamily="49" charset="-122"/>
                <a:cs typeface="方正中等线简体"/>
              </a:rPr>
              <a:t>贡献</a:t>
            </a:r>
            <a:r>
              <a:rPr lang="en-US" altLang="zh-CN" sz="2400" dirty="0" smtClean="0">
                <a:latin typeface="黑体" panose="02010609060101010101" pitchFamily="49" charset="-122"/>
                <a:ea typeface="黑体" panose="02010609060101010101" pitchFamily="49" charset="-122"/>
                <a:cs typeface="方正中等线简体"/>
              </a:rPr>
              <a:t>……</a:t>
            </a:r>
          </a:p>
          <a:p>
            <a:pPr marL="468313" lvl="1" indent="-468313" eaLnBrk="0" fontAlgn="base" hangingPunct="0">
              <a:lnSpc>
                <a:spcPct val="150000"/>
              </a:lnSpc>
              <a:spcBef>
                <a:spcPts val="600"/>
              </a:spcBef>
              <a:spcAft>
                <a:spcPct val="0"/>
              </a:spcAft>
              <a:buClr>
                <a:schemeClr val="tx1"/>
              </a:buClr>
              <a:buFont typeface="Wingdings" pitchFamily="2" charset="2"/>
              <a:buChar char="p"/>
            </a:pPr>
            <a:endParaRPr lang="en-US" altLang="zh-CN" sz="2400" dirty="0" smtClean="0">
              <a:latin typeface="黑体" panose="02010609060101010101" pitchFamily="49" charset="-122"/>
              <a:ea typeface="黑体" panose="02010609060101010101" pitchFamily="49" charset="-122"/>
              <a:cs typeface="方正中等线简体"/>
            </a:endParaRPr>
          </a:p>
          <a:p>
            <a:pPr marL="468313" lvl="1" indent="-468313" eaLnBrk="0" fontAlgn="base" hangingPunct="0">
              <a:lnSpc>
                <a:spcPct val="150000"/>
              </a:lnSpc>
              <a:spcBef>
                <a:spcPts val="600"/>
              </a:spcBef>
              <a:spcAft>
                <a:spcPct val="0"/>
              </a:spcAft>
              <a:buClr>
                <a:schemeClr val="tx1"/>
              </a:buClr>
              <a:buFont typeface="Wingdings" pitchFamily="2" charset="2"/>
              <a:buChar char="p"/>
            </a:pPr>
            <a:r>
              <a:rPr lang="zh-CN" altLang="en-US" sz="2400" b="1" dirty="0" smtClean="0">
                <a:latin typeface="黑体" panose="02010609060101010101" pitchFamily="49" charset="-122"/>
                <a:ea typeface="黑体" panose="02010609060101010101" pitchFamily="49" charset="-122"/>
                <a:cs typeface="方正中等线简体"/>
              </a:rPr>
              <a:t>做管道，才心安！</a:t>
            </a:r>
            <a:endParaRPr lang="en-US" altLang="zh-CN" sz="2400" b="1" dirty="0" smtClean="0">
              <a:latin typeface="黑体" panose="02010609060101010101" pitchFamily="49" charset="-122"/>
              <a:ea typeface="黑体" panose="02010609060101010101" pitchFamily="49" charset="-122"/>
              <a:cs typeface="方正中等线简体"/>
            </a:endParaRPr>
          </a:p>
        </p:txBody>
      </p:sp>
      <p:pic>
        <p:nvPicPr>
          <p:cNvPr id="10" name="图片 9"/>
          <p:cNvPicPr>
            <a:picLocks noChangeAspect="1"/>
          </p:cNvPicPr>
          <p:nvPr/>
        </p:nvPicPr>
        <p:blipFill rotWithShape="1">
          <a:blip r:embed="rId2"/>
          <a:srcRect r="5769"/>
          <a:stretch/>
        </p:blipFill>
        <p:spPr>
          <a:xfrm>
            <a:off x="59944" y="1578737"/>
            <a:ext cx="5792216" cy="4622800"/>
          </a:xfrm>
          <a:prstGeom prst="rect">
            <a:avLst/>
          </a:prstGeom>
        </p:spPr>
      </p:pic>
      <p:pic>
        <p:nvPicPr>
          <p:cNvPr id="12" name="图片 11"/>
          <p:cNvPicPr>
            <a:picLocks noChangeAspect="1"/>
          </p:cNvPicPr>
          <p:nvPr/>
        </p:nvPicPr>
        <p:blipFill rotWithShape="1">
          <a:blip r:embed="rId3"/>
          <a:srcRect l="43728" t="61405" r="49360" b="17838"/>
          <a:stretch/>
        </p:blipFill>
        <p:spPr>
          <a:xfrm>
            <a:off x="2694432" y="2450592"/>
            <a:ext cx="438912" cy="877824"/>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2"/>
          <a:stretch/>
        </p:blipFill>
        <p:spPr>
          <a:xfrm>
            <a:off x="864232" y="2450592"/>
            <a:ext cx="4099311" cy="1817077"/>
          </a:xfrm>
          <a:prstGeom prst="rect">
            <a:avLst/>
          </a:prstGeom>
        </p:spPr>
      </p:pic>
      <p:cxnSp>
        <p:nvCxnSpPr>
          <p:cNvPr id="14" name="直线箭头连接符 13"/>
          <p:cNvCxnSpPr/>
          <p:nvPr/>
        </p:nvCxnSpPr>
        <p:spPr bwMode="auto">
          <a:xfrm flipH="1" flipV="1">
            <a:off x="1243584" y="1578737"/>
            <a:ext cx="1450848" cy="976749"/>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cxnSp>
        <p:nvCxnSpPr>
          <p:cNvPr id="15" name="直线箭头连接符 14"/>
          <p:cNvCxnSpPr/>
          <p:nvPr/>
        </p:nvCxnSpPr>
        <p:spPr bwMode="auto">
          <a:xfrm flipV="1">
            <a:off x="3105721" y="1578737"/>
            <a:ext cx="1228535" cy="941371"/>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213184326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敬天爱人：顺应天道，得合人心</a:t>
            </a:r>
            <a:endParaRPr kumimoji="1" lang="zh-CN" altLang="en-US" dirty="0"/>
          </a:p>
        </p:txBody>
      </p:sp>
      <p:sp>
        <p:nvSpPr>
          <p:cNvPr id="4" name="幻灯片编号占位符 3"/>
          <p:cNvSpPr>
            <a:spLocks noGrp="1"/>
          </p:cNvSpPr>
          <p:nvPr>
            <p:ph type="sldNum" sz="quarter" idx="10"/>
          </p:nvPr>
        </p:nvSpPr>
        <p:spPr/>
        <p:txBody>
          <a:bodyPr/>
          <a:lstStyle/>
          <a:p>
            <a:pPr>
              <a:defRPr/>
            </a:pPr>
            <a:fld id="{536172A2-9650-4594-8F9C-0813FADE7504}" type="slidenum">
              <a:rPr lang="en-US" altLang="zh-CN" smtClean="0">
                <a:solidFill>
                  <a:srgbClr val="000000">
                    <a:lumMod val="65000"/>
                    <a:lumOff val="35000"/>
                  </a:srgbClr>
                </a:solidFill>
              </a:rPr>
              <a:pPr>
                <a:defRPr/>
              </a:pPr>
              <a:t>94</a:t>
            </a:fld>
            <a:endParaRPr lang="en-US" altLang="zh-CN">
              <a:solidFill>
                <a:srgbClr val="000000">
                  <a:lumMod val="65000"/>
                  <a:lumOff val="35000"/>
                </a:srgbClr>
              </a:solidFill>
            </a:endParaRPr>
          </a:p>
        </p:txBody>
      </p:sp>
      <p:sp>
        <p:nvSpPr>
          <p:cNvPr id="18" name="文本框 17"/>
          <p:cNvSpPr txBox="1"/>
          <p:nvPr/>
        </p:nvSpPr>
        <p:spPr>
          <a:xfrm>
            <a:off x="5852160" y="1555646"/>
            <a:ext cx="5757862" cy="5101397"/>
          </a:xfrm>
          <a:prstGeom prst="rect">
            <a:avLst/>
          </a:prstGeom>
          <a:noFill/>
        </p:spPr>
        <p:txBody>
          <a:bodyPr wrap="square" rtlCol="0">
            <a:spAutoFit/>
          </a:bodyPr>
          <a:lstStyle/>
          <a:p>
            <a:pPr marL="468313" lvl="1"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smtClean="0">
                <a:latin typeface="黑体" panose="02010609060101010101" pitchFamily="49" charset="-122"/>
                <a:ea typeface="黑体" panose="02010609060101010101" pitchFamily="49" charset="-122"/>
                <a:cs typeface="方正中等线简体"/>
              </a:rPr>
              <a:t>相反相成：</a:t>
            </a:r>
            <a:endParaRPr lang="en-US" altLang="zh-CN" sz="2800" dirty="0" smtClean="0">
              <a:latin typeface="黑体" panose="02010609060101010101" pitchFamily="49" charset="-122"/>
              <a:ea typeface="黑体" panose="02010609060101010101" pitchFamily="49" charset="-122"/>
              <a:cs typeface="方正中等线简体"/>
            </a:endParaRPr>
          </a:p>
          <a:p>
            <a:pPr marL="925513" lvl="2"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smtClean="0">
                <a:latin typeface="黑体" panose="02010609060101010101" pitchFamily="49" charset="-122"/>
                <a:ea typeface="黑体" panose="02010609060101010101" pitchFamily="49" charset="-122"/>
                <a:cs typeface="方正中等线简体"/>
              </a:rPr>
              <a:t>先拿起，再</a:t>
            </a:r>
            <a:r>
              <a:rPr lang="zh-CN" altLang="en-US" sz="2800" dirty="0" smtClean="0">
                <a:latin typeface="黑体" panose="02010609060101010101" pitchFamily="49" charset="-122"/>
                <a:ea typeface="黑体" panose="02010609060101010101" pitchFamily="49" charset="-122"/>
                <a:cs typeface="方正中等线简体"/>
              </a:rPr>
              <a:t>放下</a:t>
            </a:r>
            <a:endParaRPr lang="en-US" altLang="zh-CN" sz="2800" dirty="0" smtClean="0">
              <a:latin typeface="黑体" panose="02010609060101010101" pitchFamily="49" charset="-122"/>
              <a:ea typeface="黑体" panose="02010609060101010101" pitchFamily="49" charset="-122"/>
              <a:cs typeface="方正中等线简体"/>
            </a:endParaRPr>
          </a:p>
          <a:p>
            <a:pPr marL="468313" lvl="1"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smtClean="0">
                <a:latin typeface="黑体" panose="02010609060101010101" pitchFamily="49" charset="-122"/>
                <a:ea typeface="黑体" panose="02010609060101010101" pitchFamily="49" charset="-122"/>
                <a:cs typeface="方正中等线简体"/>
              </a:rPr>
              <a:t>从够得着的地方开始：</a:t>
            </a:r>
            <a:endParaRPr lang="en-US" altLang="zh-CN" sz="2800" dirty="0" smtClean="0">
              <a:latin typeface="黑体" panose="02010609060101010101" pitchFamily="49" charset="-122"/>
              <a:ea typeface="黑体" panose="02010609060101010101" pitchFamily="49" charset="-122"/>
              <a:cs typeface="方正中等线简体"/>
            </a:endParaRPr>
          </a:p>
          <a:p>
            <a:pPr marL="925513" lvl="2"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smtClean="0">
                <a:latin typeface="黑体" panose="02010609060101010101" pitchFamily="49" charset="-122"/>
                <a:ea typeface="黑体" panose="02010609060101010101" pitchFamily="49" charset="-122"/>
                <a:cs typeface="方正中等线简体"/>
              </a:rPr>
              <a:t>先</a:t>
            </a:r>
            <a:r>
              <a:rPr lang="en-US" altLang="zh-CN" sz="2800" dirty="0" smtClean="0">
                <a:latin typeface="黑体" panose="02010609060101010101" pitchFamily="49" charset="-122"/>
                <a:ea typeface="黑体" panose="02010609060101010101" pitchFamily="49" charset="-122"/>
                <a:cs typeface="方正中等线简体"/>
              </a:rPr>
              <a:t>『</a:t>
            </a:r>
            <a:r>
              <a:rPr lang="zh-CN" altLang="en-US" sz="2800" dirty="0" smtClean="0">
                <a:latin typeface="黑体" panose="02010609060101010101" pitchFamily="49" charset="-122"/>
                <a:ea typeface="黑体" panose="02010609060101010101" pitchFamily="49" charset="-122"/>
                <a:cs typeface="方正中等线简体"/>
              </a:rPr>
              <a:t>忘我</a:t>
            </a:r>
            <a:r>
              <a:rPr lang="en-US" altLang="zh-CN" sz="2800" dirty="0" smtClean="0">
                <a:latin typeface="黑体" panose="02010609060101010101" pitchFamily="49" charset="-122"/>
                <a:ea typeface="黑体" panose="02010609060101010101" pitchFamily="49" charset="-122"/>
                <a:cs typeface="方正中等线简体"/>
              </a:rPr>
              <a:t>』</a:t>
            </a:r>
            <a:r>
              <a:rPr lang="zh-CN" altLang="en-US" sz="2800" dirty="0" smtClean="0">
                <a:latin typeface="黑体" panose="02010609060101010101" pitchFamily="49" charset="-122"/>
                <a:ea typeface="黑体" panose="02010609060101010101" pitchFamily="49" charset="-122"/>
                <a:cs typeface="方正中等线简体"/>
              </a:rPr>
              <a:t>，再</a:t>
            </a:r>
            <a:r>
              <a:rPr lang="en-US" altLang="zh-CN" sz="2800" dirty="0" smtClean="0">
                <a:latin typeface="黑体" panose="02010609060101010101" pitchFamily="49" charset="-122"/>
                <a:ea typeface="黑体" panose="02010609060101010101" pitchFamily="49" charset="-122"/>
                <a:cs typeface="方正中等线简体"/>
              </a:rPr>
              <a:t>『</a:t>
            </a:r>
            <a:r>
              <a:rPr lang="zh-CN" altLang="en-US" sz="2800" dirty="0" smtClean="0">
                <a:latin typeface="黑体" panose="02010609060101010101" pitchFamily="49" charset="-122"/>
                <a:ea typeface="黑体" panose="02010609060101010101" pitchFamily="49" charset="-122"/>
                <a:cs typeface="方正中等线简体"/>
              </a:rPr>
              <a:t>无我</a:t>
            </a:r>
            <a:r>
              <a:rPr lang="en-US" altLang="zh-CN" sz="2800" dirty="0" smtClean="0">
                <a:latin typeface="黑体" panose="02010609060101010101" pitchFamily="49" charset="-122"/>
                <a:ea typeface="黑体" panose="02010609060101010101" pitchFamily="49" charset="-122"/>
                <a:cs typeface="方正中等线简体"/>
              </a:rPr>
              <a:t>』</a:t>
            </a:r>
          </a:p>
          <a:p>
            <a:pPr marL="468313" lvl="1"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a:latin typeface="黑体" panose="02010609060101010101" pitchFamily="49" charset="-122"/>
                <a:ea typeface="黑体" panose="02010609060101010101" pitchFamily="49" charset="-122"/>
                <a:cs typeface="方正中等线简体"/>
              </a:rPr>
              <a:t>相向而行</a:t>
            </a:r>
            <a:r>
              <a:rPr lang="zh-CN" altLang="en-US" sz="2800" dirty="0" smtClean="0">
                <a:latin typeface="黑体" panose="02010609060101010101" pitchFamily="49" charset="-122"/>
                <a:ea typeface="黑体" panose="02010609060101010101" pitchFamily="49" charset="-122"/>
                <a:cs typeface="方正中等线简体"/>
              </a:rPr>
              <a:t>：</a:t>
            </a:r>
            <a:endParaRPr lang="en-US" altLang="zh-CN" sz="2800" dirty="0">
              <a:latin typeface="黑体" panose="02010609060101010101" pitchFamily="49" charset="-122"/>
              <a:ea typeface="黑体" panose="02010609060101010101" pitchFamily="49" charset="-122"/>
              <a:cs typeface="方正中等线简体"/>
            </a:endParaRPr>
          </a:p>
          <a:p>
            <a:pPr marL="925513" lvl="2"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a:latin typeface="黑体" panose="02010609060101010101" pitchFamily="49" charset="-122"/>
                <a:ea typeface="黑体" panose="02010609060101010101" pitchFamily="49" charset="-122"/>
                <a:cs typeface="方正中等线简体"/>
              </a:rPr>
              <a:t>兄友弟恭，父慈子孝</a:t>
            </a:r>
            <a:endParaRPr lang="en-US" altLang="zh-CN" sz="2800" dirty="0">
              <a:latin typeface="黑体" panose="02010609060101010101" pitchFamily="49" charset="-122"/>
              <a:ea typeface="黑体" panose="02010609060101010101" pitchFamily="49" charset="-122"/>
              <a:cs typeface="方正中等线简体"/>
            </a:endParaRPr>
          </a:p>
          <a:p>
            <a:pPr marL="925513" lvl="2" indent="-468313" eaLnBrk="0" fontAlgn="base" hangingPunct="0">
              <a:lnSpc>
                <a:spcPct val="130000"/>
              </a:lnSpc>
              <a:spcBef>
                <a:spcPts val="600"/>
              </a:spcBef>
              <a:spcAft>
                <a:spcPct val="0"/>
              </a:spcAft>
              <a:buClr>
                <a:schemeClr val="tx1"/>
              </a:buClr>
              <a:buFont typeface="Wingdings" pitchFamily="2" charset="2"/>
              <a:buChar char="p"/>
            </a:pPr>
            <a:r>
              <a:rPr lang="zh-CN" altLang="en-US" sz="2800" dirty="0">
                <a:latin typeface="黑体" panose="02010609060101010101" pitchFamily="49" charset="-122"/>
                <a:ea typeface="黑体" panose="02010609060101010101" pitchFamily="49" charset="-122"/>
                <a:cs typeface="方正中等线简体"/>
              </a:rPr>
              <a:t>老板</a:t>
            </a:r>
            <a:r>
              <a:rPr lang="en-US" altLang="zh-CN" sz="2800" dirty="0">
                <a:latin typeface="黑体" panose="02010609060101010101" pitchFamily="49" charset="-122"/>
                <a:ea typeface="黑体" panose="02010609060101010101" pitchFamily="49" charset="-122"/>
                <a:cs typeface="方正中等线简体"/>
              </a:rPr>
              <a:t>vs.</a:t>
            </a:r>
            <a:r>
              <a:rPr lang="zh-CN" altLang="en-US" sz="2800" dirty="0">
                <a:latin typeface="黑体" panose="02010609060101010101" pitchFamily="49" charset="-122"/>
                <a:ea typeface="黑体" panose="02010609060101010101" pitchFamily="49" charset="-122"/>
                <a:cs typeface="方正中等线简体"/>
              </a:rPr>
              <a:t>员工</a:t>
            </a:r>
            <a:endParaRPr lang="en-US" altLang="zh-CN" sz="2800" dirty="0">
              <a:latin typeface="黑体" panose="02010609060101010101" pitchFamily="49" charset="-122"/>
              <a:ea typeface="黑体" panose="02010609060101010101" pitchFamily="49" charset="-122"/>
              <a:cs typeface="方正中等线简体"/>
            </a:endParaRPr>
          </a:p>
          <a:p>
            <a:pPr marL="925513" lvl="2" indent="-468313" eaLnBrk="0" fontAlgn="base" hangingPunct="0">
              <a:lnSpc>
                <a:spcPct val="130000"/>
              </a:lnSpc>
              <a:spcBef>
                <a:spcPts val="600"/>
              </a:spcBef>
              <a:spcAft>
                <a:spcPct val="0"/>
              </a:spcAft>
              <a:buClr>
                <a:schemeClr val="tx1"/>
              </a:buClr>
              <a:buFont typeface="Wingdings" pitchFamily="2" charset="2"/>
              <a:buChar char="p"/>
            </a:pPr>
            <a:endParaRPr lang="en-US" altLang="zh-CN" sz="3200" dirty="0" smtClean="0">
              <a:latin typeface="黑体" panose="02010609060101010101" pitchFamily="49" charset="-122"/>
              <a:ea typeface="黑体" panose="02010609060101010101" pitchFamily="49" charset="-122"/>
              <a:cs typeface="方正中等线简体"/>
            </a:endParaRPr>
          </a:p>
        </p:txBody>
      </p:sp>
      <p:pic>
        <p:nvPicPr>
          <p:cNvPr id="10" name="图片 9"/>
          <p:cNvPicPr>
            <a:picLocks noChangeAspect="1"/>
          </p:cNvPicPr>
          <p:nvPr/>
        </p:nvPicPr>
        <p:blipFill rotWithShape="1">
          <a:blip r:embed="rId2"/>
          <a:srcRect r="5769"/>
          <a:stretch/>
        </p:blipFill>
        <p:spPr>
          <a:xfrm>
            <a:off x="59944" y="1578737"/>
            <a:ext cx="5792216" cy="4622800"/>
          </a:xfrm>
          <a:prstGeom prst="rect">
            <a:avLst/>
          </a:prstGeom>
        </p:spPr>
      </p:pic>
      <p:pic>
        <p:nvPicPr>
          <p:cNvPr id="12" name="图片 11"/>
          <p:cNvPicPr>
            <a:picLocks noChangeAspect="1"/>
          </p:cNvPicPr>
          <p:nvPr/>
        </p:nvPicPr>
        <p:blipFill rotWithShape="1">
          <a:blip r:embed="rId3"/>
          <a:srcRect l="43728" t="61405" r="49360" b="17838"/>
          <a:stretch/>
        </p:blipFill>
        <p:spPr>
          <a:xfrm>
            <a:off x="2694432" y="2450592"/>
            <a:ext cx="438912" cy="877824"/>
          </a:xfrm>
          <a:prstGeom prst="rect">
            <a:avLst/>
          </a:prstGeom>
        </p:spPr>
      </p:pic>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l="-2"/>
          <a:stretch/>
        </p:blipFill>
        <p:spPr>
          <a:xfrm>
            <a:off x="864232" y="2450592"/>
            <a:ext cx="4099311" cy="1817077"/>
          </a:xfrm>
          <a:prstGeom prst="rect">
            <a:avLst/>
          </a:prstGeom>
        </p:spPr>
      </p:pic>
      <p:cxnSp>
        <p:nvCxnSpPr>
          <p:cNvPr id="14" name="直线箭头连接符 13"/>
          <p:cNvCxnSpPr/>
          <p:nvPr/>
        </p:nvCxnSpPr>
        <p:spPr bwMode="auto">
          <a:xfrm flipH="1" flipV="1">
            <a:off x="1243584" y="1578737"/>
            <a:ext cx="1450848" cy="976749"/>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cxnSp>
        <p:nvCxnSpPr>
          <p:cNvPr id="15" name="直线箭头连接符 14"/>
          <p:cNvCxnSpPr/>
          <p:nvPr/>
        </p:nvCxnSpPr>
        <p:spPr bwMode="auto">
          <a:xfrm flipV="1">
            <a:off x="3105721" y="1578737"/>
            <a:ext cx="1228535" cy="941371"/>
          </a:xfrm>
          <a:prstGeom prst="straightConnector1">
            <a:avLst/>
          </a:prstGeom>
          <a:solidFill>
            <a:schemeClr val="accent1"/>
          </a:solidFill>
          <a:ln w="9525" cap="flat" cmpd="sng" algn="ctr">
            <a:solidFill>
              <a:schemeClr val="accent2"/>
            </a:solidFill>
            <a:prstDash val="solid"/>
            <a:round/>
            <a:headEnd type="none" w="med" len="med"/>
            <a:tailEnd type="triangle"/>
          </a:ln>
          <a:effectLst/>
        </p:spPr>
      </p:cxnSp>
    </p:spTree>
    <p:extLst>
      <p:ext uri="{BB962C8B-B14F-4D97-AF65-F5344CB8AC3E}">
        <p14:creationId xmlns:p14="http://schemas.microsoft.com/office/powerpoint/2010/main" val="3050669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知是行之始</a:t>
            </a:r>
            <a:r>
              <a:rPr lang="en-US" altLang="zh-CN" dirty="0" smtClean="0"/>
              <a:t>——</a:t>
            </a:r>
            <a:r>
              <a:rPr lang="zh-CN" altLang="en-US" dirty="0" smtClean="0"/>
              <a:t>顺应天道可以从克己省察修炼起</a:t>
            </a:r>
            <a:endParaRPr lang="zh-CN" altLang="en-US" dirty="0"/>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95</a:t>
            </a:fld>
            <a:endParaRPr lang="en-US" altLang="zh-CN">
              <a:solidFill>
                <a:srgbClr val="000000">
                  <a:lumMod val="65000"/>
                  <a:lumOff val="35000"/>
                </a:srgbClr>
              </a:solidFill>
            </a:endParaRPr>
          </a:p>
        </p:txBody>
      </p:sp>
      <p:sp>
        <p:nvSpPr>
          <p:cNvPr id="3" name="矩形 2"/>
          <p:cNvSpPr/>
          <p:nvPr/>
        </p:nvSpPr>
        <p:spPr>
          <a:xfrm>
            <a:off x="1028158" y="1143565"/>
            <a:ext cx="10478042" cy="3323987"/>
          </a:xfrm>
          <a:prstGeom prst="rect">
            <a:avLst/>
          </a:prstGeom>
        </p:spPr>
        <p:txBody>
          <a:bodyPr wrap="square">
            <a:spAutoFit/>
          </a:bodyPr>
          <a:lstStyle/>
          <a:p>
            <a:pPr marL="457200" indent="-457200">
              <a:lnSpc>
                <a:spcPct val="150000"/>
              </a:lnSpc>
              <a:spcBef>
                <a:spcPts val="1200"/>
              </a:spcBef>
              <a:buFont typeface="Wingdings" panose="05000000000000000000" pitchFamily="2" charset="2"/>
              <a:buChar char="p"/>
            </a:pPr>
            <a:r>
              <a:rPr lang="zh-CN" altLang="en-US" sz="2000" dirty="0" smtClean="0">
                <a:solidFill>
                  <a:srgbClr val="000000"/>
                </a:solidFill>
                <a:latin typeface="楷体" panose="02010609060101010101" pitchFamily="49" charset="-122"/>
                <a:ea typeface="楷体" panose="02010609060101010101" pitchFamily="49" charset="-122"/>
              </a:rPr>
              <a:t>王阳明：我</a:t>
            </a:r>
            <a:r>
              <a:rPr lang="zh-CN" altLang="en-US" sz="2000" dirty="0">
                <a:solidFill>
                  <a:srgbClr val="000000"/>
                </a:solidFill>
                <a:latin typeface="楷体" panose="02010609060101010101" pitchFamily="49" charset="-122"/>
                <a:ea typeface="楷体" panose="02010609060101010101" pitchFamily="49" charset="-122"/>
              </a:rPr>
              <a:t>今说个知行合一，正要人晓得一念发动处便即是行了</a:t>
            </a:r>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发动处有不善，就将这不善的念克倒了</a:t>
            </a:r>
            <a:r>
              <a:rPr lang="en-US" altLang="zh-CN" sz="2000" dirty="0">
                <a:solidFill>
                  <a:srgbClr val="000000"/>
                </a:solidFill>
                <a:latin typeface="楷体" panose="02010609060101010101" pitchFamily="49" charset="-122"/>
                <a:ea typeface="楷体" panose="02010609060101010101" pitchFamily="49" charset="-122"/>
              </a:rPr>
              <a:t>,</a:t>
            </a:r>
            <a:r>
              <a:rPr lang="zh-CN" altLang="en-US" sz="2000" dirty="0">
                <a:solidFill>
                  <a:srgbClr val="000000"/>
                </a:solidFill>
                <a:latin typeface="楷体" panose="02010609060101010101" pitchFamily="49" charset="-122"/>
                <a:ea typeface="楷体" panose="02010609060101010101" pitchFamily="49" charset="-122"/>
              </a:rPr>
              <a:t>须要彻根彻底，不使那一念不善潜伏在胸中，此是我立言宗旨</a:t>
            </a:r>
            <a:r>
              <a:rPr lang="zh-CN" altLang="en-US" sz="2000" dirty="0" smtClean="0">
                <a:solidFill>
                  <a:srgbClr val="000000"/>
                </a:solidFill>
                <a:latin typeface="楷体" panose="02010609060101010101" pitchFamily="49" charset="-122"/>
                <a:ea typeface="楷体" panose="02010609060101010101" pitchFamily="49" charset="-122"/>
              </a:rPr>
              <a:t>。</a:t>
            </a:r>
            <a:endParaRPr lang="en-US" altLang="zh-CN" sz="2000" dirty="0" smtClean="0">
              <a:solidFill>
                <a:srgbClr val="000000"/>
              </a:solidFill>
              <a:latin typeface="楷体" panose="02010609060101010101" pitchFamily="49" charset="-122"/>
              <a:ea typeface="楷体" panose="02010609060101010101" pitchFamily="49" charset="-122"/>
            </a:endParaRPr>
          </a:p>
          <a:p>
            <a:pPr marL="457200" indent="-457200">
              <a:lnSpc>
                <a:spcPct val="150000"/>
              </a:lnSpc>
              <a:spcBef>
                <a:spcPts val="1200"/>
              </a:spcBef>
              <a:buFont typeface="Wingdings" panose="05000000000000000000" pitchFamily="2" charset="2"/>
              <a:buChar char="p"/>
            </a:pPr>
            <a:r>
              <a:rPr lang="zh-CN" altLang="en-US" sz="2000" dirty="0" smtClean="0">
                <a:solidFill>
                  <a:srgbClr val="000000"/>
                </a:solidFill>
                <a:latin typeface="楷体" panose="02010609060101010101" pitchFamily="49" charset="-122"/>
                <a:ea typeface="楷体" panose="02010609060101010101" pitchFamily="49" charset="-122"/>
              </a:rPr>
              <a:t>稻</a:t>
            </a:r>
            <a:r>
              <a:rPr lang="zh-CN" altLang="en-US" sz="2000" dirty="0">
                <a:solidFill>
                  <a:srgbClr val="000000"/>
                </a:solidFill>
                <a:latin typeface="楷体" panose="02010609060101010101" pitchFamily="49" charset="-122"/>
                <a:ea typeface="楷体" panose="02010609060101010101" pitchFamily="49" charset="-122"/>
              </a:rPr>
              <a:t>盛：人生的唯一目的就是修炼灵魂，使之在人生谢幕之时比开幕之初高尚一点点。</a:t>
            </a:r>
            <a:endParaRPr lang="en-US" altLang="zh-CN" sz="2000" dirty="0">
              <a:solidFill>
                <a:srgbClr val="000000"/>
              </a:solidFill>
              <a:latin typeface="楷体" panose="02010609060101010101" pitchFamily="49" charset="-122"/>
              <a:ea typeface="楷体" panose="02010609060101010101" pitchFamily="49" charset="-122"/>
            </a:endParaRPr>
          </a:p>
          <a:p>
            <a:pPr marL="457200" indent="-457200">
              <a:lnSpc>
                <a:spcPct val="150000"/>
              </a:lnSpc>
              <a:spcBef>
                <a:spcPts val="1200"/>
              </a:spcBef>
              <a:buFont typeface="Wingdings" panose="05000000000000000000" pitchFamily="2" charset="2"/>
              <a:buChar char="p"/>
            </a:pPr>
            <a:r>
              <a:rPr lang="zh-CN" altLang="en-US" sz="2000" dirty="0">
                <a:solidFill>
                  <a:srgbClr val="000000"/>
                </a:solidFill>
                <a:latin typeface="楷体" panose="02010609060101010101" pitchFamily="49" charset="-122"/>
                <a:ea typeface="楷体" panose="02010609060101010101" pitchFamily="49" charset="-122"/>
              </a:rPr>
              <a:t>白立新：“人欲日消，天理日明，智慧日增。”这是我国阳明学的核心思想，也是稻盛和夫的成功法则</a:t>
            </a:r>
            <a:r>
              <a:rPr lang="zh-CN" altLang="en-US" sz="2000" dirty="0" smtClean="0">
                <a:solidFill>
                  <a:srgbClr val="000000"/>
                </a:solidFill>
                <a:latin typeface="楷体" panose="02010609060101010101" pitchFamily="49" charset="-122"/>
                <a:ea typeface="楷体" panose="02010609060101010101" pitchFamily="49" charset="-122"/>
              </a:rPr>
              <a:t>。</a:t>
            </a:r>
            <a:endParaRPr lang="en-US" altLang="zh-CN" sz="2000" dirty="0">
              <a:solidFill>
                <a:srgbClr val="000000"/>
              </a:solidFill>
              <a:latin typeface="楷体" panose="02010609060101010101" pitchFamily="49" charset="-122"/>
              <a:ea typeface="楷体" panose="02010609060101010101" pitchFamily="49" charset="-122"/>
            </a:endParaRPr>
          </a:p>
          <a:p>
            <a:pPr marL="457200" indent="-457200">
              <a:lnSpc>
                <a:spcPct val="150000"/>
              </a:lnSpc>
              <a:spcBef>
                <a:spcPts val="1200"/>
              </a:spcBef>
              <a:buFont typeface="Wingdings" panose="05000000000000000000" pitchFamily="2" charset="2"/>
              <a:buChar char="p"/>
            </a:pPr>
            <a:r>
              <a:rPr lang="zh-CN" altLang="en-US" sz="2000" dirty="0">
                <a:solidFill>
                  <a:srgbClr val="000000"/>
                </a:solidFill>
                <a:latin typeface="楷体" panose="02010609060101010101" pitchFamily="49" charset="-122"/>
                <a:ea typeface="楷体" panose="02010609060101010101" pitchFamily="49" charset="-122"/>
              </a:rPr>
              <a:t>贺益德：是驰逐于外，还是修治于内，是天理人欲的分水岭</a:t>
            </a:r>
            <a:r>
              <a:rPr lang="zh-CN" altLang="en-US" sz="2000" dirty="0" smtClean="0">
                <a:solidFill>
                  <a:srgbClr val="000000"/>
                </a:solidFill>
                <a:latin typeface="楷体" panose="02010609060101010101" pitchFamily="49" charset="-122"/>
                <a:ea typeface="楷体" panose="02010609060101010101" pitchFamily="49" charset="-122"/>
              </a:rPr>
              <a:t>。</a:t>
            </a:r>
            <a:endParaRPr lang="en-US" altLang="zh-CN" sz="2000" dirty="0">
              <a:solidFill>
                <a:srgbClr val="000000"/>
              </a:solidFill>
              <a:latin typeface="楷体" panose="02010609060101010101" pitchFamily="49" charset="-122"/>
              <a:ea typeface="楷体" panose="02010609060101010101" pitchFamily="49" charset="-122"/>
            </a:endParaRPr>
          </a:p>
        </p:txBody>
      </p:sp>
      <p:sp>
        <p:nvSpPr>
          <p:cNvPr id="6" name="矩形 5"/>
          <p:cNvSpPr/>
          <p:nvPr/>
        </p:nvSpPr>
        <p:spPr bwMode="auto">
          <a:xfrm>
            <a:off x="1412874" y="4950369"/>
            <a:ext cx="8208536" cy="1321847"/>
          </a:xfrm>
          <a:prstGeom prst="rect">
            <a:avLst/>
          </a:prstGeom>
          <a:solidFill>
            <a:schemeClr val="bg1">
              <a:lumMod val="95000"/>
              <a:alpha val="8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lang="en-US" altLang="zh-CN" sz="2800" b="1" dirty="0">
              <a:latin typeface="+mj-lt"/>
              <a:ea typeface="+mj-ea"/>
              <a:cs typeface="+mj-cs"/>
            </a:endParaRPr>
          </a:p>
          <a:p>
            <a:pPr marL="0" marR="0" indent="0" algn="ctr" defTabSz="914400" rtl="0" eaLnBrk="1" fontAlgn="base" latinLnBrk="0" hangingPunct="1">
              <a:lnSpc>
                <a:spcPct val="100000"/>
              </a:lnSpc>
              <a:spcBef>
                <a:spcPct val="0"/>
              </a:spcBef>
              <a:spcAft>
                <a:spcPct val="0"/>
              </a:spcAft>
              <a:buClrTx/>
              <a:buSzTx/>
              <a:buFontTx/>
              <a:buNone/>
              <a:tabLst/>
            </a:pPr>
            <a:r>
              <a:rPr lang="zh-CN" altLang="en-US" sz="2800" b="1" dirty="0" smtClean="0">
                <a:latin typeface="+mj-lt"/>
                <a:ea typeface="+mj-ea"/>
                <a:cs typeface="+mj-cs"/>
              </a:rPr>
              <a:t>伟大</a:t>
            </a:r>
            <a:r>
              <a:rPr lang="zh-CN" altLang="en-US" sz="2800" b="1" dirty="0">
                <a:latin typeface="+mj-lt"/>
                <a:ea typeface="+mj-ea"/>
                <a:cs typeface="+mj-cs"/>
              </a:rPr>
              <a:t>首先不是如何去领导别人，而是</a:t>
            </a:r>
            <a:r>
              <a:rPr lang="zh-CN" altLang="en-US" sz="2800" b="1" dirty="0" smtClean="0">
                <a:latin typeface="+mj-lt"/>
                <a:ea typeface="+mj-ea"/>
                <a:cs typeface="+mj-cs"/>
              </a:rPr>
              <a:t>管理好自己</a:t>
            </a:r>
            <a:endParaRPr lang="zh-CN" altLang="en-US" sz="2800" b="1" dirty="0">
              <a:latin typeface="+mj-lt"/>
              <a:ea typeface="+mj-ea"/>
              <a:cs typeface="+mj-cs"/>
            </a:endParaRPr>
          </a:p>
        </p:txBody>
      </p:sp>
    </p:spTree>
    <p:extLst>
      <p:ext uri="{BB962C8B-B14F-4D97-AF65-F5344CB8AC3E}">
        <p14:creationId xmlns:p14="http://schemas.microsoft.com/office/powerpoint/2010/main" val="1741237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以心为</a:t>
            </a:r>
            <a:r>
              <a:rPr lang="zh-CN" altLang="en-US" dirty="0" smtClean="0"/>
              <a:t>本</a:t>
            </a:r>
            <a:endParaRPr lang="zh-CN" altLang="en-US" dirty="0"/>
          </a:p>
        </p:txBody>
      </p:sp>
      <p:sp>
        <p:nvSpPr>
          <p:cNvPr id="3" name="内容占位符 2"/>
          <p:cNvSpPr>
            <a:spLocks noGrp="1"/>
          </p:cNvSpPr>
          <p:nvPr>
            <p:ph idx="1"/>
          </p:nvPr>
        </p:nvSpPr>
        <p:spPr>
          <a:xfrm>
            <a:off x="423334" y="1196977"/>
            <a:ext cx="11343217" cy="268922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buClr>
                <a:schemeClr val="tx1"/>
              </a:buClr>
            </a:pPr>
            <a:r>
              <a:rPr lang="zh-CN" altLang="en-US" sz="2400" dirty="0" smtClean="0">
                <a:latin typeface="黑体" panose="02010609060101010101" pitchFamily="49" charset="-122"/>
                <a:ea typeface="黑体" panose="02010609060101010101" pitchFamily="49" charset="-122"/>
              </a:rPr>
              <a:t>稻</a:t>
            </a:r>
            <a:r>
              <a:rPr lang="zh-CN" altLang="en-US" sz="2400" dirty="0">
                <a:latin typeface="黑体" panose="02010609060101010101" pitchFamily="49" charset="-122"/>
                <a:ea typeface="黑体" panose="02010609060101010101" pitchFamily="49" charset="-122"/>
              </a:rPr>
              <a:t>盛和夫：</a:t>
            </a:r>
            <a:endParaRPr lang="en-US" altLang="zh-CN" sz="2400" dirty="0">
              <a:latin typeface="黑体" panose="02010609060101010101" pitchFamily="49" charset="-122"/>
              <a:ea typeface="黑体" panose="02010609060101010101" pitchFamily="49" charset="-122"/>
            </a:endParaRPr>
          </a:p>
          <a:p>
            <a:pPr marL="533400" indent="552450">
              <a:lnSpc>
                <a:spcPct val="150000"/>
              </a:lnSpc>
              <a:buClr>
                <a:schemeClr val="tx1"/>
              </a:buClr>
              <a:buNone/>
            </a:pPr>
            <a:endParaRPr lang="en-US" altLang="zh-CN" sz="2000" dirty="0" smtClean="0">
              <a:latin typeface="楷体" panose="02010609060101010101" pitchFamily="49" charset="-122"/>
              <a:ea typeface="楷体" panose="02010609060101010101" pitchFamily="49" charset="-122"/>
            </a:endParaRPr>
          </a:p>
          <a:p>
            <a:pPr marL="533400" indent="552450">
              <a:lnSpc>
                <a:spcPct val="150000"/>
              </a:lnSpc>
              <a:buClr>
                <a:schemeClr val="tx1"/>
              </a:buClr>
              <a:buNone/>
            </a:pPr>
            <a:r>
              <a:rPr lang="zh-CN" altLang="en-US" sz="2400" b="1" dirty="0" smtClean="0">
                <a:latin typeface="楷体" panose="02010609060101010101" pitchFamily="49" charset="-122"/>
                <a:ea typeface="楷体" panose="02010609060101010101" pitchFamily="49" charset="-122"/>
              </a:rPr>
              <a:t>我</a:t>
            </a:r>
            <a:r>
              <a:rPr lang="zh-CN" altLang="en-US" sz="2400" b="1" dirty="0">
                <a:latin typeface="楷体" panose="02010609060101010101" pitchFamily="49" charset="-122"/>
                <a:ea typeface="楷体" panose="02010609060101010101" pitchFamily="49" charset="-122"/>
              </a:rPr>
              <a:t>不断认真思考：在经营中最可靠的东西究竟是什么？烦恼之余，我得出一个结论：“人心”是最重要的。</a:t>
            </a:r>
            <a:endParaRPr lang="en-US" altLang="zh-CN" sz="2400" b="1" dirty="0">
              <a:latin typeface="楷体" panose="02010609060101010101" pitchFamily="49" charset="-122"/>
              <a:ea typeface="楷体" panose="02010609060101010101" pitchFamily="49" charset="-122"/>
            </a:endParaRPr>
          </a:p>
          <a:p>
            <a:pPr marL="533400" indent="552450">
              <a:lnSpc>
                <a:spcPct val="150000"/>
              </a:lnSpc>
              <a:buClr>
                <a:schemeClr val="tx1"/>
              </a:buClr>
              <a:buNone/>
            </a:pPr>
            <a:r>
              <a:rPr lang="zh-CN" altLang="en-US" sz="2400" b="1" dirty="0" smtClean="0">
                <a:latin typeface="楷体" panose="02010609060101010101" pitchFamily="49" charset="-122"/>
                <a:ea typeface="楷体" panose="02010609060101010101" pitchFamily="49" charset="-122"/>
              </a:rPr>
              <a:t>如果</a:t>
            </a:r>
            <a:r>
              <a:rPr lang="zh-CN" altLang="en-US" sz="2400" b="1" dirty="0">
                <a:latin typeface="楷体" panose="02010609060101010101" pitchFamily="49" charset="-122"/>
                <a:ea typeface="楷体" panose="02010609060101010101" pitchFamily="49" charset="-122"/>
              </a:rPr>
              <a:t>说最容易动摇、最难把握的是人心，那么，一旦相互信赖、心心相连，最坚牢、最可靠的还是人心</a:t>
            </a:r>
            <a:r>
              <a:rPr lang="zh-CN" altLang="en-US" sz="2400" b="1" dirty="0" smtClean="0">
                <a:latin typeface="楷体" panose="02010609060101010101" pitchFamily="49" charset="-122"/>
                <a:ea typeface="楷体" panose="02010609060101010101" pitchFamily="49" charset="-122"/>
              </a:rPr>
              <a:t>。</a:t>
            </a:r>
            <a:endParaRPr lang="en-US" altLang="zh-CN" sz="2400" b="1" dirty="0">
              <a:latin typeface="楷体" panose="02010609060101010101" pitchFamily="49" charset="-122"/>
              <a:ea typeface="楷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96</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12721398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以心为本 员工第一</a:t>
            </a:r>
            <a:endParaRPr lang="zh-CN" altLang="en-US" dirty="0"/>
          </a:p>
        </p:txBody>
      </p:sp>
      <p:sp>
        <p:nvSpPr>
          <p:cNvPr id="3" name="内容占位符 2"/>
          <p:cNvSpPr>
            <a:spLocks noGrp="1"/>
          </p:cNvSpPr>
          <p:nvPr>
            <p:ph idx="1"/>
          </p:nvPr>
        </p:nvSpPr>
        <p:spPr>
          <a:xfrm>
            <a:off x="412321" y="1196976"/>
            <a:ext cx="11170079" cy="484187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spcBef>
                <a:spcPts val="600"/>
              </a:spcBef>
              <a:buClr>
                <a:schemeClr val="tx1"/>
              </a:buClr>
            </a:pPr>
            <a:r>
              <a:rPr lang="zh-CN" altLang="en-US" sz="2400" dirty="0">
                <a:latin typeface="黑体" panose="02010609060101010101" pitchFamily="49" charset="-122"/>
                <a:ea typeface="黑体" panose="02010609060101010101" pitchFamily="49" charset="-122"/>
              </a:rPr>
              <a:t>京瓷哲学中的以心为本首先落实为员工</a:t>
            </a:r>
            <a:r>
              <a:rPr lang="zh-CN" altLang="en-US" sz="2400" dirty="0" smtClean="0">
                <a:latin typeface="黑体" panose="02010609060101010101" pitchFamily="49" charset="-122"/>
                <a:ea typeface="黑体" panose="02010609060101010101" pitchFamily="49" charset="-122"/>
              </a:rPr>
              <a:t>第一。</a:t>
            </a:r>
            <a:endParaRPr lang="zh-CN" altLang="en-US" sz="24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京瓷使命：</a:t>
            </a:r>
            <a:r>
              <a:rPr lang="zh-CN" altLang="en-US" sz="2000" dirty="0">
                <a:solidFill>
                  <a:srgbClr val="FF0000"/>
                </a:solidFill>
                <a:latin typeface="黑体" panose="02010609060101010101" pitchFamily="49" charset="-122"/>
                <a:ea typeface="黑体" panose="02010609060101010101" pitchFamily="49" charset="-122"/>
              </a:rPr>
              <a:t>在追求全体员工物质和精神两方面幸福的同时</a:t>
            </a:r>
            <a:r>
              <a:rPr lang="zh-CN" altLang="en-US" sz="2000" dirty="0">
                <a:latin typeface="黑体" panose="02010609060101010101" pitchFamily="49" charset="-122"/>
                <a:ea typeface="黑体" panose="02010609060101010101" pitchFamily="49" charset="-122"/>
              </a:rPr>
              <a:t>，为社会繁荣、人类进步作出</a:t>
            </a:r>
            <a:r>
              <a:rPr lang="zh-CN" altLang="en-US" sz="2000" dirty="0" smtClean="0">
                <a:latin typeface="黑体" panose="02010609060101010101" pitchFamily="49" charset="-122"/>
                <a:ea typeface="黑体" panose="02010609060101010101" pitchFamily="49" charset="-122"/>
              </a:rPr>
              <a:t>贡献；</a:t>
            </a:r>
            <a:endParaRPr lang="en-US" altLang="zh-CN" sz="20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员工共有：京瓷公司应该成为全体员工共同追求幸福的</a:t>
            </a:r>
            <a:r>
              <a:rPr lang="zh-CN" altLang="en-US" sz="2000" dirty="0" smtClean="0">
                <a:latin typeface="黑体" panose="02010609060101010101" pitchFamily="49" charset="-122"/>
                <a:ea typeface="黑体" panose="02010609060101010101" pitchFamily="49" charset="-122"/>
              </a:rPr>
              <a:t>场所；</a:t>
            </a:r>
            <a:endParaRPr lang="en-US" altLang="zh-CN" sz="20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稻盛和夫：经营企业，并非是要实现自己的梦想，而是要维护员工及其家庭的生活，不仅是现在，还包括</a:t>
            </a:r>
            <a:r>
              <a:rPr lang="zh-CN" altLang="en-US" sz="2000" dirty="0" smtClean="0">
                <a:latin typeface="黑体" panose="02010609060101010101" pitchFamily="49" charset="-122"/>
                <a:ea typeface="黑体" panose="02010609060101010101" pitchFamily="49" charset="-122"/>
              </a:rPr>
              <a:t>将来</a:t>
            </a:r>
            <a:r>
              <a:rPr lang="zh-CN" altLang="en-US" sz="2000" dirty="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所谓</a:t>
            </a:r>
            <a:r>
              <a:rPr lang="zh-CN" altLang="en-US" sz="2000" dirty="0">
                <a:latin typeface="黑体" panose="02010609060101010101" pitchFamily="49" charset="-122"/>
                <a:ea typeface="黑体" panose="02010609060101010101" pitchFamily="49" charset="-122"/>
              </a:rPr>
              <a:t>经营，就是经营者倾注全部力量，为员工的幸福而殚精竭虑；公司必须树立远离经营者私心的大义</a:t>
            </a:r>
            <a:r>
              <a:rPr lang="zh-CN" altLang="en-US" sz="2000" dirty="0" smtClean="0">
                <a:latin typeface="黑体" panose="02010609060101010101" pitchFamily="49" charset="-122"/>
                <a:ea typeface="黑体" panose="02010609060101010101" pitchFamily="49" charset="-122"/>
              </a:rPr>
              <a:t>名分；</a:t>
            </a:r>
            <a:endParaRPr lang="en-US" altLang="zh-CN" sz="2000" dirty="0">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000" dirty="0">
                <a:latin typeface="黑体" panose="02010609060101010101" pitchFamily="49" charset="-122"/>
                <a:ea typeface="黑体" panose="02010609060101010101" pitchFamily="49" charset="-122"/>
              </a:rPr>
              <a:t>具体的修炼心法为：</a:t>
            </a:r>
            <a:r>
              <a:rPr lang="zh-CN" altLang="en-US" sz="2000" dirty="0">
                <a:solidFill>
                  <a:srgbClr val="FF0000"/>
                </a:solidFill>
                <a:latin typeface="黑体" panose="02010609060101010101" pitchFamily="49" charset="-122"/>
                <a:ea typeface="黑体" panose="02010609060101010101" pitchFamily="49" charset="-122"/>
              </a:rPr>
              <a:t>自利利他，由内及外，</a:t>
            </a:r>
            <a:r>
              <a:rPr lang="zh-CN" altLang="en-US" sz="2000" dirty="0" smtClean="0">
                <a:solidFill>
                  <a:srgbClr val="FF0000"/>
                </a:solidFill>
                <a:latin typeface="黑体" panose="02010609060101010101" pitchFamily="49" charset="-122"/>
                <a:ea typeface="黑体" panose="02010609060101010101" pitchFamily="49" charset="-122"/>
              </a:rPr>
              <a:t>由近及远</a:t>
            </a:r>
            <a:r>
              <a:rPr lang="zh-CN" altLang="en-US" sz="2000" dirty="0">
                <a:solidFill>
                  <a:srgbClr val="FF0000"/>
                </a:solidFill>
                <a:latin typeface="黑体" panose="02010609060101010101" pitchFamily="49" charset="-122"/>
                <a:ea typeface="黑体" panose="02010609060101010101" pitchFamily="49" charset="-122"/>
              </a:rPr>
              <a:t>；</a:t>
            </a:r>
            <a:endParaRPr lang="en-US" altLang="zh-CN" sz="2000" dirty="0" smtClean="0">
              <a:solidFill>
                <a:srgbClr val="FF0000"/>
              </a:solidFill>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r>
              <a:rPr lang="zh-CN" altLang="en-US" sz="2000" dirty="0" smtClean="0">
                <a:latin typeface="黑体" panose="02010609060101010101" pitchFamily="49" charset="-122"/>
                <a:ea typeface="黑体" panose="02010609060101010101" pitchFamily="49" charset="-122"/>
              </a:rPr>
              <a:t>企业家与员工的良性互动</a:t>
            </a:r>
            <a:r>
              <a:rPr lang="zh-CN" altLang="en-US" sz="2000" dirty="0" smtClean="0">
                <a:solidFill>
                  <a:srgbClr val="FF0000"/>
                </a:solidFill>
                <a:latin typeface="黑体" panose="02010609060101010101" pitchFamily="49" charset="-122"/>
                <a:ea typeface="黑体" panose="02010609060101010101" pitchFamily="49" charset="-122"/>
              </a:rPr>
              <a:t>：相向而行，先行于你。</a:t>
            </a:r>
            <a:endParaRPr lang="en-US" altLang="zh-CN" sz="2000" dirty="0" smtClean="0">
              <a:solidFill>
                <a:srgbClr val="FF0000"/>
              </a:solidFill>
              <a:latin typeface="黑体" panose="02010609060101010101" pitchFamily="49" charset="-122"/>
              <a:ea typeface="黑体" panose="02010609060101010101" pitchFamily="49" charset="-122"/>
            </a:endParaRPr>
          </a:p>
          <a:p>
            <a:pPr marL="990600" lvl="1" indent="-457200">
              <a:lnSpc>
                <a:spcPct val="150000"/>
              </a:lnSpc>
              <a:spcBef>
                <a:spcPts val="600"/>
              </a:spcBef>
              <a:buClr>
                <a:schemeClr val="tx1"/>
              </a:buClr>
              <a:buChar char="p"/>
            </a:pPr>
            <a:endParaRPr lang="en-US" altLang="zh-CN" sz="2000" dirty="0">
              <a:solidFill>
                <a:srgbClr val="FF000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97</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6163031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次第与序位</a:t>
            </a:r>
            <a:endParaRPr lang="zh-CN" altLang="en-US" dirty="0"/>
          </a:p>
        </p:txBody>
      </p:sp>
      <p:sp>
        <p:nvSpPr>
          <p:cNvPr id="3" name="内容占位符 2"/>
          <p:cNvSpPr>
            <a:spLocks noGrp="1"/>
          </p:cNvSpPr>
          <p:nvPr>
            <p:ph idx="1"/>
          </p:nvPr>
        </p:nvSpPr>
        <p:spPr>
          <a:xfrm>
            <a:off x="2252135" y="2943301"/>
            <a:ext cx="7882466" cy="1133399"/>
          </a:xfrm>
        </p:spPr>
        <p:txBody>
          <a:bodyPr>
            <a:normAutofit lnSpcReduction="10000"/>
          </a:bodyPr>
          <a:lstStyle/>
          <a:p>
            <a:pPr marL="0" indent="0" algn="ctr">
              <a:buNone/>
            </a:pPr>
            <a:r>
              <a:rPr lang="zh-CN" altLang="en-US" sz="2400" dirty="0" smtClean="0">
                <a:latin typeface="黑体" panose="02010609060101010101" pitchFamily="49" charset="-122"/>
                <a:ea typeface="黑体" panose="02010609060101010101" pitchFamily="49" charset="-122"/>
              </a:rPr>
              <a:t>追求</a:t>
            </a:r>
            <a:r>
              <a:rPr lang="zh-CN" altLang="en-US" sz="2400" dirty="0">
                <a:latin typeface="黑体" panose="02010609060101010101" pitchFamily="49" charset="-122"/>
                <a:ea typeface="黑体" panose="02010609060101010101" pitchFamily="49" charset="-122"/>
              </a:rPr>
              <a:t>全体员工物质和精神两方面幸福的同时，</a:t>
            </a:r>
            <a:endParaRPr lang="en-US" altLang="zh-CN" sz="2400" dirty="0">
              <a:latin typeface="黑体" panose="02010609060101010101" pitchFamily="49" charset="-122"/>
              <a:ea typeface="黑体" panose="02010609060101010101" pitchFamily="49" charset="-122"/>
            </a:endParaRPr>
          </a:p>
          <a:p>
            <a:pPr marL="0" indent="0" algn="ctr">
              <a:buNone/>
            </a:pPr>
            <a:r>
              <a:rPr lang="zh-CN" altLang="en-US" sz="2400" b="1" dirty="0">
                <a:solidFill>
                  <a:srgbClr val="FF0000"/>
                </a:solidFill>
                <a:latin typeface="黑体" panose="02010609060101010101" pitchFamily="49" charset="-122"/>
                <a:ea typeface="黑体" panose="02010609060101010101" pitchFamily="49" charset="-122"/>
              </a:rPr>
              <a:t>为人类社会的进步发展作出贡献</a:t>
            </a:r>
            <a:r>
              <a:rPr lang="zh-CN" altLang="en-US" sz="2400" b="1" dirty="0" smtClean="0">
                <a:solidFill>
                  <a:srgbClr val="FF0000"/>
                </a:solidFill>
                <a:latin typeface="黑体" panose="02010609060101010101" pitchFamily="49" charset="-122"/>
                <a:ea typeface="黑体" panose="02010609060101010101" pitchFamily="49" charset="-122"/>
              </a:rPr>
              <a:t>！</a:t>
            </a:r>
            <a:endParaRPr lang="en-US" altLang="zh-CN" sz="2400" b="1" dirty="0">
              <a:solidFill>
                <a:srgbClr val="FF0000"/>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a:xfrm>
            <a:off x="11089218" y="6527800"/>
            <a:ext cx="732367" cy="260350"/>
          </a:xfrm>
        </p:spPr>
        <p:txBody>
          <a:bodyPr/>
          <a:lstStyle/>
          <a:p>
            <a:pPr>
              <a:defRPr/>
            </a:pPr>
            <a:fld id="{16F5BFE4-CBFA-4A45-BDF9-DF64FE9079E5}" type="slidenum">
              <a:rPr lang="en-US" altLang="zh-CN" smtClean="0">
                <a:solidFill>
                  <a:srgbClr val="000000">
                    <a:lumMod val="65000"/>
                    <a:lumOff val="35000"/>
                  </a:srgbClr>
                </a:solidFill>
              </a:rPr>
              <a:pPr>
                <a:defRPr/>
              </a:pPr>
              <a:t>98</a:t>
            </a:fld>
            <a:endParaRPr lang="en-US" altLang="zh-CN">
              <a:solidFill>
                <a:srgbClr val="000000">
                  <a:lumMod val="65000"/>
                  <a:lumOff val="35000"/>
                </a:srgbClr>
              </a:solidFill>
            </a:endParaRPr>
          </a:p>
        </p:txBody>
      </p:sp>
      <p:cxnSp>
        <p:nvCxnSpPr>
          <p:cNvPr id="5" name="直接连接符 4"/>
          <p:cNvCxnSpPr/>
          <p:nvPr/>
        </p:nvCxnSpPr>
        <p:spPr bwMode="auto">
          <a:xfrm>
            <a:off x="1485900" y="2659137"/>
            <a:ext cx="5524500" cy="0"/>
          </a:xfrm>
          <a:prstGeom prst="line">
            <a:avLst/>
          </a:prstGeom>
          <a:ln w="50800" cmpd="thickThin">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bwMode="auto">
          <a:xfrm>
            <a:off x="5257800" y="4373638"/>
            <a:ext cx="5276850" cy="0"/>
          </a:xfrm>
          <a:prstGeom prst="line">
            <a:avLst/>
          </a:prstGeom>
          <a:ln w="50800" cmpd="thinThick">
            <a:solidFill>
              <a:srgbClr val="C0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9" name="矩形 8"/>
          <p:cNvSpPr/>
          <p:nvPr/>
        </p:nvSpPr>
        <p:spPr>
          <a:xfrm>
            <a:off x="1428750" y="2087103"/>
            <a:ext cx="4031874" cy="461665"/>
          </a:xfrm>
          <a:prstGeom prst="rect">
            <a:avLst/>
          </a:prstGeom>
        </p:spPr>
        <p:txBody>
          <a:bodyPr wrap="none">
            <a:spAutoFit/>
          </a:bodyPr>
          <a:lstStyle/>
          <a:p>
            <a:pPr algn="ctr"/>
            <a:r>
              <a:rPr lang="zh-CN" altLang="en-US" sz="2400" dirty="0">
                <a:latin typeface="楷体" panose="02010609060101010101" pitchFamily="49" charset="-122"/>
                <a:ea typeface="楷体" panose="02010609060101010101" pitchFamily="49" charset="-122"/>
              </a:rPr>
              <a:t>次第：由内及外，由近及远 </a:t>
            </a:r>
            <a:endParaRPr lang="en-US" altLang="zh-CN"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9334902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启示与思考</a:t>
            </a:r>
            <a:r>
              <a:rPr lang="en-US" altLang="zh-CN" dirty="0" smtClean="0"/>
              <a:t>——</a:t>
            </a:r>
            <a:r>
              <a:rPr lang="zh-CN" altLang="en-US" dirty="0" smtClean="0"/>
              <a:t>次第与序位</a:t>
            </a:r>
            <a:endParaRPr lang="zh-CN" altLang="en-US" dirty="0"/>
          </a:p>
        </p:txBody>
      </p:sp>
      <p:sp>
        <p:nvSpPr>
          <p:cNvPr id="3" name="内容占位符 2"/>
          <p:cNvSpPr>
            <a:spLocks noGrp="1"/>
          </p:cNvSpPr>
          <p:nvPr>
            <p:ph idx="1"/>
          </p:nvPr>
        </p:nvSpPr>
        <p:spPr>
          <a:xfrm>
            <a:off x="423334" y="1196976"/>
            <a:ext cx="11578166" cy="529272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533400" indent="-533400">
              <a:lnSpc>
                <a:spcPct val="150000"/>
              </a:lnSpc>
              <a:spcBef>
                <a:spcPts val="600"/>
              </a:spcBef>
              <a:buClr>
                <a:schemeClr val="tx1"/>
              </a:buClr>
            </a:pPr>
            <a:r>
              <a:rPr lang="zh-CN" altLang="en-US" sz="2400" kern="1200" dirty="0">
                <a:latin typeface="黑体" panose="02010609060101010101" pitchFamily="49" charset="-122"/>
                <a:ea typeface="黑体" panose="02010609060101010101" pitchFamily="49" charset="-122"/>
              </a:rPr>
              <a:t>威斯敏斯特教堂的一则墓志铭：</a:t>
            </a:r>
            <a:endParaRPr lang="en-US" altLang="zh-CN" sz="24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当我年轻的时候，我梦想改变这个世界；</a:t>
            </a:r>
            <a:endParaRPr lang="en-US" altLang="zh-CN" sz="20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当我成熟以后，我发现我不能够改变这个世界，我将目光缩短了些，决定只改变我的国家；</a:t>
            </a:r>
            <a:endParaRPr lang="en-US" altLang="zh-CN" sz="20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当我进入暮年以后，我发现我不能够改变我们的国家，我的最后愿望仅仅是改变一下我的</a:t>
            </a:r>
            <a:r>
              <a:rPr lang="zh-CN" altLang="en-US" sz="2000" kern="1200" dirty="0" smtClean="0">
                <a:latin typeface="黑体" panose="02010609060101010101" pitchFamily="49" charset="-122"/>
                <a:ea typeface="黑体" panose="02010609060101010101" pitchFamily="49" charset="-122"/>
              </a:rPr>
              <a:t>家庭；</a:t>
            </a:r>
            <a:endParaRPr lang="en-US" altLang="zh-CN" sz="20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但是，这也不可能</a:t>
            </a:r>
            <a:r>
              <a:rPr lang="en-US" altLang="zh-CN" sz="2000" kern="1200" dirty="0">
                <a:latin typeface="黑体" panose="02010609060101010101" pitchFamily="49" charset="-122"/>
                <a:ea typeface="黑体" panose="02010609060101010101" pitchFamily="49" charset="-122"/>
              </a:rPr>
              <a:t>……</a:t>
            </a: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当我现在躺在床上，行将就木时，我突然意识到：</a:t>
            </a:r>
            <a:endParaRPr lang="en-US" altLang="zh-CN" sz="20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如果一开始我仅仅去改变我自己，然后，我可能改变我的家庭；</a:t>
            </a:r>
            <a:endParaRPr lang="en-US" altLang="zh-CN" sz="20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在家人的鼓励和帮助下，我可能为国家做一些事情；</a:t>
            </a:r>
            <a:endParaRPr lang="en-US" altLang="zh-CN" sz="2000" kern="1200" dirty="0">
              <a:latin typeface="黑体" panose="02010609060101010101" pitchFamily="49" charset="-122"/>
              <a:ea typeface="黑体" panose="02010609060101010101" pitchFamily="49" charset="-122"/>
            </a:endParaRPr>
          </a:p>
          <a:p>
            <a:pPr marL="1085850" lvl="1" indent="-468313">
              <a:lnSpc>
                <a:spcPct val="150000"/>
              </a:lnSpc>
              <a:spcBef>
                <a:spcPts val="600"/>
              </a:spcBef>
              <a:buClr>
                <a:schemeClr val="tx1"/>
              </a:buClr>
              <a:buChar char="p"/>
            </a:pPr>
            <a:r>
              <a:rPr lang="zh-CN" altLang="en-US" sz="2000" kern="1200" dirty="0">
                <a:latin typeface="黑体" panose="02010609060101010101" pitchFamily="49" charset="-122"/>
                <a:ea typeface="黑体" panose="02010609060101010101" pitchFamily="49" charset="-122"/>
              </a:rPr>
              <a:t>然后，谁知道呢</a:t>
            </a:r>
            <a:r>
              <a:rPr lang="en-US" altLang="zh-CN" sz="2000" kern="1200" dirty="0">
                <a:latin typeface="黑体" panose="02010609060101010101" pitchFamily="49" charset="-122"/>
                <a:ea typeface="黑体" panose="02010609060101010101" pitchFamily="49" charset="-122"/>
              </a:rPr>
              <a:t>?</a:t>
            </a:r>
            <a:r>
              <a:rPr lang="zh-CN" altLang="en-US" sz="2000" kern="1200" dirty="0">
                <a:latin typeface="黑体" panose="02010609060101010101" pitchFamily="49" charset="-122"/>
                <a:ea typeface="黑体" panose="02010609060101010101" pitchFamily="49" charset="-122"/>
              </a:rPr>
              <a:t>我甚至可能改变这个世界</a:t>
            </a:r>
            <a:r>
              <a:rPr lang="zh-CN" altLang="en-US" sz="2000" kern="1200" dirty="0" smtClean="0">
                <a:latin typeface="黑体" panose="02010609060101010101" pitchFamily="49" charset="-122"/>
                <a:ea typeface="黑体" panose="02010609060101010101" pitchFamily="49" charset="-122"/>
              </a:rPr>
              <a:t>！</a:t>
            </a:r>
            <a:endParaRPr lang="en-US" altLang="zh-CN" sz="2000" kern="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16F5BFE4-CBFA-4A45-BDF9-DF64FE9079E5}" type="slidenum">
              <a:rPr lang="en-US" altLang="zh-CN" smtClean="0">
                <a:solidFill>
                  <a:srgbClr val="000000">
                    <a:lumMod val="65000"/>
                    <a:lumOff val="35000"/>
                  </a:srgbClr>
                </a:solidFill>
              </a:rPr>
              <a:pPr>
                <a:defRPr/>
              </a:pPr>
              <a:t>99</a:t>
            </a:fld>
            <a:endParaRPr lang="en-US" altLang="zh-CN">
              <a:solidFill>
                <a:srgbClr val="000000">
                  <a:lumMod val="65000"/>
                  <a:lumOff val="35000"/>
                </a:srgbClr>
              </a:solidFill>
            </a:endParaRPr>
          </a:p>
        </p:txBody>
      </p:sp>
    </p:spTree>
    <p:extLst>
      <p:ext uri="{BB962C8B-B14F-4D97-AF65-F5344CB8AC3E}">
        <p14:creationId xmlns:p14="http://schemas.microsoft.com/office/powerpoint/2010/main" val="1715185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黑体"/>
        <a:cs typeface=""/>
      </a:majorFont>
      <a:minorFont>
        <a:latin typeface="Arial"/>
        <a:ea typeface="方正中等线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13942</TotalTime>
  <Words>12453</Words>
  <Application>Microsoft Macintosh PowerPoint</Application>
  <PresentationFormat>宽屏</PresentationFormat>
  <Paragraphs>1333</Paragraphs>
  <Slides>117</Slides>
  <Notes>83</Notes>
  <HiddenSlides>20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117</vt:i4>
      </vt:variant>
    </vt:vector>
  </HeadingPairs>
  <TitlesOfParts>
    <vt:vector size="142" baseType="lpstr">
      <vt:lpstr>Arial Black</vt:lpstr>
      <vt:lpstr>Calibri</vt:lpstr>
      <vt:lpstr>Comic Sans MS</vt:lpstr>
      <vt:lpstr>Garamond</vt:lpstr>
      <vt:lpstr>KaiTi</vt:lpstr>
      <vt:lpstr>Microsoft YaHei</vt:lpstr>
      <vt:lpstr>MS PGothic</vt:lpstr>
      <vt:lpstr>SimSun</vt:lpstr>
      <vt:lpstr>Times New Roman</vt:lpstr>
      <vt:lpstr>Wingdings</vt:lpstr>
      <vt:lpstr>方正中等线简体</vt:lpstr>
      <vt:lpstr>仿宋</vt:lpstr>
      <vt:lpstr>黑体</vt:lpstr>
      <vt:lpstr>华文楷体</vt:lpstr>
      <vt:lpstr>华文隶书</vt:lpstr>
      <vt:lpstr>华文细黑</vt:lpstr>
      <vt:lpstr>楷体</vt:lpstr>
      <vt:lpstr>楷体_GB2312</vt:lpstr>
      <vt:lpstr>隶书</vt:lpstr>
      <vt:lpstr>宋体</vt:lpstr>
      <vt:lpstr>微软雅黑</vt:lpstr>
      <vt:lpstr>新細明體</vt:lpstr>
      <vt:lpstr>幼圆</vt:lpstr>
      <vt:lpstr>Arial</vt:lpstr>
      <vt:lpstr>默认设计模板</vt:lpstr>
      <vt:lpstr>PowerPoint 演示文稿</vt:lpstr>
      <vt:lpstr>主要内容</vt:lpstr>
      <vt:lpstr>PowerPoint 演示文稿</vt:lpstr>
      <vt:lpstr>一个概念</vt:lpstr>
      <vt:lpstr>FLOW：神驰/心流——将心注入 心无所住</vt:lpstr>
      <vt:lpstr>FLOW：神驰/心流——行云流水 物我两忘</vt:lpstr>
      <vt:lpstr>PowerPoint 演示文稿</vt:lpstr>
      <vt:lpstr>PowerPoint 演示文稿</vt:lpstr>
      <vt:lpstr>工作即修行：flow与工匠精神</vt:lpstr>
      <vt:lpstr>工作即修行：flow与工作的意义</vt:lpstr>
      <vt:lpstr>PowerPoint 演示文稿</vt:lpstr>
      <vt:lpstr>PowerPoint 演示文稿</vt:lpstr>
      <vt:lpstr>一则寓言</vt:lpstr>
      <vt:lpstr>PowerPoint 演示文稿</vt:lpstr>
      <vt:lpstr>PowerPoint 演示文稿</vt:lpstr>
      <vt:lpstr>一个思维范式：超越</vt:lpstr>
      <vt:lpstr>超越而非否定</vt:lpstr>
      <vt:lpstr>PowerPoint 演示文稿</vt:lpstr>
      <vt:lpstr>PowerPoint 演示文稿</vt:lpstr>
      <vt:lpstr>超越：还原真实情境</vt:lpstr>
      <vt:lpstr>地图与场域</vt:lpstr>
      <vt:lpstr>超越：从地图到场域</vt:lpstr>
      <vt:lpstr>当我们在说企业文化时，我们在说什么？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顺应天道 得合人心</vt:lpstr>
      <vt:lpstr>天道示例——欧洲商业银行的价值理念确立</vt:lpstr>
      <vt:lpstr>天道示例——尤努斯与格莱珉银行</vt:lpstr>
      <vt:lpstr>天道示例——本田的“三欢喜”原则</vt:lpstr>
      <vt:lpstr>天道示例——本田的“三欢喜”原则</vt:lpstr>
      <vt:lpstr>天道示例——本田的“三欢喜”原则</vt:lpstr>
      <vt:lpstr>天道示例——本田的“三欢喜”原则</vt:lpstr>
      <vt:lpstr>天道示例——惠普之道</vt:lpstr>
      <vt:lpstr>天道示例—互联网背后的天道？</vt:lpstr>
      <vt:lpstr>PowerPoint 演示文稿</vt:lpstr>
      <vt:lpstr>PowerPoint 演示文稿</vt:lpstr>
      <vt:lpstr>寻找天道的学术研究——“4+2法则”</vt:lpstr>
      <vt:lpstr>PowerPoint 演示文稿</vt:lpstr>
      <vt:lpstr>“4 +2 ”成功方程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价值观：关键是完成排序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视源电子</vt:lpstr>
      <vt:lpstr>把爱给够：海底捞的员工福利</vt:lpstr>
      <vt:lpstr>PowerPoint 演示文稿</vt:lpstr>
      <vt:lpstr>小结：组织的两大基本命题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故事一：新员工的联名状</vt:lpstr>
      <vt:lpstr>故事一：新员工的联名状</vt:lpstr>
      <vt:lpstr>故事一：新员工的联名状</vt:lpstr>
      <vt:lpstr>故事一：新员工的联名状</vt:lpstr>
      <vt:lpstr>故事一：新员工的联名状</vt:lpstr>
      <vt:lpstr>启示与思考——动机至善，私心了无</vt:lpstr>
      <vt:lpstr>知行合一</vt:lpstr>
      <vt:lpstr>启示与思考——动机至善，私心了无</vt:lpstr>
      <vt:lpstr>启示与思考——文化与领导力</vt:lpstr>
      <vt:lpstr>启示与思考——好的领导如同一面镜子</vt:lpstr>
      <vt:lpstr>曾国藩的慎独功夫</vt:lpstr>
      <vt:lpstr>曾国藩的慎独功夫</vt:lpstr>
      <vt:lpstr>启示与思考——动机至善，私心了无</vt:lpstr>
      <vt:lpstr>启示与思考——动机至善，私心了无</vt:lpstr>
      <vt:lpstr>启示与思考——动机至善，私心了无</vt:lpstr>
      <vt:lpstr>敬天爱人：顺应天道，得合人心</vt:lpstr>
      <vt:lpstr>敬天爱人：顺应天道，得合人心</vt:lpstr>
      <vt:lpstr>知是行之始——顺应天道可以从克己省察修炼起</vt:lpstr>
      <vt:lpstr>以心为本</vt:lpstr>
      <vt:lpstr>以心为本 员工第一</vt:lpstr>
      <vt:lpstr>启示与思考——次第与序位</vt:lpstr>
      <vt:lpstr>启示与思考——次第与序位</vt:lpstr>
      <vt:lpstr>启示与思考——次第与序位</vt:lpstr>
      <vt:lpstr>启示与思考——次第与序位</vt:lpstr>
      <vt:lpstr>PowerPoint 演示文稿</vt:lpstr>
      <vt:lpstr>故事二：作为人，何谓正确？</vt:lpstr>
      <vt:lpstr>故事二：作为人，何谓正确？</vt:lpstr>
      <vt:lpstr>启示与思考——为学日益  为道日损</vt:lpstr>
      <vt:lpstr>启示与思考——为学日益  为道日损</vt:lpstr>
      <vt:lpstr>启示与思考——心即理，致良知</vt:lpstr>
      <vt:lpstr>PowerPoint 演示文稿</vt:lpstr>
      <vt:lpstr>向后退，向内求，心即理，致良知</vt:lpstr>
      <vt:lpstr>心即理 致良知</vt:lpstr>
      <vt:lpstr>PowerPoint 演示文稿</vt:lpstr>
      <vt:lpstr>做企业是个既简单又艰巨的任务</vt:lpstr>
      <vt:lpstr>基业长青也许是少有人走的路</vt:lpstr>
      <vt:lpstr>当我们在说文化时，我们在说什么？</vt:lpstr>
      <vt:lpstr>PowerPoint 演示文稿</vt:lpstr>
      <vt:lpstr>延伸阅读推荐</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和君礼制之课堂礼</dc:title>
  <dc:creator>Xie haoran</dc:creator>
  <cp:lastModifiedBy>Microsoft Office 用户</cp:lastModifiedBy>
  <cp:revision>633</cp:revision>
  <dcterms:created xsi:type="dcterms:W3CDTF">2015-01-11T13:12:19Z</dcterms:created>
  <dcterms:modified xsi:type="dcterms:W3CDTF">2018-12-09T03:48:26Z</dcterms:modified>
</cp:coreProperties>
</file>